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5" r:id="rId1"/>
    <p:sldMasterId id="2147483813" r:id="rId2"/>
  </p:sldMasterIdLst>
  <p:notesMasterIdLst>
    <p:notesMasterId r:id="rId39"/>
  </p:notesMasterIdLst>
  <p:handoutMasterIdLst>
    <p:handoutMasterId r:id="rId40"/>
  </p:handoutMasterIdLst>
  <p:sldIdLst>
    <p:sldId id="275" r:id="rId3"/>
    <p:sldId id="3170" r:id="rId4"/>
    <p:sldId id="3171" r:id="rId5"/>
    <p:sldId id="3166" r:id="rId6"/>
    <p:sldId id="3188" r:id="rId7"/>
    <p:sldId id="279" r:id="rId8"/>
    <p:sldId id="310" r:id="rId9"/>
    <p:sldId id="281" r:id="rId10"/>
    <p:sldId id="268" r:id="rId11"/>
    <p:sldId id="324" r:id="rId12"/>
    <p:sldId id="323" r:id="rId13"/>
    <p:sldId id="3167" r:id="rId14"/>
    <p:sldId id="315" r:id="rId15"/>
    <p:sldId id="314" r:id="rId16"/>
    <p:sldId id="311" r:id="rId17"/>
    <p:sldId id="313" r:id="rId18"/>
    <p:sldId id="312" r:id="rId19"/>
    <p:sldId id="3164" r:id="rId20"/>
    <p:sldId id="272" r:id="rId21"/>
    <p:sldId id="261" r:id="rId22"/>
    <p:sldId id="325" r:id="rId23"/>
    <p:sldId id="3168" r:id="rId24"/>
    <p:sldId id="3174" r:id="rId25"/>
    <p:sldId id="3173" r:id="rId26"/>
    <p:sldId id="3169" r:id="rId27"/>
    <p:sldId id="3177" r:id="rId28"/>
    <p:sldId id="3178" r:id="rId29"/>
    <p:sldId id="3182" r:id="rId30"/>
    <p:sldId id="3179" r:id="rId31"/>
    <p:sldId id="3180" r:id="rId32"/>
    <p:sldId id="3190" r:id="rId33"/>
    <p:sldId id="3176" r:id="rId34"/>
    <p:sldId id="3186" r:id="rId35"/>
    <p:sldId id="3187" r:id="rId36"/>
    <p:sldId id="3189" r:id="rId37"/>
    <p:sldId id="27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78D2B"/>
    <a:srgbClr val="818387"/>
    <a:srgbClr val="939598"/>
    <a:srgbClr val="A8A9AD"/>
    <a:srgbClr val="FFA007"/>
    <a:srgbClr val="F59933"/>
    <a:srgbClr val="ACAEB2"/>
    <a:srgbClr val="F2F2F2"/>
    <a:srgbClr val="ECECED"/>
    <a:srgbClr val="ACAE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913" autoAdjust="0"/>
  </p:normalViewPr>
  <p:slideViewPr>
    <p:cSldViewPr snapToGrid="0" snapToObjects="1" showGuides="1">
      <p:cViewPr varScale="1">
        <p:scale>
          <a:sx n="69" d="100"/>
          <a:sy n="69" d="100"/>
        </p:scale>
        <p:origin x="1224" y="52"/>
      </p:cViewPr>
      <p:guideLst>
        <p:guide orient="horz" pos="2228"/>
        <p:guide pos="317"/>
      </p:guideLst>
    </p:cSldViewPr>
  </p:slideViewPr>
  <p:outlineViewPr>
    <p:cViewPr>
      <p:scale>
        <a:sx n="33" d="100"/>
        <a:sy n="33" d="100"/>
      </p:scale>
      <p:origin x="0" y="2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2" d="100"/>
          <a:sy n="92" d="100"/>
        </p:scale>
        <p:origin x="-359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Millions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1.19</c:v>
                </c:pt>
                <c:pt idx="1">
                  <c:v>1.55</c:v>
                </c:pt>
                <c:pt idx="2">
                  <c:v>1.87</c:v>
                </c:pt>
                <c:pt idx="3">
                  <c:v>2.11</c:v>
                </c:pt>
                <c:pt idx="4">
                  <c:v>2.13</c:v>
                </c:pt>
                <c:pt idx="5">
                  <c:v>2.44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8A-49F4-813C-542798FC34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4139864"/>
        <c:axId val="784139208"/>
      </c:lineChart>
      <c:catAx>
        <c:axId val="784139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4139208"/>
        <c:crosses val="autoZero"/>
        <c:auto val="1"/>
        <c:lblAlgn val="ctr"/>
        <c:lblOffset val="100"/>
        <c:noMultiLvlLbl val="0"/>
      </c:catAx>
      <c:valAx>
        <c:axId val="784139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4139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88CE3-EA49-4903-84D4-2349E99DDDE1}" type="datetimeFigureOut">
              <a:rPr lang="en-CA" smtClean="0"/>
              <a:pPr/>
              <a:t>2018-11-06</a:t>
            </a:fld>
            <a:endParaRPr lang="en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B71C3-37A8-481D-9CE9-8D797337945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533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1C4DE-DB77-4DF6-9BF7-1372542A1C70}" type="datetimeFigureOut">
              <a:rPr lang="en-CA" smtClean="0"/>
              <a:pPr/>
              <a:t>2018-11-06</a:t>
            </a:fld>
            <a:endParaRPr lang="en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64A7A-DC9C-4388-9B4B-E9642012905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8390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64A7A-DC9C-4388-9B4B-E9642012905E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2547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64A7A-DC9C-4388-9B4B-E9642012905E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1323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64A7A-DC9C-4388-9B4B-E9642012905E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0709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64A7A-DC9C-4388-9B4B-E9642012905E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4514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64A7A-DC9C-4388-9B4B-E9642012905E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8502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https://www.ft.com/content/34e6b37e-5cb5-11e5-a28b-50226830d644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64A7A-DC9C-4388-9B4B-E9642012905E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7051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https://www.ft.com/content/34e6b37e-5cb5-11e5-a28b-50226830d644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64A7A-DC9C-4388-9B4B-E9642012905E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3358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64A7A-DC9C-4388-9B4B-E9642012905E}" type="slidenum">
              <a:rPr lang="en-CA" smtClean="0"/>
              <a:pPr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1929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64A7A-DC9C-4388-9B4B-E9642012905E}" type="slidenum">
              <a:rPr lang="en-CA" smtClean="0"/>
              <a:pPr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2575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F THE PRESEN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 txBox="1">
            <a:spLocks/>
          </p:cNvSpPr>
          <p:nvPr userDrawn="1"/>
        </p:nvSpPr>
        <p:spPr>
          <a:xfrm>
            <a:off x="-3" y="3182427"/>
            <a:ext cx="9144003" cy="1752600"/>
          </a:xfrm>
          <a:prstGeom prst="rect">
            <a:avLst/>
          </a:prstGeom>
          <a:solidFill>
            <a:srgbClr val="F78D2B"/>
          </a:solidFill>
        </p:spPr>
        <p:txBody>
          <a:bodyPr vert="horz" lIns="640080" tIns="137160" rIns="640080" bIns="13716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2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CA" sz="2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8" b="-808"/>
          <a:stretch/>
        </p:blipFill>
        <p:spPr>
          <a:xfrm>
            <a:off x="6531932" y="3168503"/>
            <a:ext cx="2604048" cy="17639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9E2499-F6B0-44E3-842B-A77BAECF21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5365791"/>
            <a:ext cx="2770496" cy="137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377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OF THE SECTION">
    <p:bg>
      <p:bgPr>
        <a:solidFill>
          <a:srgbClr val="F78D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44235" y="1986747"/>
            <a:ext cx="7772400" cy="1763337"/>
          </a:xfrm>
          <a:prstGeom prst="rect">
            <a:avLst/>
          </a:prstGeom>
        </p:spPr>
        <p:txBody>
          <a:bodyPr/>
          <a:lstStyle>
            <a:lvl1pPr>
              <a:defRPr sz="6600" b="1">
                <a:solidFill>
                  <a:srgbClr val="ECECED"/>
                </a:solidFill>
              </a:defRPr>
            </a:lvl1pPr>
          </a:lstStyle>
          <a:p>
            <a:r>
              <a:rPr lang="en-CA" noProof="0" dirty="0"/>
              <a:t>TITLE</a:t>
            </a:r>
            <a:r>
              <a:rPr lang="en-CA" dirty="0"/>
              <a:t> OF </a:t>
            </a:r>
            <a:br>
              <a:rPr lang="en-CA" dirty="0"/>
            </a:br>
            <a:r>
              <a:rPr lang="en-CA" dirty="0"/>
              <a:t>THE SECTION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60861" y="3849840"/>
            <a:ext cx="7103226" cy="49771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lang="en-CA" sz="2200" b="1" baseline="0" smtClean="0">
                <a:solidFill>
                  <a:srgbClr val="ECECE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SECTION SUBTITLE</a:t>
            </a:r>
          </a:p>
        </p:txBody>
      </p:sp>
      <p:grpSp>
        <p:nvGrpSpPr>
          <p:cNvPr id="4" name="Groupe 9"/>
          <p:cNvGrpSpPr/>
          <p:nvPr/>
        </p:nvGrpSpPr>
        <p:grpSpPr>
          <a:xfrm>
            <a:off x="635922" y="1753993"/>
            <a:ext cx="7920000" cy="2593561"/>
            <a:chOff x="655667" y="1753993"/>
            <a:chExt cx="7832667" cy="2593561"/>
          </a:xfrm>
        </p:grpSpPr>
        <p:cxnSp>
          <p:nvCxnSpPr>
            <p:cNvPr id="7" name="Connecteur droit 6"/>
            <p:cNvCxnSpPr/>
            <p:nvPr userDrawn="1"/>
          </p:nvCxnSpPr>
          <p:spPr>
            <a:xfrm>
              <a:off x="655667" y="4347554"/>
              <a:ext cx="7832667" cy="0"/>
            </a:xfrm>
            <a:prstGeom prst="line">
              <a:avLst/>
            </a:prstGeom>
            <a:ln w="63500">
              <a:solidFill>
                <a:srgbClr val="ECECE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 userDrawn="1"/>
          </p:nvCxnSpPr>
          <p:spPr>
            <a:xfrm>
              <a:off x="655667" y="1753993"/>
              <a:ext cx="7832667" cy="0"/>
            </a:xfrm>
            <a:prstGeom prst="line">
              <a:avLst/>
            </a:prstGeom>
            <a:ln w="63500">
              <a:solidFill>
                <a:srgbClr val="ECECE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9"/>
          <p:cNvGrpSpPr/>
          <p:nvPr userDrawn="1"/>
        </p:nvGrpSpPr>
        <p:grpSpPr>
          <a:xfrm>
            <a:off x="635922" y="1753993"/>
            <a:ext cx="7920000" cy="2593561"/>
            <a:chOff x="655667" y="1753993"/>
            <a:chExt cx="7832667" cy="2593561"/>
          </a:xfrm>
        </p:grpSpPr>
        <p:cxnSp>
          <p:nvCxnSpPr>
            <p:cNvPr id="10" name="Connecteur droit 6"/>
            <p:cNvCxnSpPr/>
            <p:nvPr userDrawn="1"/>
          </p:nvCxnSpPr>
          <p:spPr>
            <a:xfrm>
              <a:off x="655667" y="4347554"/>
              <a:ext cx="7832667" cy="0"/>
            </a:xfrm>
            <a:prstGeom prst="line">
              <a:avLst/>
            </a:prstGeom>
            <a:ln w="63500">
              <a:solidFill>
                <a:srgbClr val="ECECE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8"/>
            <p:cNvCxnSpPr/>
            <p:nvPr userDrawn="1"/>
          </p:nvCxnSpPr>
          <p:spPr>
            <a:xfrm>
              <a:off x="655667" y="1753993"/>
              <a:ext cx="7832667" cy="0"/>
            </a:xfrm>
            <a:prstGeom prst="line">
              <a:avLst/>
            </a:prstGeom>
            <a:ln w="63500">
              <a:solidFill>
                <a:srgbClr val="ECECE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932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Pr>
        <a:solidFill>
          <a:srgbClr val="ACAE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44210" y="241676"/>
            <a:ext cx="7772400" cy="6273424"/>
          </a:xfrm>
          <a:prstGeom prst="rect">
            <a:avLst/>
          </a:prstGeom>
        </p:spPr>
        <p:txBody>
          <a:bodyPr anchor="t" anchorCtr="0"/>
          <a:lstStyle>
            <a:lvl1pPr>
              <a:defRPr sz="6600" b="1">
                <a:solidFill>
                  <a:srgbClr val="ECECED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006030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586452" y="6554816"/>
            <a:ext cx="2133600" cy="235815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r">
              <a:defRPr sz="10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897995F-DA36-4292-A88F-EA24D7EE08FC}" type="slidenum">
              <a:rPr lang="en-CA" noProof="0" smtClean="0"/>
              <a:pPr/>
              <a:t>‹#›</a:t>
            </a:fld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2723425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E99AF-53BA-4665-8B8C-47560BD99C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7A26BE-88F4-4BB1-B847-5EC9C559A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68201-8878-4D53-A07C-D89A3CCDB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B2C7-4F7B-476B-A06F-E757C94B9F11}" type="datetimeFigureOut">
              <a:rPr lang="en-CA" smtClean="0"/>
              <a:t>2018-11-06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0E421-D941-4775-8D64-7B33F00F6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94179-8BA9-4ACF-A229-7791A76A5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DFDE-E8EB-4B14-9B6E-6D5A14DDC5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7124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3942A-CAF0-4D0C-8BAF-A506CEA2D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99B92-7C02-4A70-9524-1222F8F11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5382C-478B-4C4D-A66A-5CCA90F2A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B2C7-4F7B-476B-A06F-E757C94B9F11}" type="datetimeFigureOut">
              <a:rPr lang="en-CA" smtClean="0"/>
              <a:t>2018-11-06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1EF26-644D-4CA8-8220-C81A15E74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D658A-7670-4878-97BE-8DB373940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DFDE-E8EB-4B14-9B6E-6D5A14DDC5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8482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526D-9257-414A-8FA1-F851CB663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785B2-E068-40FB-AC5E-ADD4AD25E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F8241-7B28-4223-BB82-DA4FC3F7A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B2C7-4F7B-476B-A06F-E757C94B9F11}" type="datetimeFigureOut">
              <a:rPr lang="en-CA" smtClean="0"/>
              <a:t>2018-11-06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04FEF-F2BB-4F65-9E7A-183B540F1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F247F-5458-46C4-BA74-232FD3C54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DFDE-E8EB-4B14-9B6E-6D5A14DDC5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1463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98C7C-F941-4D66-A964-3C278D98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E920C-2476-4A0B-8CD1-B7D2DB0EE2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2C086-3B13-4C6A-B96E-2F6026A52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3B525-BFFD-4A94-B419-4EB302D45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B2C7-4F7B-476B-A06F-E757C94B9F11}" type="datetimeFigureOut">
              <a:rPr lang="en-CA" smtClean="0"/>
              <a:t>2018-11-06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488E66-308B-40E9-8434-9D5B8B0B6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89BF9-42AD-4C18-B8AC-2A26D4350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DFDE-E8EB-4B14-9B6E-6D5A14DDC5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9877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3ED58-A8DA-42CF-8CB7-76A43ABD5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EB869-5CC4-42A2-AF26-393505FB2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AF393-35E2-48D8-BDF7-4E849D191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43CCB7-0B52-4381-94D4-C7BD94221A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6EEB85-91CE-4D68-B8A3-4D5F41595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A9A6B3-0D2A-4F27-8AC7-0536030D6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B2C7-4F7B-476B-A06F-E757C94B9F11}" type="datetimeFigureOut">
              <a:rPr lang="en-CA" smtClean="0"/>
              <a:t>2018-11-06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82AF8E-AB3D-4ADA-B2FC-E8512AA18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9FC5B4-657E-4EDF-9BAA-5E7638EDF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DFDE-E8EB-4B14-9B6E-6D5A14DDC5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0905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EE117-2608-454C-A666-DADA8566C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C2DA5F-91D2-4DAE-B3B8-5C169D7AD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B2C7-4F7B-476B-A06F-E757C94B9F11}" type="datetimeFigureOut">
              <a:rPr lang="en-CA" smtClean="0"/>
              <a:t>2018-11-06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5E6E36-77F7-449E-8C41-33A09AF18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1E8FF-783C-4B85-BA20-92061243E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DFDE-E8EB-4B14-9B6E-6D5A14DDC5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165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3324B1-1A08-4AFC-A94C-71986FAB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B2C7-4F7B-476B-A06F-E757C94B9F11}" type="datetimeFigureOut">
              <a:rPr lang="en-CA" smtClean="0"/>
              <a:t>2018-11-06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3FDB25-4E7E-404F-A647-6DA3794FF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DA5B9-E0E7-4230-8185-C6BD3749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DFDE-E8EB-4B14-9B6E-6D5A14DDC5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676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Arial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586452" y="6554816"/>
            <a:ext cx="2133600" cy="235815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r">
              <a:defRPr sz="10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897995F-DA36-4292-A88F-EA24D7EE08FC}" type="slidenum">
              <a:rPr lang="en-CA" noProof="0" smtClean="0"/>
              <a:pPr/>
              <a:t>‹#›</a:t>
            </a:fld>
            <a:endParaRPr lang="en-CA" noProof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61148"/>
            <a:ext cx="8229600" cy="70609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3559980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3B3FA-7C4E-4E6E-9C5D-B29DB5D75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90185-C7AC-4A76-B7FA-A83794485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E68036-4942-420C-A614-A1B770F64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6EEF0-67CA-497F-AEF9-847DB7E87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B2C7-4F7B-476B-A06F-E757C94B9F11}" type="datetimeFigureOut">
              <a:rPr lang="en-CA" smtClean="0"/>
              <a:t>2018-11-06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784E4-8D90-4BF8-9C85-BB0F6B3F3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3ECE3-10CA-4AB6-8A09-D7F0EA36D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DFDE-E8EB-4B14-9B6E-6D5A14DDC5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0306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65DA4-BFC4-4929-9967-DD79C7278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D0F01B-505F-4880-9A77-5151D2BDE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C5AB97-9396-4955-BA4C-74054E9BA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F281D4-5E49-4E62-851A-F82589D2E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B2C7-4F7B-476B-A06F-E757C94B9F11}" type="datetimeFigureOut">
              <a:rPr lang="en-CA" smtClean="0"/>
              <a:t>2018-11-06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F9BF4-C3FA-437C-93BD-E78EEE136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069982-A471-469F-A871-DAC2E0804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DFDE-E8EB-4B14-9B6E-6D5A14DDC5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444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D37A5-3539-42A0-AF35-F75F55AA0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75D09A-A133-44BD-A651-D196CE721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7F51F-93A5-46D6-8C08-B3BB08EB5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B2C7-4F7B-476B-A06F-E757C94B9F11}" type="datetimeFigureOut">
              <a:rPr lang="en-CA" smtClean="0"/>
              <a:t>2018-11-06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4C911-FFF0-4EA1-9551-45C72166C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CE703-0FDC-470D-BC1F-D905782B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DFDE-E8EB-4B14-9B6E-6D5A14DDC5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813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C5C000-E7FC-4646-A48D-73647D670E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E74CB9-14D7-47ED-9143-310C1020BF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173A5-9A83-4508-9BA9-C7A181E3E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CB2C7-4F7B-476B-A06F-E757C94B9F11}" type="datetimeFigureOut">
              <a:rPr lang="en-CA" smtClean="0"/>
              <a:t>2018-11-06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56F2E-3A15-447D-80E3-041FCA53F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58C56-B82C-4C45-8673-4E834177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DFDE-E8EB-4B14-9B6E-6D5A14DDC5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1086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562" y="17129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1">
                <a:solidFill>
                  <a:srgbClr val="F78D2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52675"/>
            <a:ext cx="4040188" cy="3951288"/>
          </a:xfrm>
        </p:spPr>
        <p:txBody>
          <a:bodyPr/>
          <a:lstStyle>
            <a:lvl1pPr marL="342900" indent="-342900">
              <a:buFont typeface="Arial"/>
              <a:buChar char="•"/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129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solidFill>
                  <a:srgbClr val="F78D2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2675"/>
            <a:ext cx="4041775" cy="3951288"/>
          </a:xfrm>
        </p:spPr>
        <p:txBody>
          <a:bodyPr/>
          <a:lstStyle>
            <a:lvl1pPr>
              <a:defRPr sz="21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586452" y="6554816"/>
            <a:ext cx="2133600" cy="235815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r">
              <a:defRPr sz="10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897995F-DA36-4292-A88F-EA24D7EE08FC}" type="slidenum">
              <a:rPr lang="en-CA" noProof="0" smtClean="0"/>
              <a:pPr/>
              <a:t>‹#›</a:t>
            </a:fld>
            <a:endParaRPr lang="en-CA" noProof="0"/>
          </a:p>
        </p:txBody>
      </p:sp>
      <p:sp>
        <p:nvSpPr>
          <p:cNvPr id="11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61148"/>
            <a:ext cx="8229600" cy="70609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892528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graphique 9"/>
          <p:cNvSpPr>
            <a:spLocks noGrp="1"/>
          </p:cNvSpPr>
          <p:nvPr>
            <p:ph type="chart" sz="quarter" idx="10"/>
          </p:nvPr>
        </p:nvSpPr>
        <p:spPr>
          <a:xfrm>
            <a:off x="462649" y="3170712"/>
            <a:ext cx="3871845" cy="3066604"/>
          </a:xfrm>
        </p:spPr>
        <p:txBody>
          <a:bodyPr/>
          <a:lstStyle>
            <a:lvl1pPr>
              <a:defRPr b="0"/>
            </a:lvl1pPr>
          </a:lstStyle>
          <a:p>
            <a:r>
              <a:rPr lang="en-US" noProof="0"/>
              <a:t>Click icon to add chart</a:t>
            </a:r>
            <a:endParaRPr lang="en-CA" noProof="0" dirty="0"/>
          </a:p>
        </p:txBody>
      </p:sp>
      <p:sp>
        <p:nvSpPr>
          <p:cNvPr id="11" name="Espace réservé du graphique 9"/>
          <p:cNvSpPr>
            <a:spLocks noGrp="1"/>
          </p:cNvSpPr>
          <p:nvPr>
            <p:ph type="chart" sz="quarter" idx="11"/>
          </p:nvPr>
        </p:nvSpPr>
        <p:spPr>
          <a:xfrm>
            <a:off x="4702629" y="3170712"/>
            <a:ext cx="4011475" cy="3066604"/>
          </a:xfrm>
        </p:spPr>
        <p:txBody>
          <a:bodyPr/>
          <a:lstStyle>
            <a:lvl1pPr>
              <a:defRPr b="0"/>
            </a:lvl1pPr>
          </a:lstStyle>
          <a:p>
            <a:r>
              <a:rPr lang="en-US" noProof="0"/>
              <a:t>Click icon to add chart</a:t>
            </a:r>
            <a:endParaRPr lang="en-CA" noProof="0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462649" y="1640415"/>
            <a:ext cx="3871845" cy="1269039"/>
          </a:xfrm>
        </p:spPr>
        <p:txBody>
          <a:bodyPr>
            <a:normAutofit/>
          </a:bodyPr>
          <a:lstStyle>
            <a:lvl1pPr indent="-230400">
              <a:lnSpc>
                <a:spcPct val="100000"/>
              </a:lnSpc>
              <a:defRPr sz="2000" b="0"/>
            </a:lvl1pPr>
            <a:lvl2pPr indent="-230400">
              <a:defRPr sz="1200"/>
            </a:lvl2pPr>
            <a:lvl3pPr>
              <a:defRPr sz="8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4702629" y="1640415"/>
            <a:ext cx="3987725" cy="1269039"/>
          </a:xfrm>
        </p:spPr>
        <p:txBody>
          <a:bodyPr>
            <a:normAutofit/>
          </a:bodyPr>
          <a:lstStyle>
            <a:lvl1pPr indent="-230400">
              <a:lnSpc>
                <a:spcPct val="100000"/>
              </a:lnSpc>
              <a:defRPr sz="2000" b="0"/>
            </a:lvl1pPr>
            <a:lvl2pPr indent="-230400">
              <a:defRPr sz="1200"/>
            </a:lvl2pPr>
            <a:lvl3pPr>
              <a:defRPr sz="8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4"/>
          </p:nvPr>
        </p:nvSpPr>
        <p:spPr>
          <a:xfrm>
            <a:off x="6586452" y="6554816"/>
            <a:ext cx="2133600" cy="235815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r">
              <a:defRPr sz="10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897995F-DA36-4292-A88F-EA24D7EE08FC}" type="slidenum">
              <a:rPr lang="en-CA" noProof="0" smtClean="0"/>
              <a:pPr/>
              <a:t>‹#›</a:t>
            </a:fld>
            <a:endParaRPr lang="en-CA" noProof="0"/>
          </a:p>
        </p:txBody>
      </p:sp>
      <p:sp>
        <p:nvSpPr>
          <p:cNvPr id="15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61148"/>
            <a:ext cx="8229600" cy="70609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222850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35760"/>
            <a:ext cx="8229600" cy="1282007"/>
          </a:xfrm>
        </p:spPr>
        <p:txBody>
          <a:bodyPr/>
          <a:lstStyle>
            <a:lvl1pPr>
              <a:defRPr sz="2400" b="0">
                <a:latin typeface="Arial"/>
                <a:cs typeface="Arial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2000"/>
            </a:lvl2pPr>
            <a:lvl3pPr>
              <a:lnSpc>
                <a:spcPct val="100000"/>
              </a:lnSpc>
              <a:spcAft>
                <a:spcPts val="0"/>
              </a:spcAft>
              <a:defRPr sz="1600"/>
            </a:lvl3pPr>
            <a:lvl4pPr marL="1371600" indent="0">
              <a:lnSpc>
                <a:spcPct val="100000"/>
              </a:lnSpc>
              <a:spcAft>
                <a:spcPts val="0"/>
              </a:spcAft>
              <a:buFont typeface="Courier New"/>
              <a:buNone/>
              <a:defRPr/>
            </a:lvl4pPr>
            <a:lvl5pPr marL="457200" indent="0">
              <a:lnSpc>
                <a:spcPct val="100000"/>
              </a:lnSpc>
              <a:spcAft>
                <a:spcPts val="0"/>
              </a:spcAft>
              <a:buFont typeface="Wingdings" charset="2"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480060" y="3017838"/>
            <a:ext cx="3309620" cy="309245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5500" b="1">
                <a:solidFill>
                  <a:srgbClr val="F78D2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CA" dirty="0"/>
              <a:t>LM IPSUM DOLOR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023362" y="3017839"/>
            <a:ext cx="4663438" cy="309245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100" b="0">
                <a:latin typeface="Arial"/>
                <a:cs typeface="Arial"/>
              </a:defRPr>
            </a:lvl1pPr>
            <a:lvl2pPr algn="l">
              <a:defRPr sz="1100">
                <a:solidFill>
                  <a:schemeClr val="tx1"/>
                </a:solidFill>
              </a:defRPr>
            </a:lvl2pPr>
            <a:lvl3pPr algn="l">
              <a:defRPr sz="1100">
                <a:solidFill>
                  <a:schemeClr val="tx1"/>
                </a:solidFill>
              </a:defRPr>
            </a:lvl3pPr>
            <a:lvl4pPr algn="l">
              <a:defRPr sz="1100">
                <a:solidFill>
                  <a:schemeClr val="tx1"/>
                </a:solidFill>
              </a:defRPr>
            </a:lvl4pPr>
            <a:lvl5pPr algn="l"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586452" y="6554816"/>
            <a:ext cx="2133600" cy="235815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r">
              <a:defRPr sz="10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897995F-DA36-4292-A88F-EA24D7EE08FC}" type="slidenum">
              <a:rPr lang="en-CA" noProof="0" smtClean="0"/>
              <a:pPr/>
              <a:t>‹#›</a:t>
            </a:fld>
            <a:endParaRPr lang="en-CA" noProof="0"/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61148"/>
            <a:ext cx="8229600" cy="70609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86899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Arial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586452" y="6554816"/>
            <a:ext cx="2133600" cy="235815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r">
              <a:defRPr sz="10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897995F-DA36-4292-A88F-EA24D7EE08FC}" type="slidenum">
              <a:rPr lang="en-CA" noProof="0" smtClean="0"/>
              <a:pPr/>
              <a:t>‹#›</a:t>
            </a:fld>
            <a:endParaRPr lang="en-CA" noProof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61148"/>
            <a:ext cx="8229600" cy="70609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3483356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Blank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586452" y="6554816"/>
            <a:ext cx="2133600" cy="235815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r">
              <a:defRPr sz="10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897995F-DA36-4292-A88F-EA24D7EE08FC}" type="slidenum">
              <a:rPr lang="en-CA" noProof="0" smtClean="0"/>
              <a:pPr/>
              <a:t>‹#›</a:t>
            </a:fld>
            <a:endParaRPr lang="en-CA" noProof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61148"/>
            <a:ext cx="8229600" cy="70609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61086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8"/>
          <p:cNvSpPr>
            <a:spLocks noGrp="1"/>
          </p:cNvSpPr>
          <p:nvPr>
            <p:ph type="pic" sz="quarter" idx="14"/>
          </p:nvPr>
        </p:nvSpPr>
        <p:spPr>
          <a:xfrm>
            <a:off x="506981" y="1828361"/>
            <a:ext cx="1060561" cy="1577973"/>
          </a:xfrm>
        </p:spPr>
        <p:txBody>
          <a:bodyPr>
            <a:normAutofit/>
          </a:bodyPr>
          <a:lstStyle>
            <a:lvl1pPr>
              <a:defRPr sz="1500" b="0"/>
            </a:lvl1pPr>
          </a:lstStyle>
          <a:p>
            <a:r>
              <a:rPr lang="en-US" noProof="0"/>
              <a:t>Click icon to add picture</a:t>
            </a:r>
            <a:endParaRPr lang="en-CA" noProof="0" dirty="0"/>
          </a:p>
        </p:txBody>
      </p:sp>
      <p:cxnSp>
        <p:nvCxnSpPr>
          <p:cNvPr id="10" name="Connecteur droit 12"/>
          <p:cNvCxnSpPr/>
          <p:nvPr userDrawn="1"/>
        </p:nvCxnSpPr>
        <p:spPr>
          <a:xfrm>
            <a:off x="1745675" y="1852110"/>
            <a:ext cx="0" cy="1454150"/>
          </a:xfrm>
          <a:prstGeom prst="line">
            <a:avLst/>
          </a:prstGeom>
          <a:ln w="15875">
            <a:solidFill>
              <a:srgbClr val="ACAEB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6"/>
          </p:nvPr>
        </p:nvSpPr>
        <p:spPr>
          <a:xfrm>
            <a:off x="506981" y="3751406"/>
            <a:ext cx="8179819" cy="2601884"/>
          </a:xfrm>
        </p:spPr>
        <p:txBody>
          <a:bodyPr/>
          <a:lstStyle>
            <a:lvl1pPr marL="342900" indent="-342900">
              <a:buFont typeface="Arial"/>
              <a:buChar char="•"/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7"/>
          </p:nvPr>
        </p:nvSpPr>
        <p:spPr>
          <a:xfrm>
            <a:off x="1962150" y="1828361"/>
            <a:ext cx="6724650" cy="1577973"/>
          </a:xfrm>
        </p:spPr>
        <p:txBody>
          <a:bodyPr/>
          <a:lstStyle>
            <a:lvl1pPr marL="342900" indent="-342900">
              <a:buFont typeface="Arial"/>
              <a:buChar char="•"/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586452" y="6554816"/>
            <a:ext cx="2133600" cy="235815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r">
              <a:defRPr sz="10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897995F-DA36-4292-A88F-EA24D7EE08FC}" type="slidenum">
              <a:rPr lang="en-CA" noProof="0" smtClean="0"/>
              <a:pPr/>
              <a:t>‹#›</a:t>
            </a:fld>
            <a:endParaRPr lang="en-CA" noProof="0"/>
          </a:p>
        </p:txBody>
      </p:sp>
      <p:sp>
        <p:nvSpPr>
          <p:cNvPr id="16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61148"/>
            <a:ext cx="8229600" cy="70609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3592328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12"/>
          <p:cNvSpPr>
            <a:spLocks noGrp="1"/>
          </p:cNvSpPr>
          <p:nvPr>
            <p:ph type="body" sz="quarter" idx="12"/>
          </p:nvPr>
        </p:nvSpPr>
        <p:spPr>
          <a:xfrm>
            <a:off x="470132" y="1630255"/>
            <a:ext cx="8216668" cy="1127714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/>
              <a:buChar char="•"/>
              <a:defRPr sz="2000" b="0"/>
            </a:lvl1pPr>
            <a:lvl2pPr>
              <a:defRPr sz="1600"/>
            </a:lvl2pPr>
            <a:lvl3pPr>
              <a:defRPr sz="1200"/>
            </a:lvl3pPr>
            <a:lvl4pPr>
              <a:defRPr sz="8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Espace réservé du graphique SmartArt 8"/>
          <p:cNvSpPr>
            <a:spLocks noGrp="1"/>
          </p:cNvSpPr>
          <p:nvPr>
            <p:ph type="dgm" sz="quarter" idx="13"/>
          </p:nvPr>
        </p:nvSpPr>
        <p:spPr>
          <a:xfrm>
            <a:off x="470132" y="2849409"/>
            <a:ext cx="3644668" cy="3397321"/>
          </a:xfrm>
        </p:spPr>
        <p:txBody>
          <a:bodyPr/>
          <a:lstStyle>
            <a:lvl1pPr>
              <a:defRPr b="0"/>
            </a:lvl1pPr>
          </a:lstStyle>
          <a:p>
            <a:r>
              <a:rPr lang="en-US" noProof="0"/>
              <a:t>Click icon to add SmartArt graphic</a:t>
            </a:r>
            <a:endParaRPr lang="en-CA" noProof="0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>
          <a:xfrm>
            <a:off x="4509726" y="4672068"/>
            <a:ext cx="1087437" cy="157466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00" b="0"/>
            </a:lvl1pPr>
            <a:lvl2pPr>
              <a:lnSpc>
                <a:spcPct val="100000"/>
              </a:lnSpc>
              <a:spcBef>
                <a:spcPts val="0"/>
              </a:spcBef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5816628" y="4672068"/>
            <a:ext cx="1087437" cy="157466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00" b="0">
                <a:solidFill>
                  <a:srgbClr val="FCBD84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Espace réservé du texte 11"/>
          <p:cNvSpPr>
            <a:spLocks noGrp="1"/>
          </p:cNvSpPr>
          <p:nvPr>
            <p:ph type="body" sz="quarter" idx="16"/>
          </p:nvPr>
        </p:nvSpPr>
        <p:spPr>
          <a:xfrm>
            <a:off x="7123529" y="4672068"/>
            <a:ext cx="1087437" cy="157466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300" b="0">
                <a:solidFill>
                  <a:srgbClr val="F78D2B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4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7"/>
          </p:nvPr>
        </p:nvSpPr>
        <p:spPr>
          <a:xfrm>
            <a:off x="4509726" y="2849409"/>
            <a:ext cx="4124325" cy="177339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 b="0" baseline="0">
                <a:solidFill>
                  <a:srgbClr val="41414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10"/>
          </p:nvPr>
        </p:nvSpPr>
        <p:spPr>
          <a:xfrm>
            <a:off x="6586452" y="6554816"/>
            <a:ext cx="2133600" cy="235815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r">
              <a:defRPr sz="10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897995F-DA36-4292-A88F-EA24D7EE08FC}" type="slidenum">
              <a:rPr lang="en-CA" noProof="0" smtClean="0"/>
              <a:pPr/>
              <a:t>‹#›</a:t>
            </a:fld>
            <a:endParaRPr lang="en-CA" noProof="0"/>
          </a:p>
        </p:txBody>
      </p:sp>
      <p:sp>
        <p:nvSpPr>
          <p:cNvPr id="18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61148"/>
            <a:ext cx="8229600" cy="70609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CA" noProof="0" dirty="0"/>
          </a:p>
        </p:txBody>
      </p:sp>
    </p:spTree>
    <p:extLst>
      <p:ext uri="{BB962C8B-B14F-4D97-AF65-F5344CB8AC3E}">
        <p14:creationId xmlns:p14="http://schemas.microsoft.com/office/powerpoint/2010/main" val="397901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42116"/>
            <a:ext cx="9144000" cy="315884"/>
          </a:xfrm>
          <a:prstGeom prst="rect">
            <a:avLst/>
          </a:prstGeom>
          <a:solidFill>
            <a:srgbClr val="ACAE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12" name="Espace réservé du pied de page 4"/>
          <p:cNvSpPr>
            <a:spLocks noGrp="1"/>
          </p:cNvSpPr>
          <p:nvPr/>
        </p:nvSpPr>
        <p:spPr>
          <a:xfrm>
            <a:off x="458378" y="6550765"/>
            <a:ext cx="5773075" cy="22716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740400" algn="r"/>
              </a:tabLst>
            </a:pPr>
            <a:r>
              <a:rPr lang="en-CA" sz="800" dirty="0">
                <a:solidFill>
                  <a:prstClr val="white"/>
                </a:solidFill>
                <a:cs typeface="Arial" pitchFamily="34" charset="0"/>
              </a:rPr>
              <a:t>© LEVEL5 STRATEGY GROUP™ 2018</a:t>
            </a:r>
            <a:r>
              <a:rPr lang="en-CA" sz="800" baseline="0" dirty="0">
                <a:solidFill>
                  <a:prstClr val="white"/>
                </a:solidFill>
                <a:cs typeface="Arial" pitchFamily="34" charset="0"/>
              </a:rPr>
              <a:t>                                                   </a:t>
            </a:r>
            <a:r>
              <a:rPr lang="en-CA" sz="800" dirty="0">
                <a:solidFill>
                  <a:prstClr val="white"/>
                </a:solidFill>
                <a:cs typeface="Arial" pitchFamily="34" charset="0"/>
              </a:rPr>
              <a:t>CONFIDENTIAL - DO NOT COPY</a:t>
            </a:r>
          </a:p>
        </p:txBody>
      </p:sp>
      <p:sp>
        <p:nvSpPr>
          <p:cNvPr id="9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61148"/>
            <a:ext cx="8229600" cy="70609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CA" noProof="0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457200" y="1117181"/>
            <a:ext cx="8229600" cy="0"/>
          </a:xfrm>
          <a:prstGeom prst="line">
            <a:avLst/>
          </a:prstGeom>
          <a:ln w="63500">
            <a:solidFill>
              <a:srgbClr val="ACAE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86452" y="6554816"/>
            <a:ext cx="2133600" cy="235815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r">
              <a:defRPr sz="10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897995F-DA36-4292-A88F-EA24D7EE08FC}" type="slidenum">
              <a:rPr lang="en-CA" noProof="0" smtClean="0"/>
              <a:pPr/>
              <a:t>‹#›</a:t>
            </a:fld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203669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760" r:id="rId2"/>
    <p:sldLayoutId id="2147483763" r:id="rId3"/>
    <p:sldLayoutId id="2147483745" r:id="rId4"/>
    <p:sldLayoutId id="2147483740" r:id="rId5"/>
    <p:sldLayoutId id="2147483738" r:id="rId6"/>
    <p:sldLayoutId id="2147483759" r:id="rId7"/>
    <p:sldLayoutId id="2147483762" r:id="rId8"/>
    <p:sldLayoutId id="2147483741" r:id="rId9"/>
    <p:sldLayoutId id="2147483757" r:id="rId10"/>
    <p:sldLayoutId id="2147483758" r:id="rId11"/>
    <p:sldLayoutId id="2147483807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rgbClr val="F78D2B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78D2B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78D2B"/>
        </a:buClr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36800" indent="-230400" algn="l" defTabSz="457200" rtl="0" eaLnBrk="1" latinLnBrk="0" hangingPunct="1">
        <a:spcBef>
          <a:spcPct val="20000"/>
        </a:spcBef>
        <a:buClr>
          <a:srgbClr val="F78D2B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14000" indent="-228600" algn="l" defTabSz="457200" rtl="0" eaLnBrk="1" latinLnBrk="0" hangingPunct="1">
        <a:spcBef>
          <a:spcPct val="20000"/>
        </a:spcBef>
        <a:buClr>
          <a:srgbClr val="F78D2B"/>
        </a:buClr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55200" indent="-228600" algn="l" defTabSz="457200" rtl="0" eaLnBrk="1" latinLnBrk="0" hangingPunct="1">
        <a:spcBef>
          <a:spcPct val="20000"/>
        </a:spcBef>
        <a:buClr>
          <a:srgbClr val="F78D2B"/>
        </a:buClr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E506C1-95E0-4693-AA80-C7742A0A6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4E821-8BE0-4368-B702-5BC8A8F8F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2DD11-AE61-4898-A15F-7F7483310C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CB2C7-4F7B-476B-A06F-E757C94B9F11}" type="datetimeFigureOut">
              <a:rPr lang="en-CA" smtClean="0"/>
              <a:t>2018-11-06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1BAB8-006F-4A98-9F83-B6E70CC4DB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4D6E5-BACA-4B29-A7A9-83D89FD9D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1DFDE-E8EB-4B14-9B6E-6D5A14DDC5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081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39.png"/><Relationship Id="rId7" Type="http://schemas.openxmlformats.org/officeDocument/2006/relationships/image" Target="../media/image4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0"/>
          <p:cNvSpPr txBox="1">
            <a:spLocks/>
          </p:cNvSpPr>
          <p:nvPr/>
        </p:nvSpPr>
        <p:spPr>
          <a:xfrm>
            <a:off x="396702" y="1867029"/>
            <a:ext cx="8229600" cy="70609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rgbClr val="F59933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US" dirty="0"/>
              <a:t>Hardlines Conference</a:t>
            </a:r>
            <a:endParaRPr lang="en-CA" dirty="0"/>
          </a:p>
        </p:txBody>
      </p:sp>
      <p:sp>
        <p:nvSpPr>
          <p:cNvPr id="7" name="Title 10"/>
          <p:cNvSpPr txBox="1">
            <a:spLocks/>
          </p:cNvSpPr>
          <p:nvPr/>
        </p:nvSpPr>
        <p:spPr>
          <a:xfrm>
            <a:off x="494360" y="3444543"/>
            <a:ext cx="5604599" cy="147532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rgbClr val="F78D2B"/>
                </a:solidFill>
                <a:latin typeface="+mj-lt"/>
                <a:ea typeface="+mj-ea"/>
                <a:cs typeface="Arial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</a:rPr>
              <a:t>Niagara-On-The-Lake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November 12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th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 2018</a:t>
            </a:r>
          </a:p>
          <a:p>
            <a:endParaRPr lang="en-CA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hardlines logo">
            <a:extLst>
              <a:ext uri="{FF2B5EF4-FFF2-40B4-BE49-F238E27FC236}">
                <a16:creationId xmlns:a16="http://schemas.microsoft.com/office/drawing/2014/main" id="{6F3F5FC2-216D-45AF-A9BF-60D65D8F7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988" y="5180582"/>
            <a:ext cx="3275922" cy="129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015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A627C3A-5D87-4D82-887F-CFCF55854CBD}"/>
              </a:ext>
            </a:extLst>
          </p:cNvPr>
          <p:cNvSpPr/>
          <p:nvPr/>
        </p:nvSpPr>
        <p:spPr>
          <a:xfrm>
            <a:off x="3088339" y="3159397"/>
            <a:ext cx="2967323" cy="180267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ysDash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rgbClr val="F78D2B"/>
                </a:solidFill>
              </a:rPr>
              <a:t>Retail Industry</a:t>
            </a:r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EB4334CC-96FF-4D12-B0C5-9C5DFD0ED1D7}"/>
              </a:ext>
            </a:extLst>
          </p:cNvPr>
          <p:cNvSpPr/>
          <p:nvPr/>
        </p:nvSpPr>
        <p:spPr>
          <a:xfrm rot="2700000" flipH="1">
            <a:off x="5131544" y="4913124"/>
            <a:ext cx="2382986" cy="706090"/>
          </a:xfrm>
          <a:prstGeom prst="homePlate">
            <a:avLst/>
          </a:prstGeom>
          <a:gradFill>
            <a:gsLst>
              <a:gs pos="53100">
                <a:srgbClr val="FBCA9C"/>
              </a:gs>
              <a:gs pos="0">
                <a:srgbClr val="F78D2B"/>
              </a:gs>
              <a:gs pos="100000">
                <a:schemeClr val="bg1"/>
              </a:gs>
            </a:gsLst>
            <a:lin ang="11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414FF22A-EBCB-4C9F-BAB6-92C534675F24}"/>
              </a:ext>
            </a:extLst>
          </p:cNvPr>
          <p:cNvSpPr/>
          <p:nvPr/>
        </p:nvSpPr>
        <p:spPr>
          <a:xfrm rot="18900000">
            <a:off x="1561423" y="4883912"/>
            <a:ext cx="2382986" cy="706090"/>
          </a:xfrm>
          <a:prstGeom prst="homePlate">
            <a:avLst/>
          </a:prstGeom>
          <a:gradFill>
            <a:gsLst>
              <a:gs pos="53100">
                <a:srgbClr val="FBCA9C"/>
              </a:gs>
              <a:gs pos="0">
                <a:srgbClr val="F78D2B"/>
              </a:gs>
              <a:gs pos="100000">
                <a:schemeClr val="bg1"/>
              </a:gs>
            </a:gsLst>
            <a:lin ang="11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BAEACCB0-F7CC-42E1-92BC-B3C3C5E0C143}"/>
              </a:ext>
            </a:extLst>
          </p:cNvPr>
          <p:cNvSpPr/>
          <p:nvPr/>
        </p:nvSpPr>
        <p:spPr>
          <a:xfrm rot="5400000">
            <a:off x="3988287" y="2455132"/>
            <a:ext cx="1150053" cy="706090"/>
          </a:xfrm>
          <a:prstGeom prst="homePlate">
            <a:avLst/>
          </a:prstGeom>
          <a:gradFill>
            <a:gsLst>
              <a:gs pos="53100">
                <a:srgbClr val="FBCA9C"/>
              </a:gs>
              <a:gs pos="0">
                <a:srgbClr val="F78D2B"/>
              </a:gs>
              <a:gs pos="100000">
                <a:schemeClr val="bg1"/>
              </a:gs>
            </a:gsLst>
            <a:lin ang="11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9A4CB333-3BEB-4710-8E28-E641CB243D23}"/>
              </a:ext>
            </a:extLst>
          </p:cNvPr>
          <p:cNvSpPr/>
          <p:nvPr/>
        </p:nvSpPr>
        <p:spPr>
          <a:xfrm rot="1718477">
            <a:off x="1236098" y="2852999"/>
            <a:ext cx="2382986" cy="706090"/>
          </a:xfrm>
          <a:prstGeom prst="homePlate">
            <a:avLst/>
          </a:prstGeom>
          <a:gradFill>
            <a:gsLst>
              <a:gs pos="53100">
                <a:srgbClr val="FBCA9C"/>
              </a:gs>
              <a:gs pos="0">
                <a:srgbClr val="F78D2B"/>
              </a:gs>
              <a:gs pos="100000">
                <a:schemeClr val="bg1"/>
              </a:gs>
            </a:gsLst>
            <a:lin ang="11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4C33C0-E451-4157-819E-6A4AD206E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7995F-DA36-4292-A88F-EA24D7EE08FC}" type="slidenum">
              <a:rPr lang="en-CA" noProof="0" smtClean="0"/>
              <a:pPr/>
              <a:t>10</a:t>
            </a:fld>
            <a:endParaRPr lang="en-CA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D35CC2-722E-4C8A-8D14-D83D255BC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Forces of Change</a:t>
            </a:r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id="{CD2E3F81-E3D1-4FFF-B557-B57B6FB33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9371" y="2406630"/>
            <a:ext cx="1785257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  <a:extLst/>
        </p:spPr>
        <p:txBody>
          <a:bodyPr anchor="ctr" anchorCtr="1"/>
          <a:lstStyle/>
          <a:p>
            <a:pPr algn="ctr">
              <a:lnSpc>
                <a:spcPct val="95000"/>
              </a:lnSpc>
              <a:spcBef>
                <a:spcPct val="0"/>
              </a:spcBef>
            </a:pPr>
            <a:r>
              <a:rPr lang="en-GB" b="1" dirty="0">
                <a:ea typeface="ＭＳ Ｐゴシック" pitchFamily="50" charset="-128"/>
              </a:rPr>
              <a:t>HEIGHTENED</a:t>
            </a:r>
          </a:p>
          <a:p>
            <a:pPr algn="ctr">
              <a:lnSpc>
                <a:spcPct val="95000"/>
              </a:lnSpc>
              <a:spcBef>
                <a:spcPct val="0"/>
              </a:spcBef>
            </a:pPr>
            <a:r>
              <a:rPr lang="en-GB" b="1" dirty="0">
                <a:ea typeface="ＭＳ Ｐゴシック" pitchFamily="50" charset="-128"/>
              </a:rPr>
              <a:t>COMPETITION</a:t>
            </a:r>
          </a:p>
        </p:txBody>
      </p:sp>
      <p:sp>
        <p:nvSpPr>
          <p:cNvPr id="35" name="Rectangle 6">
            <a:extLst>
              <a:ext uri="{FF2B5EF4-FFF2-40B4-BE49-F238E27FC236}">
                <a16:creationId xmlns:a16="http://schemas.microsoft.com/office/drawing/2014/main" id="{66A3555E-FE36-4732-9798-3557A2A28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182" y="2666902"/>
            <a:ext cx="1785257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  <a:extLst/>
        </p:spPr>
        <p:txBody>
          <a:bodyPr anchor="ctr" anchorCtr="1"/>
          <a:lstStyle/>
          <a:p>
            <a:pPr algn="ctr">
              <a:lnSpc>
                <a:spcPct val="95000"/>
              </a:lnSpc>
              <a:spcBef>
                <a:spcPct val="0"/>
              </a:spcBef>
            </a:pPr>
            <a:r>
              <a:rPr lang="en-GB" b="1" dirty="0">
                <a:solidFill>
                  <a:schemeClr val="tx1">
                    <a:lumMod val="75000"/>
                  </a:schemeClr>
                </a:solidFill>
                <a:ea typeface="ＭＳ Ｐゴシック" pitchFamily="50" charset="-128"/>
              </a:rPr>
              <a:t>DIGITAL</a:t>
            </a:r>
          </a:p>
        </p:txBody>
      </p:sp>
      <p:sp>
        <p:nvSpPr>
          <p:cNvPr id="37" name="Rectangle 6">
            <a:extLst>
              <a:ext uri="{FF2B5EF4-FFF2-40B4-BE49-F238E27FC236}">
                <a16:creationId xmlns:a16="http://schemas.microsoft.com/office/drawing/2014/main" id="{79BEB6F7-947E-4048-802A-0F76410F0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5662" y="5768259"/>
            <a:ext cx="1785257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  <a:extLst/>
        </p:spPr>
        <p:txBody>
          <a:bodyPr anchor="ctr" anchorCtr="1"/>
          <a:lstStyle/>
          <a:p>
            <a:pPr algn="ctr">
              <a:lnSpc>
                <a:spcPct val="95000"/>
              </a:lnSpc>
              <a:spcBef>
                <a:spcPct val="0"/>
              </a:spcBef>
            </a:pPr>
            <a:r>
              <a:rPr lang="en-GB" b="1" dirty="0">
                <a:ea typeface="ＭＳ Ｐゴシック" pitchFamily="50" charset="-128"/>
              </a:rPr>
              <a:t>CONSUMER</a:t>
            </a:r>
          </a:p>
          <a:p>
            <a:pPr algn="ctr">
              <a:lnSpc>
                <a:spcPct val="95000"/>
              </a:lnSpc>
              <a:spcBef>
                <a:spcPct val="0"/>
              </a:spcBef>
            </a:pPr>
            <a:r>
              <a:rPr lang="en-GB" b="1" dirty="0">
                <a:ea typeface="ＭＳ Ｐゴシック" pitchFamily="50" charset="-128"/>
              </a:rPr>
              <a:t>POWER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641539-A0D6-4AC9-9304-906A84E33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30" y="1454870"/>
            <a:ext cx="1180360" cy="11803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735B44-17EE-4E07-9BA3-71AF5B25F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755" y="1262805"/>
            <a:ext cx="970345" cy="970345"/>
          </a:xfrm>
          <a:prstGeom prst="rect">
            <a:avLst/>
          </a:prstGeom>
        </p:spPr>
      </p:pic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1D93EC16-6FA4-4F93-9C19-E2955892B38E}"/>
              </a:ext>
            </a:extLst>
          </p:cNvPr>
          <p:cNvSpPr/>
          <p:nvPr/>
        </p:nvSpPr>
        <p:spPr>
          <a:xfrm rot="9060000">
            <a:off x="5526575" y="2761062"/>
            <a:ext cx="2382986" cy="706090"/>
          </a:xfrm>
          <a:prstGeom prst="homePlate">
            <a:avLst/>
          </a:prstGeom>
          <a:gradFill>
            <a:gsLst>
              <a:gs pos="53100">
                <a:srgbClr val="FBCA9C"/>
              </a:gs>
              <a:gs pos="0">
                <a:srgbClr val="F78D2B"/>
              </a:gs>
              <a:gs pos="100000">
                <a:schemeClr val="bg1"/>
              </a:gs>
            </a:gsLst>
            <a:lin ang="11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0D5E86CF-FD5D-4849-A5D3-EE6060170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8956" y="2574965"/>
            <a:ext cx="2160161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  <a:extLst/>
        </p:spPr>
        <p:txBody>
          <a:bodyPr anchor="ctr" anchorCtr="1"/>
          <a:lstStyle/>
          <a:p>
            <a:pPr algn="ctr">
              <a:lnSpc>
                <a:spcPct val="95000"/>
              </a:lnSpc>
              <a:spcBef>
                <a:spcPct val="0"/>
              </a:spcBef>
            </a:pPr>
            <a:r>
              <a:rPr lang="en-GB" b="1" dirty="0">
                <a:solidFill>
                  <a:schemeClr val="tx1">
                    <a:lumMod val="75000"/>
                  </a:schemeClr>
                </a:solidFill>
                <a:ea typeface="ＭＳ Ｐゴシック" pitchFamily="50" charset="-128"/>
              </a:rPr>
              <a:t>DEMOGRAPHICS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D5E57B4-0E3F-44A9-89F7-63F7EA160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393" y="1454870"/>
            <a:ext cx="1131868" cy="1131868"/>
          </a:xfrm>
          <a:prstGeom prst="rect">
            <a:avLst/>
          </a:prstGeom>
        </p:spPr>
      </p:pic>
      <p:sp>
        <p:nvSpPr>
          <p:cNvPr id="26" name="Rectangle 6">
            <a:extLst>
              <a:ext uri="{FF2B5EF4-FFF2-40B4-BE49-F238E27FC236}">
                <a16:creationId xmlns:a16="http://schemas.microsoft.com/office/drawing/2014/main" id="{C6E89EBB-F036-466F-8BD4-B623C9DC3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3011" y="5831282"/>
            <a:ext cx="1785257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  <a:extLst/>
        </p:spPr>
        <p:txBody>
          <a:bodyPr anchor="ctr" anchorCtr="1"/>
          <a:lstStyle/>
          <a:p>
            <a:pPr algn="ctr">
              <a:lnSpc>
                <a:spcPct val="95000"/>
              </a:lnSpc>
              <a:spcBef>
                <a:spcPct val="0"/>
              </a:spcBef>
            </a:pPr>
            <a:r>
              <a:rPr lang="en-GB" b="1" dirty="0">
                <a:solidFill>
                  <a:schemeClr val="tx1">
                    <a:lumMod val="75000"/>
                  </a:schemeClr>
                </a:solidFill>
                <a:ea typeface="ＭＳ Ｐゴシック" pitchFamily="50" charset="-128"/>
              </a:rPr>
              <a:t>ECONOMY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7B5FDA-B065-4036-9802-D6322C1E8C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763" y="4615492"/>
            <a:ext cx="1215790" cy="12157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0C3D45-5866-45D5-897A-F89190E5C0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120" y="4665135"/>
            <a:ext cx="935428" cy="93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8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8" grpId="0" animBg="1"/>
      <p:bldP spid="20" grpId="0" animBg="1"/>
      <p:bldP spid="7" grpId="0" animBg="1"/>
      <p:bldP spid="34" grpId="0"/>
      <p:bldP spid="35" grpId="0"/>
      <p:bldP spid="37" grpId="0"/>
      <p:bldP spid="22" grpId="0" animBg="1"/>
      <p:bldP spid="24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 retailers, a new organizational model has emerged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66630" y="2442825"/>
            <a:ext cx="2850269" cy="2364008"/>
            <a:chOff x="597693" y="1700039"/>
            <a:chExt cx="3062380" cy="2539934"/>
          </a:xfrm>
        </p:grpSpPr>
        <p:grpSp>
          <p:nvGrpSpPr>
            <p:cNvPr id="6" name="Group 5"/>
            <p:cNvGrpSpPr/>
            <p:nvPr/>
          </p:nvGrpSpPr>
          <p:grpSpPr>
            <a:xfrm>
              <a:off x="597693" y="1700039"/>
              <a:ext cx="3062380" cy="2539934"/>
              <a:chOff x="858940" y="1470548"/>
              <a:chExt cx="2810496" cy="2331021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858940" y="1489366"/>
                <a:ext cx="1473200" cy="1380138"/>
              </a:xfrm>
              <a:prstGeom prst="ellipse">
                <a:avLst/>
              </a:prstGeom>
              <a:noFill/>
              <a:ln w="1905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196235" y="1470548"/>
                <a:ext cx="1473201" cy="1380138"/>
              </a:xfrm>
              <a:prstGeom prst="ellipse">
                <a:avLst/>
              </a:prstGeom>
              <a:noFill/>
              <a:ln w="1905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587500" y="2421431"/>
                <a:ext cx="1473200" cy="1380138"/>
              </a:xfrm>
              <a:prstGeom prst="ellipse">
                <a:avLst/>
              </a:prstGeom>
              <a:noFill/>
              <a:ln w="1905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603424" y="2286612"/>
              <a:ext cx="1502186" cy="3306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414141"/>
                  </a:solidFill>
                  <a:cs typeface="Arial" pitchFamily="34" charset="0"/>
                </a:rPr>
                <a:t>Merchandising </a:t>
              </a:r>
              <a:endParaRPr lang="en-CA" sz="1400" dirty="0">
                <a:solidFill>
                  <a:srgbClr val="41414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378451" y="2174138"/>
              <a:ext cx="1138782" cy="5621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414141"/>
                  </a:solidFill>
                  <a:cs typeface="Arial" pitchFamily="34" charset="0"/>
                </a:rPr>
                <a:t>Store</a:t>
              </a:r>
              <a:br>
                <a:rPr lang="en-US" sz="1400" dirty="0">
                  <a:solidFill>
                    <a:srgbClr val="414141"/>
                  </a:solidFill>
                  <a:cs typeface="Arial" pitchFamily="34" charset="0"/>
                </a:rPr>
              </a:br>
              <a:r>
                <a:rPr lang="en-US" sz="1400" dirty="0">
                  <a:solidFill>
                    <a:srgbClr val="414141"/>
                  </a:solidFill>
                  <a:cs typeface="Arial" pitchFamily="34" charset="0"/>
                </a:rPr>
                <a:t>Operations</a:t>
              </a:r>
              <a:endParaRPr lang="en-CA" sz="1400" dirty="0">
                <a:solidFill>
                  <a:srgbClr val="41414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32971" y="3293554"/>
              <a:ext cx="1181839" cy="5621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414141"/>
                  </a:solidFill>
                  <a:cs typeface="Arial" pitchFamily="34" charset="0"/>
                </a:rPr>
                <a:t>Supporting </a:t>
              </a:r>
            </a:p>
            <a:p>
              <a:pPr algn="ctr"/>
              <a:r>
                <a:rPr lang="en-US" sz="1400" dirty="0">
                  <a:solidFill>
                    <a:srgbClr val="414141"/>
                  </a:solidFill>
                  <a:cs typeface="Arial" pitchFamily="34" charset="0"/>
                </a:rPr>
                <a:t>Functions</a:t>
              </a:r>
              <a:endParaRPr lang="en-CA" sz="1400" dirty="0">
                <a:solidFill>
                  <a:srgbClr val="414141"/>
                </a:solidFill>
              </a:endParaRPr>
            </a:p>
          </p:txBody>
        </p:sp>
      </p:grpSp>
      <p:sp>
        <p:nvSpPr>
          <p:cNvPr id="13" name="Right Arrow 12"/>
          <p:cNvSpPr/>
          <p:nvPr/>
        </p:nvSpPr>
        <p:spPr>
          <a:xfrm>
            <a:off x="3974491" y="3298090"/>
            <a:ext cx="1007460" cy="487118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77202" y="1729686"/>
            <a:ext cx="2205977" cy="369332"/>
          </a:xfrm>
          <a:prstGeom prst="rect">
            <a:avLst/>
          </a:prstGeom>
          <a:solidFill>
            <a:srgbClr val="F78D2B"/>
          </a:solidFill>
        </p:spPr>
        <p:txBody>
          <a:bodyPr wrap="square">
            <a:spAutoFit/>
          </a:bodyPr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Product-centric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79505" y="1729686"/>
            <a:ext cx="2916916" cy="369332"/>
          </a:xfrm>
          <a:prstGeom prst="rect">
            <a:avLst/>
          </a:prstGeom>
          <a:solidFill>
            <a:srgbClr val="F78D2B"/>
          </a:solidFill>
        </p:spPr>
        <p:txBody>
          <a:bodyPr wrap="square">
            <a:spAutoFit/>
          </a:bodyPr>
          <a:lstStyle/>
          <a:p>
            <a:pPr algn="ctr"/>
            <a:r>
              <a:rPr lang="en-CA" b="1" dirty="0">
                <a:solidFill>
                  <a:schemeClr val="bg1"/>
                </a:solidFill>
              </a:rPr>
              <a:t>Customer-centric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4103" y="5344848"/>
            <a:ext cx="7715794" cy="707886"/>
          </a:xfrm>
          <a:prstGeom prst="rect">
            <a:avLst/>
          </a:prstGeom>
          <a:solidFill>
            <a:schemeClr val="accent4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Customer experience is one of the few levers of differentiation left for Bricks and Mortar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7995F-DA36-4292-A88F-EA24D7EE08FC}" type="slidenum">
              <a:rPr lang="en-CA" smtClean="0">
                <a:solidFill>
                  <a:prstClr val="white"/>
                </a:solidFill>
              </a:rPr>
              <a:pPr/>
              <a:t>11</a:t>
            </a:fld>
            <a:endParaRPr lang="en-CA" dirty="0">
              <a:solidFill>
                <a:prstClr val="white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555BA32-352C-4123-AA75-3590C5AD50F0}"/>
              </a:ext>
            </a:extLst>
          </p:cNvPr>
          <p:cNvGrpSpPr/>
          <p:nvPr/>
        </p:nvGrpSpPr>
        <p:grpSpPr>
          <a:xfrm>
            <a:off x="5243914" y="2442825"/>
            <a:ext cx="2850269" cy="2364008"/>
            <a:chOff x="597693" y="1700039"/>
            <a:chExt cx="3062379" cy="253993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141C779-9098-4454-A24A-347EE2C2D860}"/>
                </a:ext>
              </a:extLst>
            </p:cNvPr>
            <p:cNvGrpSpPr/>
            <p:nvPr/>
          </p:nvGrpSpPr>
          <p:grpSpPr>
            <a:xfrm>
              <a:off x="597693" y="1700039"/>
              <a:ext cx="3062379" cy="2539934"/>
              <a:chOff x="858940" y="1470548"/>
              <a:chExt cx="2810495" cy="2331021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8DEFD9E-9BC9-4FEA-B799-1A322F0670E3}"/>
                  </a:ext>
                </a:extLst>
              </p:cNvPr>
              <p:cNvSpPr/>
              <p:nvPr/>
            </p:nvSpPr>
            <p:spPr>
              <a:xfrm>
                <a:off x="858940" y="1489366"/>
                <a:ext cx="1473200" cy="1380138"/>
              </a:xfrm>
              <a:prstGeom prst="ellipse">
                <a:avLst/>
              </a:prstGeom>
              <a:noFill/>
              <a:ln w="1905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2D55E20-983F-4B25-BB16-1A6FEB046702}"/>
                  </a:ext>
                </a:extLst>
              </p:cNvPr>
              <p:cNvSpPr/>
              <p:nvPr/>
            </p:nvSpPr>
            <p:spPr>
              <a:xfrm>
                <a:off x="2196235" y="1470548"/>
                <a:ext cx="1473200" cy="1380138"/>
              </a:xfrm>
              <a:prstGeom prst="ellipse">
                <a:avLst/>
              </a:prstGeom>
              <a:noFill/>
              <a:ln w="1905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FB44B12-73BF-44D7-8647-5744A60D0BA9}"/>
                  </a:ext>
                </a:extLst>
              </p:cNvPr>
              <p:cNvSpPr/>
              <p:nvPr/>
            </p:nvSpPr>
            <p:spPr>
              <a:xfrm>
                <a:off x="1587500" y="2421431"/>
                <a:ext cx="1473200" cy="1380138"/>
              </a:xfrm>
              <a:prstGeom prst="ellipse">
                <a:avLst/>
              </a:prstGeom>
              <a:noFill/>
              <a:ln w="1905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C31D721-C8D8-4640-84AC-F842DBB99850}"/>
                </a:ext>
              </a:extLst>
            </p:cNvPr>
            <p:cNvSpPr/>
            <p:nvPr/>
          </p:nvSpPr>
          <p:spPr>
            <a:xfrm>
              <a:off x="603424" y="2286612"/>
              <a:ext cx="1502186" cy="3306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414141"/>
                  </a:solidFill>
                  <a:cs typeface="Arial" pitchFamily="34" charset="0"/>
                </a:rPr>
                <a:t>Merchandising </a:t>
              </a:r>
              <a:endParaRPr lang="en-CA" sz="1400" dirty="0">
                <a:solidFill>
                  <a:srgbClr val="414141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86288F4-EF1E-4C3E-BF2E-82E5EE0D086B}"/>
                </a:ext>
              </a:extLst>
            </p:cNvPr>
            <p:cNvSpPr/>
            <p:nvPr/>
          </p:nvSpPr>
          <p:spPr>
            <a:xfrm>
              <a:off x="2378451" y="2174138"/>
              <a:ext cx="1138782" cy="5621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414141"/>
                  </a:solidFill>
                  <a:cs typeface="Arial" pitchFamily="34" charset="0"/>
                </a:rPr>
                <a:t>Store</a:t>
              </a:r>
              <a:br>
                <a:rPr lang="en-US" sz="1400" dirty="0">
                  <a:solidFill>
                    <a:srgbClr val="414141"/>
                  </a:solidFill>
                  <a:cs typeface="Arial" pitchFamily="34" charset="0"/>
                </a:rPr>
              </a:br>
              <a:r>
                <a:rPr lang="en-US" sz="1400" dirty="0">
                  <a:solidFill>
                    <a:srgbClr val="414141"/>
                  </a:solidFill>
                  <a:cs typeface="Arial" pitchFamily="34" charset="0"/>
                </a:rPr>
                <a:t>Operations</a:t>
              </a:r>
              <a:endParaRPr lang="en-CA" sz="1400" dirty="0">
                <a:solidFill>
                  <a:srgbClr val="414141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5068031-A3FD-4F5F-9516-B84FEE24A997}"/>
                </a:ext>
              </a:extLst>
            </p:cNvPr>
            <p:cNvSpPr/>
            <p:nvPr/>
          </p:nvSpPr>
          <p:spPr>
            <a:xfrm>
              <a:off x="1632971" y="3293554"/>
              <a:ext cx="1181839" cy="5621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414141"/>
                  </a:solidFill>
                  <a:cs typeface="Arial" pitchFamily="34" charset="0"/>
                </a:rPr>
                <a:t>Supporting </a:t>
              </a:r>
            </a:p>
            <a:p>
              <a:pPr algn="ctr"/>
              <a:r>
                <a:rPr lang="en-US" sz="1400" dirty="0">
                  <a:solidFill>
                    <a:srgbClr val="414141"/>
                  </a:solidFill>
                  <a:cs typeface="Arial" pitchFamily="34" charset="0"/>
                </a:rPr>
                <a:t>Functions</a:t>
              </a:r>
              <a:endParaRPr lang="en-CA" sz="1400" dirty="0">
                <a:solidFill>
                  <a:srgbClr val="414141"/>
                </a:solidFill>
              </a:endParaRPr>
            </a:p>
          </p:txBody>
        </p:sp>
      </p:grpSp>
      <p:sp>
        <p:nvSpPr>
          <p:cNvPr id="27" name="Oval Callout 26"/>
          <p:cNvSpPr/>
          <p:nvPr/>
        </p:nvSpPr>
        <p:spPr>
          <a:xfrm>
            <a:off x="7186481" y="3484572"/>
            <a:ext cx="1525051" cy="903899"/>
          </a:xfrm>
          <a:prstGeom prst="wedgeEllipseCallout">
            <a:avLst>
              <a:gd name="adj1" fmla="val -86920"/>
              <a:gd name="adj2" fmla="val -55889"/>
            </a:avLst>
          </a:prstGeom>
          <a:solidFill>
            <a:schemeClr val="accent4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1400" dirty="0">
                <a:solidFill>
                  <a:srgbClr val="414141"/>
                </a:solidFill>
              </a:rPr>
              <a:t>Strategy / Marketing</a:t>
            </a:r>
          </a:p>
        </p:txBody>
      </p:sp>
    </p:spTree>
    <p:extLst>
      <p:ext uri="{BB962C8B-B14F-4D97-AF65-F5344CB8AC3E}">
        <p14:creationId xmlns:p14="http://schemas.microsoft.com/office/powerpoint/2010/main" val="4144749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CDC367-25E0-4642-8411-33B64AFE8A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7995F-DA36-4292-A88F-EA24D7EE08FC}" type="slidenum">
              <a:rPr lang="en-CA" noProof="0" smtClean="0"/>
              <a:pPr/>
              <a:t>12</a:t>
            </a:fld>
            <a:endParaRPr lang="en-CA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2E1ACF-A425-4022-867A-F851FB6BA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/>
              <a:t>Ask yourself…</a:t>
            </a:r>
          </a:p>
        </p:txBody>
      </p:sp>
      <p:pic>
        <p:nvPicPr>
          <p:cNvPr id="19" name="Picture 4" descr="Image result for iceberg blank">
            <a:extLst>
              <a:ext uri="{FF2B5EF4-FFF2-40B4-BE49-F238E27FC236}">
                <a16:creationId xmlns:a16="http://schemas.microsoft.com/office/drawing/2014/main" id="{20EE6708-F892-4342-AFF0-10D4BEA2AF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7" t="697" r="1453"/>
          <a:stretch/>
        </p:blipFill>
        <p:spPr bwMode="auto">
          <a:xfrm>
            <a:off x="457200" y="1260442"/>
            <a:ext cx="5971309" cy="505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9D53640-BFD7-4C3A-9078-4BDF63D35782}"/>
              </a:ext>
            </a:extLst>
          </p:cNvPr>
          <p:cNvSpPr/>
          <p:nvPr/>
        </p:nvSpPr>
        <p:spPr>
          <a:xfrm>
            <a:off x="2408831" y="1251294"/>
            <a:ext cx="4904509" cy="5066173"/>
          </a:xfrm>
          <a:prstGeom prst="rect">
            <a:avLst/>
          </a:prstGeom>
          <a:gradFill>
            <a:gsLst>
              <a:gs pos="77000">
                <a:srgbClr val="FFFFFF">
                  <a:alpha val="79000"/>
                </a:srgbClr>
              </a:gs>
              <a:gs pos="46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C259AF9B-5303-442D-A775-8AD717553F28}"/>
              </a:ext>
            </a:extLst>
          </p:cNvPr>
          <p:cNvSpPr/>
          <p:nvPr/>
        </p:nvSpPr>
        <p:spPr>
          <a:xfrm rot="5400000">
            <a:off x="2565136" y="3312967"/>
            <a:ext cx="2980621" cy="566255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F712689-C126-4312-B4E1-19DDDAFC9F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417779"/>
              </p:ext>
            </p:extLst>
          </p:nvPr>
        </p:nvGraphicFramePr>
        <p:xfrm>
          <a:off x="4861085" y="1251294"/>
          <a:ext cx="3835604" cy="5288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5604">
                  <a:extLst>
                    <a:ext uri="{9D8B030D-6E8A-4147-A177-3AD203B41FA5}">
                      <a16:colId xmlns:a16="http://schemas.microsoft.com/office/drawing/2014/main" val="3370040817"/>
                    </a:ext>
                  </a:extLst>
                </a:gridCol>
              </a:tblGrid>
              <a:tr h="84435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i="0" dirty="0">
                          <a:solidFill>
                            <a:schemeClr val="tx1"/>
                          </a:solidFill>
                        </a:rPr>
                        <a:t>How healthy is the market place for your brand? </a:t>
                      </a:r>
                      <a:br>
                        <a:rPr lang="en-CA" sz="1600" b="0" i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CA" sz="1600" b="0" i="0" dirty="0">
                          <a:solidFill>
                            <a:schemeClr val="tx1"/>
                          </a:solidFill>
                        </a:rPr>
                        <a:t>What opportunities can you leverage for your brand?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9692528"/>
                  </a:ext>
                </a:extLst>
              </a:tr>
              <a:tr h="84435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i="0" dirty="0"/>
                        <a:t>What is your Brand Vision and your Mission?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3330948"/>
                  </a:ext>
                </a:extLst>
              </a:tr>
              <a:tr h="84435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i="0" dirty="0"/>
                        <a:t>How healthy is your business model? Does it support your brand?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396862"/>
                  </a:ext>
                </a:extLst>
              </a:tr>
              <a:tr h="84435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i="0" dirty="0"/>
                        <a:t>Who is your target?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510287"/>
                  </a:ext>
                </a:extLst>
              </a:tr>
              <a:tr h="84435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i="0" dirty="0"/>
                        <a:t>Do you have the right human resources to champion your brand and achieve your vision?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9555430"/>
                  </a:ext>
                </a:extLst>
              </a:tr>
              <a:tr h="84435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i="0" dirty="0"/>
                        <a:t>How is your brand differentiating in the marketplace?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794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875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4C33C0-E451-4157-819E-6A4AD206E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7995F-DA36-4292-A88F-EA24D7EE08FC}" type="slidenum">
              <a:rPr lang="en-CA" noProof="0" smtClean="0"/>
              <a:pPr/>
              <a:t>13</a:t>
            </a:fld>
            <a:endParaRPr lang="en-CA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D35CC2-722E-4C8A-8D14-D83D255BC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/>
              <a:t>Creating a differentiation and bond with your brand requires two things….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FF61C8-3316-4EEE-A64D-47F917DB76B5}"/>
              </a:ext>
            </a:extLst>
          </p:cNvPr>
          <p:cNvSpPr txBox="1"/>
          <p:nvPr/>
        </p:nvSpPr>
        <p:spPr>
          <a:xfrm>
            <a:off x="2786346" y="2280633"/>
            <a:ext cx="4624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Functional Relevance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7FA805-A6BC-44E3-A587-63B0B4B6C1DA}"/>
              </a:ext>
            </a:extLst>
          </p:cNvPr>
          <p:cNvSpPr txBox="1"/>
          <p:nvPr/>
        </p:nvSpPr>
        <p:spPr>
          <a:xfrm>
            <a:off x="2786346" y="3963144"/>
            <a:ext cx="4929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/>
              <a:t>Emotional Relevance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A1689F-384E-4391-83C1-3EF439590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38" y="3661469"/>
            <a:ext cx="1062686" cy="1062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95D4CF-7E20-4DD9-B29E-115EA807F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292" y="2087639"/>
            <a:ext cx="1111791" cy="111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6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C31E2F-B856-490A-B1A1-09962FD02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92836" cy="4525963"/>
          </a:xfrm>
        </p:spPr>
        <p:txBody>
          <a:bodyPr/>
          <a:lstStyle/>
          <a:p>
            <a:r>
              <a:rPr lang="en-CA" dirty="0"/>
              <a:t>Do you know the functional drivers of purchase decisions in your category/market</a:t>
            </a:r>
          </a:p>
          <a:p>
            <a:pPr marL="0" indent="0">
              <a:buNone/>
            </a:pPr>
            <a:endParaRPr lang="en-CA" sz="1100" dirty="0"/>
          </a:p>
          <a:p>
            <a:pPr marL="0" indent="0">
              <a:buNone/>
            </a:pPr>
            <a:endParaRPr lang="en-CA" sz="1100" dirty="0"/>
          </a:p>
          <a:p>
            <a:r>
              <a:rPr lang="en-CA" dirty="0"/>
              <a:t>What drivers can you/do you own?</a:t>
            </a:r>
          </a:p>
          <a:p>
            <a:pPr marL="0" indent="0">
              <a:buNone/>
            </a:pPr>
            <a:endParaRPr lang="en-CA" sz="1400" dirty="0"/>
          </a:p>
          <a:p>
            <a:pPr marL="0" indent="0">
              <a:buNone/>
            </a:pPr>
            <a:endParaRPr lang="en-CA" sz="1400" dirty="0"/>
          </a:p>
          <a:p>
            <a:r>
              <a:rPr lang="en-CA" dirty="0"/>
              <a:t>What unique set of services or features does a customer get that </a:t>
            </a:r>
            <a:r>
              <a:rPr lang="en-CA" u="sng" dirty="0"/>
              <a:t>differentiates</a:t>
            </a:r>
            <a:r>
              <a:rPr lang="en-CA" dirty="0"/>
              <a:t> you?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25220F-3846-4CFC-BC51-2320A72157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7995F-DA36-4292-A88F-EA24D7EE08FC}" type="slidenum">
              <a:rPr lang="en-CA" noProof="0" smtClean="0"/>
              <a:pPr/>
              <a:t>14</a:t>
            </a:fld>
            <a:endParaRPr lang="en-CA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4B08E5-3328-4A46-8243-5058BDE36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/>
              <a:t>Functional Relevance</a:t>
            </a:r>
          </a:p>
        </p:txBody>
      </p:sp>
    </p:spTree>
    <p:extLst>
      <p:ext uri="{BB962C8B-B14F-4D97-AF65-F5344CB8AC3E}">
        <p14:creationId xmlns:p14="http://schemas.microsoft.com/office/powerpoint/2010/main" val="832704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DBA30D-E605-4746-AF22-5A4E3A52A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Do you know the emotional drivers of purchase intent?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Can or does your brand own any of these drivers?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How are you using them to differentiate?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5F788B-D003-4D1E-A00B-39DDC4698D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7995F-DA36-4292-A88F-EA24D7EE08FC}" type="slidenum">
              <a:rPr lang="en-CA" noProof="0" smtClean="0"/>
              <a:pPr/>
              <a:t>15</a:t>
            </a:fld>
            <a:endParaRPr lang="en-CA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F2C1811-CFAC-44DA-8A94-B7C9E4918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/>
              <a:t>Emotional Relevance</a:t>
            </a:r>
          </a:p>
        </p:txBody>
      </p:sp>
    </p:spTree>
    <p:extLst>
      <p:ext uri="{BB962C8B-B14F-4D97-AF65-F5344CB8AC3E}">
        <p14:creationId xmlns:p14="http://schemas.microsoft.com/office/powerpoint/2010/main" val="1856763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EBA62A-68B7-4728-8142-D0FA8DE4F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2382"/>
            <a:ext cx="82296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CA" sz="6600" b="1" dirty="0"/>
              <a:t>50% of </a:t>
            </a:r>
            <a:r>
              <a:rPr lang="en-CA" sz="6600" b="1" u="sng" dirty="0"/>
              <a:t>ALL</a:t>
            </a:r>
          </a:p>
          <a:p>
            <a:pPr marL="0" indent="0" algn="ctr">
              <a:buNone/>
            </a:pPr>
            <a:r>
              <a:rPr lang="en-CA" sz="3600" dirty="0"/>
              <a:t>decisions are made at the </a:t>
            </a:r>
          </a:p>
          <a:p>
            <a:pPr marL="0" indent="0" algn="ctr">
              <a:buNone/>
            </a:pPr>
            <a:r>
              <a:rPr lang="en-CA" sz="3600" b="1" dirty="0">
                <a:solidFill>
                  <a:srgbClr val="F78D2B"/>
                </a:solidFill>
              </a:rPr>
              <a:t>emotional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FCEEB41-CBC2-4643-AC81-23B485C044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7995F-DA36-4292-A88F-EA24D7EE08FC}" type="slidenum">
              <a:rPr lang="en-CA" noProof="0" smtClean="0"/>
              <a:pPr/>
              <a:t>16</a:t>
            </a:fld>
            <a:endParaRPr lang="en-CA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DEE183-F47F-4323-B99C-EA34C742A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/>
              <a:t>Why does this matter?</a:t>
            </a:r>
          </a:p>
        </p:txBody>
      </p:sp>
    </p:spTree>
    <p:extLst>
      <p:ext uri="{BB962C8B-B14F-4D97-AF65-F5344CB8AC3E}">
        <p14:creationId xmlns:p14="http://schemas.microsoft.com/office/powerpoint/2010/main" val="160031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How humans make decisions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4531554"/>
            <a:ext cx="2647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/>
            <a:r>
              <a:rPr lang="en-US" b="1" dirty="0">
                <a:solidFill>
                  <a:srgbClr val="414141"/>
                </a:solidFill>
              </a:rPr>
              <a:t>2. Emotional Reaction (Impulse to Act) – </a:t>
            </a:r>
          </a:p>
          <a:p>
            <a:pPr marL="231775" indent="-231775"/>
            <a:r>
              <a:rPr lang="en-US" b="1" dirty="0">
                <a:solidFill>
                  <a:srgbClr val="F59933"/>
                </a:solidFill>
              </a:rPr>
              <a:t>    “I Want”</a:t>
            </a:r>
          </a:p>
        </p:txBody>
      </p:sp>
      <p:sp>
        <p:nvSpPr>
          <p:cNvPr id="6" name="Isosceles Triangle 5"/>
          <p:cNvSpPr/>
          <p:nvPr/>
        </p:nvSpPr>
        <p:spPr>
          <a:xfrm rot="16822128">
            <a:off x="5624284" y="1590605"/>
            <a:ext cx="1924335" cy="3473359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222" name="Picture 6" descr="http://usaweed.org/wp-content/uploads/2014/05/background-cupcak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180" y="2278258"/>
            <a:ext cx="2483892" cy="248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13073" y="1321546"/>
            <a:ext cx="3461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/>
            <a:r>
              <a:rPr lang="en-US" b="1" dirty="0">
                <a:solidFill>
                  <a:srgbClr val="414141"/>
                </a:solidFill>
              </a:rPr>
              <a:t>1. Animal Reaction to External Stimuli – </a:t>
            </a:r>
            <a:r>
              <a:rPr lang="en-US" b="1" dirty="0">
                <a:solidFill>
                  <a:srgbClr val="F59933"/>
                </a:solidFill>
              </a:rPr>
              <a:t>Excited by sight of cupcake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8646" y="1321546"/>
            <a:ext cx="3229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/>
            <a:r>
              <a:rPr lang="en-US" b="1" dirty="0">
                <a:solidFill>
                  <a:srgbClr val="414141"/>
                </a:solidFill>
              </a:rPr>
              <a:t>3. Rational Mind Kicks In: Approval or Veto? – </a:t>
            </a:r>
          </a:p>
          <a:p>
            <a:pPr marL="231775"/>
            <a:r>
              <a:rPr lang="en-US" b="1" dirty="0">
                <a:solidFill>
                  <a:srgbClr val="F59933"/>
                </a:solidFill>
              </a:rPr>
              <a:t>No, that’s not a </a:t>
            </a:r>
          </a:p>
          <a:p>
            <a:pPr marL="231775"/>
            <a:r>
              <a:rPr lang="en-US" b="1" dirty="0">
                <a:solidFill>
                  <a:srgbClr val="F59933"/>
                </a:solidFill>
              </a:rPr>
              <a:t>healthy choice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179858" y="1195655"/>
            <a:ext cx="4804013" cy="5082723"/>
            <a:chOff x="2221509" y="1407532"/>
            <a:chExt cx="4804013" cy="5082723"/>
          </a:xfrm>
        </p:grpSpPr>
        <p:sp>
          <p:nvSpPr>
            <p:cNvPr id="20" name="Rectangle 19"/>
            <p:cNvSpPr/>
            <p:nvPr/>
          </p:nvSpPr>
          <p:spPr>
            <a:xfrm rot="3777918">
              <a:off x="3057240" y="2496761"/>
              <a:ext cx="2033517" cy="1610809"/>
            </a:xfrm>
            <a:prstGeom prst="rect">
              <a:avLst/>
            </a:prstGeom>
            <a:solidFill>
              <a:srgbClr val="2B2B2B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3960478">
              <a:off x="4029710" y="2334825"/>
              <a:ext cx="2033517" cy="864339"/>
            </a:xfrm>
            <a:prstGeom prst="rect">
              <a:avLst/>
            </a:prstGeom>
            <a:solidFill>
              <a:srgbClr val="3D3D3D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19" name="Picture 4" descr="http://cdn5.rationalromantics.org/wp-content/uploads/2011/11/rational-romantics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97625">
                          <a14:backgroundMark x1="57125" y1="9375" x2="50375" y2="26375"/>
                          <a14:backgroundMark x1="60875" y1="28000" x2="56000" y2="40625"/>
                          <a14:backgroundMark x1="45500" y1="15375" x2="61500" y2="20750"/>
                          <a14:backgroundMark x1="55250" y1="28250" x2="61125" y2="39750"/>
                          <a14:backgroundMark x1="49750" y1="10250" x2="55500" y2="15375"/>
                          <a14:backgroundMark x1="49000" y1="14500" x2="60625" y2="14500"/>
                          <a14:backgroundMark x1="47000" y1="26125" x2="27625" y2="42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1509" y="1407532"/>
              <a:ext cx="4804013" cy="508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Oval 13"/>
          <p:cNvSpPr/>
          <p:nvPr/>
        </p:nvSpPr>
        <p:spPr>
          <a:xfrm>
            <a:off x="3261671" y="3505011"/>
            <a:ext cx="409433" cy="35484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217" name="Group 9216"/>
          <p:cNvGrpSpPr/>
          <p:nvPr/>
        </p:nvGrpSpPr>
        <p:grpSpPr>
          <a:xfrm>
            <a:off x="2180472" y="1186639"/>
            <a:ext cx="4804013" cy="5082723"/>
            <a:chOff x="3033217" y="-1353379"/>
            <a:chExt cx="4804013" cy="5082723"/>
          </a:xfrm>
        </p:grpSpPr>
        <p:grpSp>
          <p:nvGrpSpPr>
            <p:cNvPr id="10" name="Group 9"/>
            <p:cNvGrpSpPr/>
            <p:nvPr/>
          </p:nvGrpSpPr>
          <p:grpSpPr>
            <a:xfrm>
              <a:off x="3033217" y="-1353379"/>
              <a:ext cx="4804013" cy="5082723"/>
              <a:chOff x="-2692509" y="1855160"/>
              <a:chExt cx="4804013" cy="5082723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-1364343" y="2282190"/>
                <a:ext cx="2033517" cy="2793273"/>
              </a:xfrm>
              <a:prstGeom prst="rect">
                <a:avLst/>
              </a:prstGeom>
              <a:solidFill>
                <a:srgbClr val="3D3D3D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2" name="Picture 4" descr="http://cdn5.rationalromantics.org/wp-content/uploads/2011/11/rational-romantics.gif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97625">
                            <a14:backgroundMark x1="57125" y1="9375" x2="50375" y2="26375"/>
                            <a14:backgroundMark x1="60875" y1="28000" x2="56000" y2="40625"/>
                            <a14:backgroundMark x1="45500" y1="15375" x2="61500" y2="20750"/>
                            <a14:backgroundMark x1="55250" y1="28250" x2="61125" y2="39750"/>
                            <a14:backgroundMark x1="49750" y1="10250" x2="55500" y2="15375"/>
                            <a14:backgroundMark x1="49000" y1="14500" x2="60625" y2="145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692509" y="1855160"/>
                <a:ext cx="4804013" cy="50827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4" name="Oval 23"/>
            <p:cNvSpPr/>
            <p:nvPr/>
          </p:nvSpPr>
          <p:spPr>
            <a:xfrm>
              <a:off x="4115030" y="949513"/>
              <a:ext cx="409433" cy="35484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216" name="Group 9215"/>
          <p:cNvGrpSpPr/>
          <p:nvPr/>
        </p:nvGrpSpPr>
        <p:grpSpPr>
          <a:xfrm>
            <a:off x="2179722" y="1190074"/>
            <a:ext cx="4804013" cy="5082723"/>
            <a:chOff x="-366529" y="-1353379"/>
            <a:chExt cx="4804013" cy="5082723"/>
          </a:xfrm>
        </p:grpSpPr>
        <p:pic>
          <p:nvPicPr>
            <p:cNvPr id="9220" name="Picture 4" descr="http://cdn5.rationalromantics.org/wp-content/uploads/2011/11/rational-romantics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6529" y="-1353379"/>
              <a:ext cx="4804013" cy="508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Oval 22"/>
            <p:cNvSpPr/>
            <p:nvPr/>
          </p:nvSpPr>
          <p:spPr>
            <a:xfrm>
              <a:off x="715284" y="949513"/>
              <a:ext cx="409433" cy="35484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7995F-DA36-4292-A88F-EA24D7EE08FC}" type="slidenum">
              <a:rPr lang="en-CA" smtClean="0">
                <a:solidFill>
                  <a:prstClr val="white"/>
                </a:solidFill>
              </a:rPr>
              <a:pPr/>
              <a:t>17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5897" y="6019802"/>
            <a:ext cx="8651370" cy="426865"/>
          </a:xfrm>
          <a:prstGeom prst="rect">
            <a:avLst/>
          </a:prstGeom>
          <a:solidFill>
            <a:srgbClr val="F78D2B"/>
          </a:solidFill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F78D2B"/>
              </a:buClr>
            </a:pPr>
            <a:r>
              <a:rPr lang="en-US" b="1" dirty="0">
                <a:solidFill>
                  <a:schemeClr val="bg1"/>
                </a:solidFill>
              </a:rPr>
              <a:t>Brands must deliver BOTH emotion (impulse) and rational benefits (approval)</a:t>
            </a:r>
          </a:p>
        </p:txBody>
      </p:sp>
    </p:spTree>
    <p:extLst>
      <p:ext uri="{BB962C8B-B14F-4D97-AF65-F5344CB8AC3E}">
        <p14:creationId xmlns:p14="http://schemas.microsoft.com/office/powerpoint/2010/main" val="168405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animBg="1"/>
      <p:bldP spid="7" grpId="0"/>
      <p:bldP spid="16" grpId="0"/>
      <p:bldP spid="14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hought Bubble: Cloud 38">
            <a:extLst>
              <a:ext uri="{FF2B5EF4-FFF2-40B4-BE49-F238E27FC236}">
                <a16:creationId xmlns:a16="http://schemas.microsoft.com/office/drawing/2014/main" id="{252752C1-AD51-4A4D-996B-70445AF616DC}"/>
              </a:ext>
            </a:extLst>
          </p:cNvPr>
          <p:cNvSpPr/>
          <p:nvPr/>
        </p:nvSpPr>
        <p:spPr>
          <a:xfrm>
            <a:off x="6298392" y="3501977"/>
            <a:ext cx="1639885" cy="914287"/>
          </a:xfrm>
          <a:prstGeom prst="cloudCallout">
            <a:avLst>
              <a:gd name="adj1" fmla="val 29174"/>
              <a:gd name="adj2" fmla="val 12067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Makes me feel cool &amp; trendy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FFA9898-7709-4BEC-8F25-B900C6FFB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974" y="4666355"/>
            <a:ext cx="2999352" cy="1509030"/>
          </a:xfrm>
          <a:prstGeom prst="rect">
            <a:avLst/>
          </a:prstGeom>
        </p:spPr>
      </p:pic>
      <p:sp>
        <p:nvSpPr>
          <p:cNvPr id="38" name="Thought Bubble: Cloud 37">
            <a:extLst>
              <a:ext uri="{FF2B5EF4-FFF2-40B4-BE49-F238E27FC236}">
                <a16:creationId xmlns:a16="http://schemas.microsoft.com/office/drawing/2014/main" id="{D27D2F10-3A44-4D5E-85E8-B4577F1A2508}"/>
              </a:ext>
            </a:extLst>
          </p:cNvPr>
          <p:cNvSpPr/>
          <p:nvPr/>
        </p:nvSpPr>
        <p:spPr>
          <a:xfrm>
            <a:off x="4720091" y="3423791"/>
            <a:ext cx="1785948" cy="843468"/>
          </a:xfrm>
          <a:prstGeom prst="cloudCallout">
            <a:avLst>
              <a:gd name="adj1" fmla="val 24238"/>
              <a:gd name="adj2" fmla="val 11671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6B825A-F88B-41C5-B47D-7B848D391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50" y="4634557"/>
            <a:ext cx="2999352" cy="150903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EB3EA8-A685-4240-A2FB-D2E7DC4F7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Understanding why people do what they do</a:t>
            </a:r>
            <a:endParaRPr lang="en-CA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5B33A2-ADBE-40A7-A522-F74F88108814}"/>
              </a:ext>
            </a:extLst>
          </p:cNvPr>
          <p:cNvSpPr/>
          <p:nvPr/>
        </p:nvSpPr>
        <p:spPr>
          <a:xfrm>
            <a:off x="1055386" y="1306103"/>
            <a:ext cx="73127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latin typeface="Calibri" panose="020F0502020204030204"/>
              </a:rPr>
              <a:t>Question: Why did you pick the </a:t>
            </a:r>
            <a:r>
              <a:rPr lang="en-US" b="1" dirty="0">
                <a:solidFill>
                  <a:schemeClr val="accent4"/>
                </a:solidFill>
                <a:latin typeface="Calibri" panose="020F0502020204030204"/>
              </a:rPr>
              <a:t>smartphone</a:t>
            </a:r>
            <a:r>
              <a:rPr lang="en-US" b="1" dirty="0">
                <a:latin typeface="Calibri" panose="020F0502020204030204"/>
              </a:rPr>
              <a:t> you purchased?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8320B5-41AA-498C-89F9-974F386A9C27}"/>
              </a:ext>
            </a:extLst>
          </p:cNvPr>
          <p:cNvSpPr txBox="1"/>
          <p:nvPr/>
        </p:nvSpPr>
        <p:spPr>
          <a:xfrm>
            <a:off x="5071895" y="1847288"/>
            <a:ext cx="34948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i="1" dirty="0">
                <a:solidFill>
                  <a:schemeClr val="accent4"/>
                </a:solidFill>
                <a:latin typeface="+mj-lt"/>
              </a:rPr>
              <a:t>REAL</a:t>
            </a:r>
            <a:r>
              <a:rPr lang="en-US" sz="1400" b="1" dirty="0">
                <a:solidFill>
                  <a:schemeClr val="accent4"/>
                </a:solidFill>
                <a:latin typeface="+mj-lt"/>
              </a:rPr>
              <a:t> decision drivers are grounded in emotion</a:t>
            </a:r>
            <a:r>
              <a:rPr lang="en-US" sz="1400" dirty="0">
                <a:solidFill>
                  <a:srgbClr val="414141"/>
                </a:solidFill>
                <a:latin typeface="+mj-lt"/>
              </a:rPr>
              <a:t>. However, individuals seldom articulate these </a:t>
            </a:r>
            <a:r>
              <a:rPr lang="en-US" sz="1400" i="1" dirty="0">
                <a:solidFill>
                  <a:srgbClr val="414141"/>
                </a:solidFill>
                <a:latin typeface="+mj-lt"/>
              </a:rPr>
              <a:t>real </a:t>
            </a:r>
            <a:r>
              <a:rPr lang="en-US" sz="1400" dirty="0">
                <a:solidFill>
                  <a:srgbClr val="414141"/>
                </a:solidFill>
                <a:latin typeface="+mj-lt"/>
              </a:rPr>
              <a:t>drivers of their behaviour: 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1ABFFA38-80D3-4DB3-91DC-7ECA61973221}"/>
              </a:ext>
            </a:extLst>
          </p:cNvPr>
          <p:cNvSpPr/>
          <p:nvPr/>
        </p:nvSpPr>
        <p:spPr>
          <a:xfrm>
            <a:off x="750300" y="3500428"/>
            <a:ext cx="1042202" cy="492634"/>
          </a:xfrm>
          <a:prstGeom prst="wedgeRoundRectCallout">
            <a:avLst>
              <a:gd name="adj1" fmla="val 98474"/>
              <a:gd name="adj2" fmla="val 24679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Camera Quality</a:t>
            </a: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934CE049-65E6-4988-93AC-48D1125FD4EC}"/>
              </a:ext>
            </a:extLst>
          </p:cNvPr>
          <p:cNvSpPr/>
          <p:nvPr/>
        </p:nvSpPr>
        <p:spPr>
          <a:xfrm>
            <a:off x="1897057" y="3483387"/>
            <a:ext cx="903264" cy="473146"/>
          </a:xfrm>
          <a:prstGeom prst="wedgeRoundRectCallout">
            <a:avLst>
              <a:gd name="adj1" fmla="val 42376"/>
              <a:gd name="adj2" fmla="val 22448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Battery Life</a:t>
            </a: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7692DFD2-5BCE-4FCD-B03E-39093EF1BC8A}"/>
              </a:ext>
            </a:extLst>
          </p:cNvPr>
          <p:cNvSpPr/>
          <p:nvPr/>
        </p:nvSpPr>
        <p:spPr>
          <a:xfrm>
            <a:off x="1164802" y="4084529"/>
            <a:ext cx="1042201" cy="336027"/>
          </a:xfrm>
          <a:prstGeom prst="wedgeRoundRectCallout">
            <a:avLst>
              <a:gd name="adj1" fmla="val 34755"/>
              <a:gd name="adj2" fmla="val 2315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Durability</a:t>
            </a:r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EB8331D1-676C-4015-869D-C0A14E41C593}"/>
              </a:ext>
            </a:extLst>
          </p:cNvPr>
          <p:cNvSpPr/>
          <p:nvPr/>
        </p:nvSpPr>
        <p:spPr>
          <a:xfrm>
            <a:off x="682911" y="4472053"/>
            <a:ext cx="1694619" cy="388604"/>
          </a:xfrm>
          <a:prstGeom prst="wedgeRoundRectCallout">
            <a:avLst>
              <a:gd name="adj1" fmla="val -3393"/>
              <a:gd name="adj2" fmla="val 9973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Security Features</a:t>
            </a: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33613195-14D9-42B7-8052-4B885971CD01}"/>
              </a:ext>
            </a:extLst>
          </p:cNvPr>
          <p:cNvSpPr/>
          <p:nvPr/>
        </p:nvSpPr>
        <p:spPr>
          <a:xfrm>
            <a:off x="2912631" y="3549003"/>
            <a:ext cx="1174434" cy="508568"/>
          </a:xfrm>
          <a:prstGeom prst="wedgeRoundRectCallout">
            <a:avLst>
              <a:gd name="adj1" fmla="val 2248"/>
              <a:gd name="adj2" fmla="val 2258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Voice Recognition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EFC72036-03B6-40E6-821A-244B97B369E5}"/>
              </a:ext>
            </a:extLst>
          </p:cNvPr>
          <p:cNvSpPr/>
          <p:nvPr/>
        </p:nvSpPr>
        <p:spPr>
          <a:xfrm>
            <a:off x="2361844" y="4169426"/>
            <a:ext cx="1868664" cy="353276"/>
          </a:xfrm>
          <a:prstGeom prst="wedgeRoundRectCallout">
            <a:avLst>
              <a:gd name="adj1" fmla="val -39578"/>
              <a:gd name="adj2" fmla="val 17694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Operating System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BD44E08-E4C4-4DAD-899F-845E95931A76}"/>
              </a:ext>
            </a:extLst>
          </p:cNvPr>
          <p:cNvSpPr txBox="1"/>
          <p:nvPr/>
        </p:nvSpPr>
        <p:spPr>
          <a:xfrm>
            <a:off x="750300" y="1864512"/>
            <a:ext cx="32017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>
                    <a:lumMod val="50000"/>
                  </a:srgbClr>
                </a:solidFill>
                <a:latin typeface="+mj-lt"/>
              </a:rPr>
              <a:t>Traditional market research </a:t>
            </a:r>
            <a:r>
              <a:rPr lang="en-US" sz="1400" dirty="0">
                <a:solidFill>
                  <a:srgbClr val="414141"/>
                </a:solidFill>
                <a:latin typeface="+mj-lt"/>
              </a:rPr>
              <a:t>asks individuals a question and takes their answers at face value. 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8B9D828B-50FA-4674-AD89-2C6EB06A0186}"/>
              </a:ext>
            </a:extLst>
          </p:cNvPr>
          <p:cNvSpPr/>
          <p:nvPr/>
        </p:nvSpPr>
        <p:spPr>
          <a:xfrm rot="5400000">
            <a:off x="3147532" y="4300091"/>
            <a:ext cx="2758919" cy="388715"/>
          </a:xfrm>
          <a:prstGeom prst="triangl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sz="1350" kern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18D747-88FC-4F71-8982-390DC4A8B3F5}"/>
              </a:ext>
            </a:extLst>
          </p:cNvPr>
          <p:cNvSpPr/>
          <p:nvPr/>
        </p:nvSpPr>
        <p:spPr>
          <a:xfrm>
            <a:off x="1530220" y="2831035"/>
            <a:ext cx="19154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INDIVIDUALS SAY…</a:t>
            </a: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2B7F6262-33F7-4AE2-B8CA-F76B37C54D03}"/>
              </a:ext>
            </a:extLst>
          </p:cNvPr>
          <p:cNvSpPr/>
          <p:nvPr/>
        </p:nvSpPr>
        <p:spPr>
          <a:xfrm>
            <a:off x="4765576" y="4333914"/>
            <a:ext cx="1409253" cy="540213"/>
          </a:xfrm>
          <a:prstGeom prst="cloudCallout">
            <a:avLst>
              <a:gd name="adj1" fmla="val 5392"/>
              <a:gd name="adj2" fmla="val 9311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 want to fit in</a:t>
            </a:r>
          </a:p>
        </p:txBody>
      </p:sp>
      <p:sp>
        <p:nvSpPr>
          <p:cNvPr id="37" name="Thought Bubble: Cloud 36">
            <a:extLst>
              <a:ext uri="{FF2B5EF4-FFF2-40B4-BE49-F238E27FC236}">
                <a16:creationId xmlns:a16="http://schemas.microsoft.com/office/drawing/2014/main" id="{3074C64B-2EFD-4405-877F-C74D8C6B5F2C}"/>
              </a:ext>
            </a:extLst>
          </p:cNvPr>
          <p:cNvSpPr/>
          <p:nvPr/>
        </p:nvSpPr>
        <p:spPr>
          <a:xfrm>
            <a:off x="5975525" y="4268148"/>
            <a:ext cx="1639885" cy="653657"/>
          </a:xfrm>
          <a:prstGeom prst="cloudCallout">
            <a:avLst>
              <a:gd name="adj1" fmla="val -7854"/>
              <a:gd name="adj2" fmla="val 7594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0" name="Thought Bubble: Cloud 39">
            <a:extLst>
              <a:ext uri="{FF2B5EF4-FFF2-40B4-BE49-F238E27FC236}">
                <a16:creationId xmlns:a16="http://schemas.microsoft.com/office/drawing/2014/main" id="{6FD2A71B-F42D-4813-953D-B28464CFF924}"/>
              </a:ext>
            </a:extLst>
          </p:cNvPr>
          <p:cNvSpPr/>
          <p:nvPr/>
        </p:nvSpPr>
        <p:spPr>
          <a:xfrm>
            <a:off x="7501501" y="3716632"/>
            <a:ext cx="1578900" cy="914287"/>
          </a:xfrm>
          <a:prstGeom prst="cloudCallout">
            <a:avLst>
              <a:gd name="adj1" fmla="val -13880"/>
              <a:gd name="adj2" fmla="val 8004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Shows that I am successful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DCF884-37C7-492F-8874-AD5D8AC81F21}"/>
              </a:ext>
            </a:extLst>
          </p:cNvPr>
          <p:cNvSpPr/>
          <p:nvPr/>
        </p:nvSpPr>
        <p:spPr>
          <a:xfrm>
            <a:off x="4773106" y="3556183"/>
            <a:ext cx="1745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All my friends have the same phone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DA740FE-DA5F-40EF-A2AC-5E17018FD6C0}"/>
              </a:ext>
            </a:extLst>
          </p:cNvPr>
          <p:cNvSpPr/>
          <p:nvPr/>
        </p:nvSpPr>
        <p:spPr>
          <a:xfrm>
            <a:off x="5975525" y="4350907"/>
            <a:ext cx="17457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It makes me look tech savvy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4D9B892-D5A7-454D-B486-C477734EF637}"/>
              </a:ext>
            </a:extLst>
          </p:cNvPr>
          <p:cNvSpPr/>
          <p:nvPr/>
        </p:nvSpPr>
        <p:spPr>
          <a:xfrm>
            <a:off x="5824119" y="2831778"/>
            <a:ext cx="20201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INDIVIDUALS FEEL…</a:t>
            </a:r>
          </a:p>
        </p:txBody>
      </p:sp>
    </p:spTree>
    <p:extLst>
      <p:ext uri="{BB962C8B-B14F-4D97-AF65-F5344CB8AC3E}">
        <p14:creationId xmlns:p14="http://schemas.microsoft.com/office/powerpoint/2010/main" val="407514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21" grpId="0"/>
      <p:bldP spid="29" grpId="0" animBg="1"/>
      <p:bldP spid="30" grpId="0" animBg="1"/>
      <p:bldP spid="31" grpId="0" animBg="1"/>
      <p:bldP spid="32" grpId="0" animBg="1"/>
      <p:bldP spid="33" grpId="0" animBg="1"/>
      <p:bldP spid="28" grpId="0" animBg="1"/>
      <p:bldP spid="34" grpId="0"/>
      <p:bldP spid="35" grpId="0" animBg="1"/>
      <p:bldP spid="2" grpId="0"/>
      <p:bldP spid="7" grpId="0" animBg="1"/>
      <p:bldP spid="37" grpId="0" animBg="1"/>
      <p:bldP spid="40" grpId="0" animBg="1"/>
      <p:bldP spid="11" grpId="0"/>
      <p:bldP spid="42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What is a brand?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Why is it important?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Forces affecting retail brands</a:t>
            </a:r>
          </a:p>
          <a:p>
            <a:r>
              <a:rPr lang="en-US" dirty="0"/>
              <a:t>Retailers who have leveraged </a:t>
            </a:r>
            <a:r>
              <a:rPr lang="en-US"/>
              <a:t>their brand for growth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7995F-DA36-4292-A88F-EA24D7EE08FC}" type="slidenum">
              <a:rPr lang="en-CA" noProof="0" smtClean="0"/>
              <a:pPr/>
              <a:t>19</a:t>
            </a:fld>
            <a:endParaRPr lang="en-CA" noProof="0"/>
          </a:p>
        </p:txBody>
      </p:sp>
      <p:sp>
        <p:nvSpPr>
          <p:cNvPr id="6" name="Espace réservé du titre 1"/>
          <p:cNvSpPr txBox="1">
            <a:spLocks/>
          </p:cNvSpPr>
          <p:nvPr/>
        </p:nvSpPr>
        <p:spPr>
          <a:xfrm>
            <a:off x="457200" y="261148"/>
            <a:ext cx="8229600" cy="70609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F78D2B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CA" sz="3200" dirty="0"/>
              <a:t>Today….</a:t>
            </a:r>
          </a:p>
        </p:txBody>
      </p:sp>
    </p:spTree>
    <p:extLst>
      <p:ext uri="{BB962C8B-B14F-4D97-AF65-F5344CB8AC3E}">
        <p14:creationId xmlns:p14="http://schemas.microsoft.com/office/powerpoint/2010/main" val="3443979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8D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B5F5B-50AD-43D9-A46A-B17AA33F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210" y="1246908"/>
            <a:ext cx="8242590" cy="5268191"/>
          </a:xfrm>
        </p:spPr>
        <p:txBody>
          <a:bodyPr/>
          <a:lstStyle/>
          <a:p>
            <a:pPr algn="ctr"/>
            <a:r>
              <a:rPr lang="en-CA" dirty="0"/>
              <a:t>Tell me about a Brand you admire. </a:t>
            </a:r>
            <a:br>
              <a:rPr lang="en-CA" dirty="0"/>
            </a:br>
            <a:br>
              <a:rPr lang="en-CA" dirty="0"/>
            </a:br>
            <a:r>
              <a:rPr lang="en-CA" dirty="0"/>
              <a:t>Why?</a:t>
            </a:r>
            <a:br>
              <a:rPr lang="en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2206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897995F-DA36-4292-A88F-EA24D7EE08FC}" type="slidenum">
              <a:rPr lang="en-CA" noProof="0" smtClean="0"/>
              <a:pPr/>
              <a:t>20</a:t>
            </a:fld>
            <a:endParaRPr lang="en-CA" noProof="0"/>
          </a:p>
        </p:txBody>
      </p:sp>
      <p:sp>
        <p:nvSpPr>
          <p:cNvPr id="9" name="Espace réservé du titre 1"/>
          <p:cNvSpPr txBox="1">
            <a:spLocks/>
          </p:cNvSpPr>
          <p:nvPr/>
        </p:nvSpPr>
        <p:spPr>
          <a:xfrm>
            <a:off x="457200" y="261148"/>
            <a:ext cx="8229600" cy="70609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F78D2B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Leveraging the Brand to succeed in the market…..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50AE3A-3109-4450-89EF-F6B2851407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01122" y="1507960"/>
            <a:ext cx="1914790" cy="882249"/>
          </a:xfrm>
        </p:spPr>
        <p:txBody>
          <a:bodyPr>
            <a:normAutofit/>
          </a:bodyPr>
          <a:lstStyle/>
          <a:p>
            <a:pPr marL="112500" indent="0">
              <a:buNone/>
            </a:pPr>
            <a:r>
              <a:rPr lang="en-CA" sz="3600" dirty="0"/>
              <a:t>Be Bold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C05C3499-2EB8-4452-A8EE-A44EB6AE8CA9}"/>
              </a:ext>
            </a:extLst>
          </p:cNvPr>
          <p:cNvSpPr txBox="1">
            <a:spLocks/>
          </p:cNvSpPr>
          <p:nvPr/>
        </p:nvSpPr>
        <p:spPr>
          <a:xfrm>
            <a:off x="2201122" y="3205561"/>
            <a:ext cx="2299063" cy="814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30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F78D2B"/>
              </a:buClr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30400" algn="l" defTabSz="457200" rtl="0" eaLnBrk="1" latinLnBrk="0" hangingPunct="1">
              <a:spcBef>
                <a:spcPct val="20000"/>
              </a:spcBef>
              <a:buClr>
                <a:srgbClr val="F78D2B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800" indent="-230400" algn="l" defTabSz="457200" rtl="0" eaLnBrk="1" latinLnBrk="0" hangingPunct="1">
              <a:spcBef>
                <a:spcPct val="20000"/>
              </a:spcBef>
              <a:buClr>
                <a:srgbClr val="F78D2B"/>
              </a:buClr>
              <a:buFont typeface="Arial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4000" indent="-228600" algn="l" defTabSz="457200" rtl="0" eaLnBrk="1" latinLnBrk="0" hangingPunct="1">
              <a:spcBef>
                <a:spcPct val="20000"/>
              </a:spcBef>
              <a:buClr>
                <a:srgbClr val="F78D2B"/>
              </a:buClr>
              <a:buFont typeface="Arial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5200" indent="-228600" algn="l" defTabSz="457200" rtl="0" eaLnBrk="1" latinLnBrk="0" hangingPunct="1">
              <a:spcBef>
                <a:spcPct val="20000"/>
              </a:spcBef>
              <a:buClr>
                <a:srgbClr val="F78D2B"/>
              </a:buClr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500" indent="0">
              <a:buFont typeface="Arial"/>
              <a:buNone/>
            </a:pPr>
            <a:r>
              <a:rPr lang="en-CA" sz="3600" dirty="0"/>
              <a:t>Be True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C0DF0C8-1906-4D62-A2FB-4A40E8870AAB}"/>
              </a:ext>
            </a:extLst>
          </p:cNvPr>
          <p:cNvSpPr txBox="1">
            <a:spLocks/>
          </p:cNvSpPr>
          <p:nvPr/>
        </p:nvSpPr>
        <p:spPr>
          <a:xfrm>
            <a:off x="2152235" y="5065948"/>
            <a:ext cx="2769326" cy="706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304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rgbClr val="F78D2B"/>
              </a:buClr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30400" algn="l" defTabSz="457200" rtl="0" eaLnBrk="1" latinLnBrk="0" hangingPunct="1">
              <a:spcBef>
                <a:spcPct val="20000"/>
              </a:spcBef>
              <a:buClr>
                <a:srgbClr val="F78D2B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6800" indent="-230400" algn="l" defTabSz="457200" rtl="0" eaLnBrk="1" latinLnBrk="0" hangingPunct="1">
              <a:spcBef>
                <a:spcPct val="20000"/>
              </a:spcBef>
              <a:buClr>
                <a:srgbClr val="F78D2B"/>
              </a:buClr>
              <a:buFont typeface="Arial"/>
              <a:buChar char="•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14000" indent="-228600" algn="l" defTabSz="457200" rtl="0" eaLnBrk="1" latinLnBrk="0" hangingPunct="1">
              <a:spcBef>
                <a:spcPct val="20000"/>
              </a:spcBef>
              <a:buClr>
                <a:srgbClr val="F78D2B"/>
              </a:buClr>
              <a:buFont typeface="Arial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5200" indent="-228600" algn="l" defTabSz="457200" rtl="0" eaLnBrk="1" latinLnBrk="0" hangingPunct="1">
              <a:spcBef>
                <a:spcPct val="20000"/>
              </a:spcBef>
              <a:buClr>
                <a:srgbClr val="F78D2B"/>
              </a:buClr>
              <a:buFont typeface="Arial"/>
              <a:buChar char="»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500" indent="0">
              <a:buFont typeface="Arial"/>
              <a:buNone/>
            </a:pPr>
            <a:r>
              <a:rPr lang="en-CA" sz="3600" dirty="0"/>
              <a:t>Be New</a:t>
            </a:r>
          </a:p>
        </p:txBody>
      </p:sp>
      <p:pic>
        <p:nvPicPr>
          <p:cNvPr id="1026" name="Picture 2" descr="Image result for restoration hardware logo">
            <a:extLst>
              <a:ext uri="{FF2B5EF4-FFF2-40B4-BE49-F238E27FC236}">
                <a16:creationId xmlns:a16="http://schemas.microsoft.com/office/drawing/2014/main" id="{0A559DD6-A730-4EFD-846B-93F25901F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342" y="1414803"/>
            <a:ext cx="1369803" cy="79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anadian tire logo">
            <a:extLst>
              <a:ext uri="{FF2B5EF4-FFF2-40B4-BE49-F238E27FC236}">
                <a16:creationId xmlns:a16="http://schemas.microsoft.com/office/drawing/2014/main" id="{F257640A-EC11-4A77-AA29-B6BAF5D0F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561" y="2795704"/>
            <a:ext cx="1613309" cy="145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pple logo transparent">
            <a:extLst>
              <a:ext uri="{FF2B5EF4-FFF2-40B4-BE49-F238E27FC236}">
                <a16:creationId xmlns:a16="http://schemas.microsoft.com/office/drawing/2014/main" id="{681C83BC-D810-4C2B-AAE6-BDCF3E8F1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645" y="4487543"/>
            <a:ext cx="1319140" cy="160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4C33C0-E451-4157-819E-6A4AD206E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7995F-DA36-4292-A88F-EA24D7EE08FC}" type="slidenum">
              <a:rPr lang="en-CA" noProof="0" smtClean="0"/>
              <a:pPr/>
              <a:t>21</a:t>
            </a:fld>
            <a:endParaRPr lang="en-CA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D35CC2-722E-4C8A-8D14-D83D255BC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Situation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55782C-DD47-4C66-8FC7-1C0CB65A24DC}"/>
              </a:ext>
            </a:extLst>
          </p:cNvPr>
          <p:cNvSpPr txBox="1"/>
          <p:nvPr/>
        </p:nvSpPr>
        <p:spPr>
          <a:xfrm>
            <a:off x="574766" y="1419497"/>
            <a:ext cx="811203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CA" sz="2400" dirty="0"/>
              <a:t>RH opened in 1979 as a source for old house restorers</a:t>
            </a:r>
          </a:p>
          <a:p>
            <a:pPr>
              <a:buClr>
                <a:schemeClr val="accent4"/>
              </a:buClr>
            </a:pPr>
            <a:endParaRPr lang="en-CA" sz="2400" dirty="0"/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CA" sz="2400" dirty="0"/>
              <a:t>By 1990’s had evolved to a housewares store selling objects with nostalgic narratives</a:t>
            </a:r>
          </a:p>
          <a:p>
            <a:pPr>
              <a:buClr>
                <a:schemeClr val="accent4"/>
              </a:buClr>
            </a:pPr>
            <a:endParaRPr lang="en-CA" sz="2400" dirty="0"/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CA" sz="2400" dirty="0"/>
              <a:t>By 2001 it was floundering and almost bankrupt.  A new CEO was brought in and overhauled the product and merchandising to big furniture reflective of some of the world’s top interior designers</a:t>
            </a:r>
          </a:p>
          <a:p>
            <a:pPr>
              <a:buClr>
                <a:schemeClr val="accent4"/>
              </a:buClr>
            </a:pPr>
            <a:endParaRPr lang="en-CA" sz="2400" dirty="0"/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CA" sz="2400" dirty="0"/>
              <a:t>2012 company went public and “rebranded” as RH</a:t>
            </a:r>
          </a:p>
        </p:txBody>
      </p:sp>
      <p:pic>
        <p:nvPicPr>
          <p:cNvPr id="5" name="Picture 2" descr="Image result for restoration hardware logo">
            <a:extLst>
              <a:ext uri="{FF2B5EF4-FFF2-40B4-BE49-F238E27FC236}">
                <a16:creationId xmlns:a16="http://schemas.microsoft.com/office/drawing/2014/main" id="{1C82B1D2-8FD6-4C18-9C2B-30ACEA166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458" y="426746"/>
            <a:ext cx="935594" cy="54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17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4C33C0-E451-4157-819E-6A4AD206E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7995F-DA36-4292-A88F-EA24D7EE08FC}" type="slidenum">
              <a:rPr lang="en-CA" noProof="0" smtClean="0"/>
              <a:pPr/>
              <a:t>22</a:t>
            </a:fld>
            <a:endParaRPr lang="en-CA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D35CC2-722E-4C8A-8D14-D83D255BC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did they do with the brand? Be Bold.</a:t>
            </a:r>
          </a:p>
        </p:txBody>
      </p:sp>
      <p:pic>
        <p:nvPicPr>
          <p:cNvPr id="10" name="Picture 2" descr="Image result for restoration hardware logo">
            <a:extLst>
              <a:ext uri="{FF2B5EF4-FFF2-40B4-BE49-F238E27FC236}">
                <a16:creationId xmlns:a16="http://schemas.microsoft.com/office/drawing/2014/main" id="{BEF76A30-51CF-406A-A252-25CE08301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458" y="426746"/>
            <a:ext cx="935594" cy="54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 Letter from Chairman and CEO Gary Friedman. &quot;The Death of Retail is Overrated.&quot;">
            <a:extLst>
              <a:ext uri="{FF2B5EF4-FFF2-40B4-BE49-F238E27FC236}">
                <a16:creationId xmlns:a16="http://schemas.microsoft.com/office/drawing/2014/main" id="{AA2BA242-173D-450D-B9B8-7D61816AD8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"/>
          <a:stretch/>
        </p:blipFill>
        <p:spPr bwMode="auto">
          <a:xfrm>
            <a:off x="1292411" y="2126108"/>
            <a:ext cx="6937581" cy="41608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92896CA-C574-416A-BE0A-5865F18D689F}"/>
              </a:ext>
            </a:extLst>
          </p:cNvPr>
          <p:cNvSpPr/>
          <p:nvPr/>
        </p:nvSpPr>
        <p:spPr>
          <a:xfrm>
            <a:off x="235396" y="1245858"/>
            <a:ext cx="8673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600" b="1" i="1" dirty="0">
                <a:solidFill>
                  <a:schemeClr val="bg1">
                    <a:lumMod val="65000"/>
                  </a:schemeClr>
                </a:solidFill>
              </a:rPr>
              <a:t>Restoration Hardware carried out a complete transformation…high risk, high reward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8CF20A-E902-4075-B422-C2403D8AD3F2}"/>
              </a:ext>
            </a:extLst>
          </p:cNvPr>
          <p:cNvSpPr/>
          <p:nvPr/>
        </p:nvSpPr>
        <p:spPr>
          <a:xfrm>
            <a:off x="786712" y="167059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2000" dirty="0"/>
              <a:t>They articulated a </a:t>
            </a:r>
            <a:r>
              <a:rPr lang="en-CA" sz="2000" b="1" i="1" dirty="0">
                <a:solidFill>
                  <a:srgbClr val="F78D2B"/>
                </a:solidFill>
              </a:rPr>
              <a:t>bold Vision</a:t>
            </a:r>
            <a:r>
              <a:rPr lang="en-CA" sz="2000" dirty="0"/>
              <a:t>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25DEED-A8CF-49BC-9E60-17F9CFD62D23}"/>
              </a:ext>
            </a:extLst>
          </p:cNvPr>
          <p:cNvSpPr txBox="1"/>
          <p:nvPr/>
        </p:nvSpPr>
        <p:spPr>
          <a:xfrm>
            <a:off x="5645971" y="2278193"/>
            <a:ext cx="2007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i="1" dirty="0">
                <a:solidFill>
                  <a:schemeClr val="bg1">
                    <a:lumMod val="65000"/>
                  </a:schemeClr>
                </a:solidFill>
              </a:rPr>
              <a:t>A message from their CEO…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07BE43-4B3B-4234-841E-B00E515FAF05}"/>
              </a:ext>
            </a:extLst>
          </p:cNvPr>
          <p:cNvSpPr txBox="1"/>
          <p:nvPr/>
        </p:nvSpPr>
        <p:spPr>
          <a:xfrm>
            <a:off x="1482998" y="3537244"/>
            <a:ext cx="2441361" cy="1061829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050" b="1" dirty="0"/>
              <a:t>“…we believe history will demonstrate that the </a:t>
            </a:r>
            <a:r>
              <a:rPr lang="en-CA" sz="1050" b="1" dirty="0">
                <a:solidFill>
                  <a:srgbClr val="F78D2B"/>
                </a:solidFill>
              </a:rPr>
              <a:t>physical manifestation of a brand </a:t>
            </a:r>
            <a:r>
              <a:rPr lang="en-CA" sz="1050" b="1" dirty="0"/>
              <a:t>will prove to be the most compelling and cost effective way to engage and inspire consumers in a physical world.”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CE18EB-9439-41EB-84DF-69B4AE34D49C}"/>
              </a:ext>
            </a:extLst>
          </p:cNvPr>
          <p:cNvSpPr txBox="1"/>
          <p:nvPr/>
        </p:nvSpPr>
        <p:spPr>
          <a:xfrm>
            <a:off x="2170895" y="4744232"/>
            <a:ext cx="2441361" cy="1061829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050" b="1" dirty="0"/>
              <a:t>“That’s why we don’t build retail stores. We </a:t>
            </a:r>
            <a:r>
              <a:rPr lang="en-CA" sz="1050" b="1" dirty="0">
                <a:solidFill>
                  <a:srgbClr val="F78D2B"/>
                </a:solidFill>
              </a:rPr>
              <a:t>create inspiring spaces that blur the lines between residential and retail</a:t>
            </a:r>
            <a:r>
              <a:rPr lang="en-CA" sz="1050" b="1" dirty="0"/>
              <a:t>, indoors and outdoors. Spaces that are more home than store.”</a:t>
            </a:r>
          </a:p>
        </p:txBody>
      </p:sp>
    </p:spTree>
    <p:extLst>
      <p:ext uri="{BB962C8B-B14F-4D97-AF65-F5344CB8AC3E}">
        <p14:creationId xmlns:p14="http://schemas.microsoft.com/office/powerpoint/2010/main" val="4236172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4C33C0-E451-4157-819E-6A4AD206E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7995F-DA36-4292-A88F-EA24D7EE08FC}" type="slidenum">
              <a:rPr lang="en-CA" noProof="0" smtClean="0"/>
              <a:pPr/>
              <a:t>23</a:t>
            </a:fld>
            <a:endParaRPr lang="en-CA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D35CC2-722E-4C8A-8D14-D83D255BC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did they do with the brand? Be Bold.</a:t>
            </a:r>
          </a:p>
        </p:txBody>
      </p:sp>
      <p:pic>
        <p:nvPicPr>
          <p:cNvPr id="10" name="Picture 2" descr="Image result for restoration hardware logo">
            <a:extLst>
              <a:ext uri="{FF2B5EF4-FFF2-40B4-BE49-F238E27FC236}">
                <a16:creationId xmlns:a16="http://schemas.microsoft.com/office/drawing/2014/main" id="{BEF76A30-51CF-406A-A252-25CE08301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458" y="426746"/>
            <a:ext cx="935594" cy="54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D8CF20A-E902-4075-B422-C2403D8AD3F2}"/>
              </a:ext>
            </a:extLst>
          </p:cNvPr>
          <p:cNvSpPr/>
          <p:nvPr/>
        </p:nvSpPr>
        <p:spPr>
          <a:xfrm>
            <a:off x="844377" y="1882017"/>
            <a:ext cx="5383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/>
              <a:t>..they better understood their </a:t>
            </a:r>
            <a:r>
              <a:rPr lang="en-CA" sz="2000" b="1" dirty="0">
                <a:solidFill>
                  <a:srgbClr val="F78D2B"/>
                </a:solidFill>
              </a:rPr>
              <a:t>target market</a:t>
            </a:r>
            <a:r>
              <a:rPr lang="en-CA" sz="2000" dirty="0"/>
              <a:t>...</a:t>
            </a:r>
          </a:p>
        </p:txBody>
      </p:sp>
      <p:pic>
        <p:nvPicPr>
          <p:cNvPr id="7170" name="Picture 2" descr="Image result for restoration hardware customers">
            <a:extLst>
              <a:ext uri="{FF2B5EF4-FFF2-40B4-BE49-F238E27FC236}">
                <a16:creationId xmlns:a16="http://schemas.microsoft.com/office/drawing/2014/main" id="{0756EDEE-0622-42AC-9692-0C303BDCF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27" y="2781208"/>
            <a:ext cx="3257030" cy="217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060FD0-8634-4D5B-B667-F6511BF0F10A}"/>
              </a:ext>
            </a:extLst>
          </p:cNvPr>
          <p:cNvSpPr/>
          <p:nvPr/>
        </p:nvSpPr>
        <p:spPr>
          <a:xfrm>
            <a:off x="4210050" y="2545671"/>
            <a:ext cx="43910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latin typeface="arial" panose="020B0604020202020204" pitchFamily="34" charset="0"/>
              </a:rPr>
              <a:t>Restoration Hardware focused on more upscale clients – </a:t>
            </a:r>
            <a:r>
              <a:rPr lang="en-CA" b="1" dirty="0">
                <a:latin typeface="arial" panose="020B0604020202020204" pitchFamily="34" charset="0"/>
              </a:rPr>
              <a:t>households with higher incomes </a:t>
            </a:r>
            <a:r>
              <a:rPr lang="en-CA" dirty="0">
                <a:latin typeface="arial" panose="020B0604020202020204" pitchFamily="34" charset="0"/>
              </a:rPr>
              <a:t>and built an experience that catered to them…</a:t>
            </a:r>
          </a:p>
          <a:p>
            <a:endParaRPr lang="en-CA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</a:rPr>
              <a:t>Premium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</a:rPr>
              <a:t>New brands – RH Modern, RH Teen, RH Baby &amp; Child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</a:rPr>
              <a:t>Interior design consultations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</a:rPr>
              <a:t>And more…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7ED4F2-EA0E-455D-9F4A-9C2C9645AEAC}"/>
              </a:ext>
            </a:extLst>
          </p:cNvPr>
          <p:cNvSpPr txBox="1"/>
          <p:nvPr/>
        </p:nvSpPr>
        <p:spPr>
          <a:xfrm>
            <a:off x="561975" y="6267450"/>
            <a:ext cx="12891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Source: Financial Times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2E6796-6367-45A4-84FC-9853D1157400}"/>
              </a:ext>
            </a:extLst>
          </p:cNvPr>
          <p:cNvSpPr/>
          <p:nvPr/>
        </p:nvSpPr>
        <p:spPr>
          <a:xfrm>
            <a:off x="235396" y="1245858"/>
            <a:ext cx="8673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600" b="1" i="1" dirty="0">
                <a:solidFill>
                  <a:schemeClr val="bg1">
                    <a:lumMod val="65000"/>
                  </a:schemeClr>
                </a:solidFill>
              </a:rPr>
              <a:t>Restoration Hardware carried out a complete transformation…high risk, high reward</a:t>
            </a:r>
          </a:p>
        </p:txBody>
      </p:sp>
    </p:spTree>
    <p:extLst>
      <p:ext uri="{BB962C8B-B14F-4D97-AF65-F5344CB8AC3E}">
        <p14:creationId xmlns:p14="http://schemas.microsoft.com/office/powerpoint/2010/main" val="3760345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4C33C0-E451-4157-819E-6A4AD206E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7995F-DA36-4292-A88F-EA24D7EE08FC}" type="slidenum">
              <a:rPr lang="en-CA" noProof="0" smtClean="0"/>
              <a:pPr/>
              <a:t>24</a:t>
            </a:fld>
            <a:endParaRPr lang="en-CA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D35CC2-722E-4C8A-8D14-D83D255BC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did they do with the brand? Be Bold.</a:t>
            </a:r>
          </a:p>
        </p:txBody>
      </p:sp>
      <p:pic>
        <p:nvPicPr>
          <p:cNvPr id="10" name="Picture 2" descr="Image result for restoration hardware logo">
            <a:extLst>
              <a:ext uri="{FF2B5EF4-FFF2-40B4-BE49-F238E27FC236}">
                <a16:creationId xmlns:a16="http://schemas.microsoft.com/office/drawing/2014/main" id="{BEF76A30-51CF-406A-A252-25CE08301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458" y="426746"/>
            <a:ext cx="935594" cy="54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D8CF20A-E902-4075-B422-C2403D8AD3F2}"/>
              </a:ext>
            </a:extLst>
          </p:cNvPr>
          <p:cNvSpPr/>
          <p:nvPr/>
        </p:nvSpPr>
        <p:spPr>
          <a:xfrm>
            <a:off x="2422311" y="1713444"/>
            <a:ext cx="55753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2000" dirty="0"/>
              <a:t>…and </a:t>
            </a:r>
            <a:r>
              <a:rPr lang="en-CA" sz="2000" b="1" i="1" dirty="0">
                <a:solidFill>
                  <a:srgbClr val="F78D2B"/>
                </a:solidFill>
              </a:rPr>
              <a:t>overhauled their business model</a:t>
            </a:r>
            <a:endParaRPr lang="en-CA" sz="2000" i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EF7CC3-7F35-4E3F-BE35-1E2A7110A5E5}"/>
              </a:ext>
            </a:extLst>
          </p:cNvPr>
          <p:cNvSpPr/>
          <p:nvPr/>
        </p:nvSpPr>
        <p:spPr>
          <a:xfrm>
            <a:off x="1056746" y="5666890"/>
            <a:ext cx="23054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b="1" dirty="0">
                <a:solidFill>
                  <a:srgbClr val="818387"/>
                </a:solidFill>
              </a:rPr>
              <a:t>‘DESIGN GALLERIES’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620916-93AB-4EE5-8B5D-E550CB729106}"/>
              </a:ext>
            </a:extLst>
          </p:cNvPr>
          <p:cNvSpPr/>
          <p:nvPr/>
        </p:nvSpPr>
        <p:spPr>
          <a:xfrm>
            <a:off x="4353297" y="6027221"/>
            <a:ext cx="23674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b="1" dirty="0">
                <a:solidFill>
                  <a:srgbClr val="818387"/>
                </a:solidFill>
              </a:rPr>
              <a:t>MEMBERSHIP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7302D4-55A3-48B0-8DF2-301678B5EACF}"/>
              </a:ext>
            </a:extLst>
          </p:cNvPr>
          <p:cNvSpPr/>
          <p:nvPr/>
        </p:nvSpPr>
        <p:spPr>
          <a:xfrm>
            <a:off x="5058064" y="3898683"/>
            <a:ext cx="17454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>
                <a:solidFill>
                  <a:srgbClr val="818387"/>
                </a:solidFill>
              </a:rPr>
              <a:t>HOSPITATILITY </a:t>
            </a:r>
          </a:p>
        </p:txBody>
      </p:sp>
      <p:pic>
        <p:nvPicPr>
          <p:cNvPr id="8194" name="Picture 2" descr="Image result for restoration hardware NYC">
            <a:extLst>
              <a:ext uri="{FF2B5EF4-FFF2-40B4-BE49-F238E27FC236}">
                <a16:creationId xmlns:a16="http://schemas.microsoft.com/office/drawing/2014/main" id="{1765EBFF-E1A3-4ADD-82B5-663B4DF19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29" y="2547915"/>
            <a:ext cx="2524125" cy="189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restoration hardware NYC">
            <a:extLst>
              <a:ext uri="{FF2B5EF4-FFF2-40B4-BE49-F238E27FC236}">
                <a16:creationId xmlns:a16="http://schemas.microsoft.com/office/drawing/2014/main" id="{3D2A5CBE-90AF-4A78-8BC8-A9C6FD697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271" y="2249688"/>
            <a:ext cx="3109622" cy="163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restoration hardware gallery">
            <a:extLst>
              <a:ext uri="{FF2B5EF4-FFF2-40B4-BE49-F238E27FC236}">
                <a16:creationId xmlns:a16="http://schemas.microsoft.com/office/drawing/2014/main" id="{E0764CEC-836D-47B5-A0EE-3735A0B1E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667" y="4079294"/>
            <a:ext cx="2057044" cy="137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182C26-5AB6-4720-9D63-7E790E7AC6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7136" y="4374542"/>
            <a:ext cx="2739370" cy="1541074"/>
          </a:xfrm>
          <a:prstGeom prst="rect">
            <a:avLst/>
          </a:prstGeom>
        </p:spPr>
      </p:pic>
      <p:pic>
        <p:nvPicPr>
          <p:cNvPr id="8200" name="Picture 8" descr="Image result for restoration hardware membership">
            <a:extLst>
              <a:ext uri="{FF2B5EF4-FFF2-40B4-BE49-F238E27FC236}">
                <a16:creationId xmlns:a16="http://schemas.microsoft.com/office/drawing/2014/main" id="{1B0DDB7B-0CD7-40CC-8A83-74868611E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712" y="4916000"/>
            <a:ext cx="1359354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Image result for restoration hardware lunch">
            <a:extLst>
              <a:ext uri="{FF2B5EF4-FFF2-40B4-BE49-F238E27FC236}">
                <a16:creationId xmlns:a16="http://schemas.microsoft.com/office/drawing/2014/main" id="{51D9B15D-3B52-4B8B-A287-ADC83E401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037" y="2777112"/>
            <a:ext cx="1745414" cy="120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D69CBD7-969C-4BC9-ABA7-2291B48A4AC3}"/>
              </a:ext>
            </a:extLst>
          </p:cNvPr>
          <p:cNvSpPr/>
          <p:nvPr/>
        </p:nvSpPr>
        <p:spPr>
          <a:xfrm>
            <a:off x="235396" y="1245858"/>
            <a:ext cx="8673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600" b="1" i="1" dirty="0">
                <a:solidFill>
                  <a:schemeClr val="bg1">
                    <a:lumMod val="65000"/>
                  </a:schemeClr>
                </a:solidFill>
              </a:rPr>
              <a:t>Restoration Hardware carried out a complete transformation…high risk, high reward</a:t>
            </a:r>
          </a:p>
        </p:txBody>
      </p:sp>
    </p:spTree>
    <p:extLst>
      <p:ext uri="{BB962C8B-B14F-4D97-AF65-F5344CB8AC3E}">
        <p14:creationId xmlns:p14="http://schemas.microsoft.com/office/powerpoint/2010/main" val="128724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8D2E0D87-3411-4018-8AEF-CB59C8D620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3828441"/>
              </p:ext>
            </p:extLst>
          </p:nvPr>
        </p:nvGraphicFramePr>
        <p:xfrm>
          <a:off x="1524000" y="1740933"/>
          <a:ext cx="6096000" cy="3376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8DE03F-F241-4ABC-8DBE-AA3CAAD64D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7995F-DA36-4292-A88F-EA24D7EE08FC}" type="slidenum">
              <a:rPr lang="en-CA" noProof="0" smtClean="0"/>
              <a:pPr/>
              <a:t>25</a:t>
            </a:fld>
            <a:endParaRPr lang="en-CA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BFCC64-3DCE-4FC9-BC3B-A11DB3571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Result</a:t>
            </a:r>
          </a:p>
        </p:txBody>
      </p:sp>
      <p:sp>
        <p:nvSpPr>
          <p:cNvPr id="11" name="TextBox 23">
            <a:extLst>
              <a:ext uri="{FF2B5EF4-FFF2-40B4-BE49-F238E27FC236}">
                <a16:creationId xmlns:a16="http://schemas.microsoft.com/office/drawing/2014/main" id="{A5F2FA03-F821-4E3D-9EE8-DFA919F72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063" y="1390720"/>
            <a:ext cx="42275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Annual Net Sales Revenue (Unit: Million USD)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2C4B9B9-E047-49A4-B809-18543AC9B85A}"/>
              </a:ext>
            </a:extLst>
          </p:cNvPr>
          <p:cNvCxnSpPr>
            <a:cxnSpLocks/>
          </p:cNvCxnSpPr>
          <p:nvPr/>
        </p:nvCxnSpPr>
        <p:spPr>
          <a:xfrm flipV="1">
            <a:off x="3114675" y="2709622"/>
            <a:ext cx="3371850" cy="57094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27">
            <a:extLst>
              <a:ext uri="{FF2B5EF4-FFF2-40B4-BE49-F238E27FC236}">
                <a16:creationId xmlns:a16="http://schemas.microsoft.com/office/drawing/2014/main" id="{0804CB96-3E45-4E33-92FE-4CB5F1A33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5413" y="3098649"/>
            <a:ext cx="13208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5-yr CAGR: 15%</a:t>
            </a:r>
          </a:p>
        </p:txBody>
      </p:sp>
      <p:sp>
        <p:nvSpPr>
          <p:cNvPr id="14" name="TextBox 31">
            <a:extLst>
              <a:ext uri="{FF2B5EF4-FFF2-40B4-BE49-F238E27FC236}">
                <a16:creationId xmlns:a16="http://schemas.microsoft.com/office/drawing/2014/main" id="{7A142CD3-CC0D-4B03-BE39-836C3AD42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" y="5272167"/>
            <a:ext cx="78295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Since 2013, RH’s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8D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annual net revenue has doubled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from ~1.2 billion USD to ~2.4 billion USD with a 6-yr CAGR of ~15%.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8D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Stock price has more than tripled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from $35/share in 2013 to $116/share today.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5A6854-70DA-49E8-A001-EF07444FD802}"/>
              </a:ext>
            </a:extLst>
          </p:cNvPr>
          <p:cNvSpPr txBox="1"/>
          <p:nvPr/>
        </p:nvSpPr>
        <p:spPr>
          <a:xfrm>
            <a:off x="561975" y="6267450"/>
            <a:ext cx="12041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" dirty="0"/>
              <a:t>Source: Market Watch</a:t>
            </a:r>
          </a:p>
        </p:txBody>
      </p:sp>
      <p:pic>
        <p:nvPicPr>
          <p:cNvPr id="20" name="Picture 2" descr="Image result for restoration hardware logo">
            <a:extLst>
              <a:ext uri="{FF2B5EF4-FFF2-40B4-BE49-F238E27FC236}">
                <a16:creationId xmlns:a16="http://schemas.microsoft.com/office/drawing/2014/main" id="{9DB7B343-EAB0-4C86-8A68-BFFACCBCC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458" y="426746"/>
            <a:ext cx="935594" cy="54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825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4C33C0-E451-4157-819E-6A4AD206E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7995F-DA36-4292-A88F-EA24D7EE08FC}" type="slidenum">
              <a:rPr lang="en-CA" noProof="0" smtClean="0"/>
              <a:pPr/>
              <a:t>26</a:t>
            </a:fld>
            <a:endParaRPr lang="en-CA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D35CC2-722E-4C8A-8D14-D83D255BC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Situation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55782C-DD47-4C66-8FC7-1C0CB65A24DC}"/>
              </a:ext>
            </a:extLst>
          </p:cNvPr>
          <p:cNvSpPr txBox="1"/>
          <p:nvPr/>
        </p:nvSpPr>
        <p:spPr>
          <a:xfrm>
            <a:off x="574766" y="1419497"/>
            <a:ext cx="81120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CA" sz="2000" dirty="0"/>
              <a:t>Canadian Tire was founded in Hamilton by the </a:t>
            </a:r>
            <a:r>
              <a:rPr lang="en-CA" sz="2000" dirty="0" err="1"/>
              <a:t>Billes</a:t>
            </a:r>
            <a:r>
              <a:rPr lang="en-CA" sz="2000" dirty="0"/>
              <a:t> brothers in 1922</a:t>
            </a:r>
          </a:p>
          <a:p>
            <a:pPr>
              <a:buClr>
                <a:schemeClr val="accent4"/>
              </a:buClr>
            </a:pPr>
            <a:endParaRPr lang="en-CA" sz="2000" dirty="0"/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CA" sz="2000" dirty="0"/>
              <a:t>Canadian Tire grew – by 1997, 85% of the population lived within a 15-minute drive of a Canadian Tire store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CA" sz="2000" dirty="0"/>
              <a:t>One of Canada’s best known brands - 9 out of 10 Canadians shop at Canadian Tire</a:t>
            </a:r>
          </a:p>
          <a:p>
            <a:pPr>
              <a:buClr>
                <a:schemeClr val="accent4"/>
              </a:buClr>
            </a:pPr>
            <a:endParaRPr lang="en-CA" sz="2000" dirty="0"/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CA" sz="2000" dirty="0"/>
              <a:t>By 2007, Canadian Tire had begun facing intense competitive pressure and its reputation was showing some tarnish – “Crappy Tire”</a:t>
            </a:r>
          </a:p>
          <a:p>
            <a:pPr>
              <a:buClr>
                <a:schemeClr val="accent4"/>
              </a:buClr>
            </a:pPr>
            <a:endParaRPr lang="en-CA" sz="2000" dirty="0"/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CA" sz="2000" dirty="0"/>
              <a:t>2010 leadership embarks on a new strategy</a:t>
            </a:r>
          </a:p>
        </p:txBody>
      </p:sp>
      <p:pic>
        <p:nvPicPr>
          <p:cNvPr id="1026" name="Picture 2" descr="Image result for canadian tire">
            <a:extLst>
              <a:ext uri="{FF2B5EF4-FFF2-40B4-BE49-F238E27FC236}">
                <a16:creationId xmlns:a16="http://schemas.microsoft.com/office/drawing/2014/main" id="{B86591B8-10FF-4525-AE00-31DFDB3D3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07" y="0"/>
            <a:ext cx="1179445" cy="117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201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4C33C0-E451-4157-819E-6A4AD206E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7995F-DA36-4292-A88F-EA24D7EE08FC}" type="slidenum">
              <a:rPr lang="en-CA" noProof="0" smtClean="0"/>
              <a:pPr/>
              <a:t>27</a:t>
            </a:fld>
            <a:endParaRPr lang="en-CA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D35CC2-722E-4C8A-8D14-D83D255BC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did they do with the brand? Be True</a:t>
            </a:r>
          </a:p>
        </p:txBody>
      </p:sp>
      <p:pic>
        <p:nvPicPr>
          <p:cNvPr id="6" name="Picture 2" descr="Image result for canadian tire">
            <a:extLst>
              <a:ext uri="{FF2B5EF4-FFF2-40B4-BE49-F238E27FC236}">
                <a16:creationId xmlns:a16="http://schemas.microsoft.com/office/drawing/2014/main" id="{EA2FCE12-D271-472C-B558-5F3DD8F66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07" y="0"/>
            <a:ext cx="1179445" cy="117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7077EE5-E0B9-448B-879B-8612126B394A}"/>
              </a:ext>
            </a:extLst>
          </p:cNvPr>
          <p:cNvSpPr/>
          <p:nvPr/>
        </p:nvSpPr>
        <p:spPr>
          <a:xfrm>
            <a:off x="457200" y="1338156"/>
            <a:ext cx="67188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/>
              <a:t>They went back to </a:t>
            </a:r>
            <a:r>
              <a:rPr lang="en-CA" sz="2000" b="1" i="1" dirty="0">
                <a:solidFill>
                  <a:srgbClr val="F78D2B"/>
                </a:solidFill>
              </a:rPr>
              <a:t>their roots </a:t>
            </a:r>
            <a:r>
              <a:rPr lang="en-CA" sz="2000" b="1" dirty="0">
                <a:solidFill>
                  <a:srgbClr val="F78D2B"/>
                </a:solidFill>
              </a:rPr>
              <a:t>– Automotive </a:t>
            </a:r>
            <a:r>
              <a:rPr lang="en-CA" sz="2000" b="1" dirty="0" err="1">
                <a:solidFill>
                  <a:srgbClr val="F78D2B"/>
                </a:solidFill>
              </a:rPr>
              <a:t>Authortiy</a:t>
            </a:r>
            <a:r>
              <a:rPr lang="en-CA" sz="2000" b="1" dirty="0">
                <a:solidFill>
                  <a:srgbClr val="F78D2B"/>
                </a:solidFill>
              </a:rPr>
              <a:t> and Canada’s store for the Job and Joys of life </a:t>
            </a:r>
            <a:r>
              <a:rPr lang="en-CA" sz="2000" dirty="0"/>
              <a:t>– re-energizing the brand with a clear vision and mission…</a:t>
            </a:r>
          </a:p>
          <a:p>
            <a:endParaRPr lang="en-CA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957645-091E-425A-AEB0-D045629C5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59" y="2472525"/>
            <a:ext cx="3506829" cy="2296828"/>
          </a:xfrm>
          <a:prstGeom prst="rect">
            <a:avLst/>
          </a:prstGeom>
        </p:spPr>
      </p:pic>
      <p:pic>
        <p:nvPicPr>
          <p:cNvPr id="8" name="Picture 2" descr="Image result for canadian tire team">
            <a:extLst>
              <a:ext uri="{FF2B5EF4-FFF2-40B4-BE49-F238E27FC236}">
                <a16:creationId xmlns:a16="http://schemas.microsoft.com/office/drawing/2014/main" id="{D2B01C30-219C-49EC-94FA-E529C6E7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500" y="2970194"/>
            <a:ext cx="3506829" cy="23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B5081D-9E36-42A3-B283-4714F2AD258F}"/>
              </a:ext>
            </a:extLst>
          </p:cNvPr>
          <p:cNvSpPr/>
          <p:nvPr/>
        </p:nvSpPr>
        <p:spPr>
          <a:xfrm>
            <a:off x="1343117" y="5397211"/>
            <a:ext cx="73436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chemeClr val="accent4"/>
              </a:buClr>
            </a:pPr>
            <a:r>
              <a:rPr lang="en-CA" dirty="0"/>
              <a:t>…They doubled down on the </a:t>
            </a:r>
            <a:r>
              <a:rPr lang="en-CA" b="1" dirty="0">
                <a:solidFill>
                  <a:srgbClr val="F78D2B"/>
                </a:solidFill>
              </a:rPr>
              <a:t>brand as the driving force for change </a:t>
            </a:r>
            <a:r>
              <a:rPr lang="en-CA" dirty="0"/>
              <a:t>by understanding the emotional and functional drivers they owned and tapping into the deep emotional well Canadians have for the brand…</a:t>
            </a:r>
          </a:p>
        </p:txBody>
      </p:sp>
    </p:spTree>
    <p:extLst>
      <p:ext uri="{BB962C8B-B14F-4D97-AF65-F5344CB8AC3E}">
        <p14:creationId xmlns:p14="http://schemas.microsoft.com/office/powerpoint/2010/main" val="150183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4C33C0-E451-4157-819E-6A4AD206E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7995F-DA36-4292-A88F-EA24D7EE08FC}" type="slidenum">
              <a:rPr lang="en-CA" noProof="0" smtClean="0"/>
              <a:pPr/>
              <a:t>28</a:t>
            </a:fld>
            <a:endParaRPr lang="en-CA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D35CC2-722E-4C8A-8D14-D83D255BC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did they do with the brand? Be True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55782C-DD47-4C66-8FC7-1C0CB65A24DC}"/>
              </a:ext>
            </a:extLst>
          </p:cNvPr>
          <p:cNvSpPr txBox="1"/>
          <p:nvPr/>
        </p:nvSpPr>
        <p:spPr>
          <a:xfrm>
            <a:off x="457200" y="1283033"/>
            <a:ext cx="8112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4"/>
              </a:buClr>
            </a:pPr>
            <a:r>
              <a:rPr lang="en-CA" sz="2000" dirty="0"/>
              <a:t>They </a:t>
            </a:r>
            <a:r>
              <a:rPr lang="en-CA" sz="2000" b="1" dirty="0">
                <a:solidFill>
                  <a:schemeClr val="accent4"/>
                </a:solidFill>
              </a:rPr>
              <a:t>better understood their customers</a:t>
            </a:r>
            <a:r>
              <a:rPr lang="en-CA" sz="2000" dirty="0"/>
              <a:t> to improve the customer experience by: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CA" sz="2400" dirty="0"/>
          </a:p>
        </p:txBody>
      </p:sp>
      <p:pic>
        <p:nvPicPr>
          <p:cNvPr id="6" name="Picture 2" descr="Image result for canadian tire">
            <a:extLst>
              <a:ext uri="{FF2B5EF4-FFF2-40B4-BE49-F238E27FC236}">
                <a16:creationId xmlns:a16="http://schemas.microsoft.com/office/drawing/2014/main" id="{EA2FCE12-D271-472C-B558-5F3DD8F66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07" y="0"/>
            <a:ext cx="1179445" cy="117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073E1D3-DE7E-4160-8DBB-CD425A7FF965}"/>
              </a:ext>
            </a:extLst>
          </p:cNvPr>
          <p:cNvSpPr/>
          <p:nvPr/>
        </p:nvSpPr>
        <p:spPr>
          <a:xfrm>
            <a:off x="553919" y="3796914"/>
            <a:ext cx="30099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4"/>
              </a:buClr>
            </a:pPr>
            <a:r>
              <a:rPr lang="en-CA" sz="1600" dirty="0"/>
              <a:t>Having a </a:t>
            </a:r>
            <a:r>
              <a:rPr lang="en-CA" sz="1600" b="1" dirty="0"/>
              <a:t>clear focus on the target </a:t>
            </a:r>
            <a:r>
              <a:rPr lang="en-CA" sz="1600" dirty="0"/>
              <a:t>and understanding them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7464B8-8483-4549-B2BC-4C1B0ADC7533}"/>
              </a:ext>
            </a:extLst>
          </p:cNvPr>
          <p:cNvSpPr/>
          <p:nvPr/>
        </p:nvSpPr>
        <p:spPr>
          <a:xfrm>
            <a:off x="6499998" y="4835401"/>
            <a:ext cx="23324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chemeClr val="accent4"/>
              </a:buClr>
            </a:pPr>
            <a:r>
              <a:rPr lang="en-CA" sz="1600" b="1" dirty="0"/>
              <a:t>Adapting its business model </a:t>
            </a:r>
            <a:r>
              <a:rPr lang="en-CA" sz="1600" dirty="0"/>
              <a:t>to provide a better experience to customers and Dealers</a:t>
            </a:r>
          </a:p>
        </p:txBody>
      </p:sp>
      <p:pic>
        <p:nvPicPr>
          <p:cNvPr id="2052" name="Picture 4" descr="Image result for canadian tire loyalty program">
            <a:extLst>
              <a:ext uri="{FF2B5EF4-FFF2-40B4-BE49-F238E27FC236}">
                <a16:creationId xmlns:a16="http://schemas.microsoft.com/office/drawing/2014/main" id="{04E5A105-4A16-413F-B4EB-37B2CA7AE2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27"/>
          <a:stretch/>
        </p:blipFill>
        <p:spPr bwMode="auto">
          <a:xfrm>
            <a:off x="758143" y="4551221"/>
            <a:ext cx="1443052" cy="161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960911C-8524-4E85-B002-2CD48F86E923}"/>
              </a:ext>
            </a:extLst>
          </p:cNvPr>
          <p:cNvSpPr/>
          <p:nvPr/>
        </p:nvSpPr>
        <p:spPr>
          <a:xfrm>
            <a:off x="2286112" y="4942250"/>
            <a:ext cx="16351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4"/>
              </a:buClr>
            </a:pPr>
            <a:r>
              <a:rPr lang="en-CA" sz="1600" dirty="0"/>
              <a:t>Updating its </a:t>
            </a:r>
            <a:r>
              <a:rPr lang="en-CA" sz="1600" b="1" dirty="0"/>
              <a:t>loyalty program</a:t>
            </a:r>
          </a:p>
        </p:txBody>
      </p:sp>
      <p:pic>
        <p:nvPicPr>
          <p:cNvPr id="2050" name="Picture 2" descr="Image result for canadian family">
            <a:extLst>
              <a:ext uri="{FF2B5EF4-FFF2-40B4-BE49-F238E27FC236}">
                <a16:creationId xmlns:a16="http://schemas.microsoft.com/office/drawing/2014/main" id="{C5F68270-32F5-4C87-AB20-167388DF36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3" r="3798"/>
          <a:stretch/>
        </p:blipFill>
        <p:spPr bwMode="auto">
          <a:xfrm>
            <a:off x="635486" y="2280604"/>
            <a:ext cx="2700560" cy="147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paderno logo">
            <a:extLst>
              <a:ext uri="{FF2B5EF4-FFF2-40B4-BE49-F238E27FC236}">
                <a16:creationId xmlns:a16="http://schemas.microsoft.com/office/drawing/2014/main" id="{4ECE62FE-7770-4080-A55B-B50D154FE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294" y="2659586"/>
            <a:ext cx="1635193" cy="6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helly hansen brand">
            <a:extLst>
              <a:ext uri="{FF2B5EF4-FFF2-40B4-BE49-F238E27FC236}">
                <a16:creationId xmlns:a16="http://schemas.microsoft.com/office/drawing/2014/main" id="{17FC3DA5-C0BE-4B2E-81D8-41CBFE0A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812" y="2346609"/>
            <a:ext cx="838894" cy="65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otoMaster">
            <a:extLst>
              <a:ext uri="{FF2B5EF4-FFF2-40B4-BE49-F238E27FC236}">
                <a16:creationId xmlns:a16="http://schemas.microsoft.com/office/drawing/2014/main" id="{2DB3A67E-A0F3-4198-899E-EC7BE55C3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349" y="3183109"/>
            <a:ext cx="21145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8E73A49-915B-4E67-AB31-2510218ED945}"/>
              </a:ext>
            </a:extLst>
          </p:cNvPr>
          <p:cNvSpPr/>
          <p:nvPr/>
        </p:nvSpPr>
        <p:spPr>
          <a:xfrm>
            <a:off x="3614378" y="2002353"/>
            <a:ext cx="17224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/>
              <a:t>Strengthening its own </a:t>
            </a:r>
            <a:r>
              <a:rPr lang="en-CA" sz="1600" b="1" dirty="0"/>
              <a:t>brand portfolio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F040B8-BB5A-4251-9959-60C4E7CE9C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9949" y="4607494"/>
            <a:ext cx="2661865" cy="14974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44D3C5D-131D-4B5B-9505-C1ACEE21D0BD}"/>
              </a:ext>
            </a:extLst>
          </p:cNvPr>
          <p:cNvSpPr/>
          <p:nvPr/>
        </p:nvSpPr>
        <p:spPr>
          <a:xfrm>
            <a:off x="3689949" y="3922851"/>
            <a:ext cx="2861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4"/>
              </a:buClr>
            </a:pPr>
            <a:r>
              <a:rPr lang="en-CA" sz="1600" dirty="0"/>
              <a:t>Becoming an </a:t>
            </a:r>
            <a:r>
              <a:rPr lang="en-CA" sz="1600" b="1" dirty="0"/>
              <a:t>e-commerce force </a:t>
            </a:r>
            <a:r>
              <a:rPr lang="en-CA" sz="1600" dirty="0"/>
              <a:t>(again)</a:t>
            </a:r>
          </a:p>
        </p:txBody>
      </p:sp>
      <p:pic>
        <p:nvPicPr>
          <p:cNvPr id="2060" name="Picture 12" descr="Image result for canadian tire customer and dealer">
            <a:extLst>
              <a:ext uri="{FF2B5EF4-FFF2-40B4-BE49-F238E27FC236}">
                <a16:creationId xmlns:a16="http://schemas.microsoft.com/office/drawing/2014/main" id="{585366E3-AB3A-49FC-8086-0D0361C6C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090" y="3029220"/>
            <a:ext cx="2092504" cy="156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50062BB-E51B-4A04-85CA-22027D951E44}"/>
              </a:ext>
            </a:extLst>
          </p:cNvPr>
          <p:cNvSpPr/>
          <p:nvPr/>
        </p:nvSpPr>
        <p:spPr>
          <a:xfrm>
            <a:off x="6462154" y="1942422"/>
            <a:ext cx="2332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chemeClr val="accent4"/>
              </a:buClr>
            </a:pPr>
            <a:r>
              <a:rPr lang="en-CA" sz="1600" b="1" dirty="0"/>
              <a:t>Focus on quality</a:t>
            </a:r>
            <a:r>
              <a:rPr lang="en-CA" sz="1600" dirty="0"/>
              <a:t> of products – tested in Canada</a:t>
            </a:r>
          </a:p>
        </p:txBody>
      </p:sp>
    </p:spTree>
    <p:extLst>
      <p:ext uri="{BB962C8B-B14F-4D97-AF65-F5344CB8AC3E}">
        <p14:creationId xmlns:p14="http://schemas.microsoft.com/office/powerpoint/2010/main" val="154776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4C33C0-E451-4157-819E-6A4AD206E8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7995F-DA36-4292-A88F-EA24D7EE08FC}" type="slidenum">
              <a:rPr lang="en-CA" noProof="0" smtClean="0"/>
              <a:pPr/>
              <a:t>29</a:t>
            </a:fld>
            <a:endParaRPr lang="en-CA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D35CC2-722E-4C8A-8D14-D83D255BC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Result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55782C-DD47-4C66-8FC7-1C0CB65A24DC}"/>
              </a:ext>
            </a:extLst>
          </p:cNvPr>
          <p:cNvSpPr txBox="1"/>
          <p:nvPr/>
        </p:nvSpPr>
        <p:spPr>
          <a:xfrm>
            <a:off x="457200" y="1440593"/>
            <a:ext cx="81120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CA" sz="2000" dirty="0"/>
              <a:t>In the 1990s, Canadian Tire </a:t>
            </a:r>
            <a:r>
              <a:rPr lang="en-CA" sz="2000" b="1" dirty="0"/>
              <a:t>stock price </a:t>
            </a:r>
            <a:r>
              <a:rPr lang="en-CA" sz="2000" dirty="0"/>
              <a:t>remained consistent in the $40-$50/ share. In the last 10 years, the stock price has </a:t>
            </a:r>
            <a:r>
              <a:rPr lang="en-CA" sz="2000" b="1" dirty="0"/>
              <a:t>steadily risen from $50/ share to $233/ share</a:t>
            </a:r>
            <a:r>
              <a:rPr lang="en-CA" sz="2000" dirty="0"/>
              <a:t>!</a:t>
            </a:r>
          </a:p>
          <a:p>
            <a:pPr>
              <a:buClr>
                <a:schemeClr val="accent4"/>
              </a:buClr>
            </a:pPr>
            <a:endParaRPr lang="en-CA" sz="2000" dirty="0"/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CA" sz="2000" dirty="0"/>
              <a:t>Canadian Tire has </a:t>
            </a:r>
            <a:r>
              <a:rPr lang="en-CA" sz="2000" b="1" dirty="0"/>
              <a:t>maintained a strong brand reputation </a:t>
            </a:r>
            <a:r>
              <a:rPr lang="en-CA" sz="2000" dirty="0"/>
              <a:t>in the market; it is consistently ranked in top category of Canadian brands and highly in North America for performance </a:t>
            </a:r>
          </a:p>
          <a:p>
            <a:pPr>
              <a:buClr>
                <a:schemeClr val="accent4"/>
              </a:buClr>
            </a:pPr>
            <a:endParaRPr lang="en-CA" sz="20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CA" sz="2000" dirty="0"/>
              <a:t>Canadian Tire’s </a:t>
            </a:r>
            <a:r>
              <a:rPr lang="en-CA" sz="2000" b="1" dirty="0"/>
              <a:t>revenue has consistently either matched or beat the market</a:t>
            </a:r>
          </a:p>
        </p:txBody>
      </p:sp>
      <p:pic>
        <p:nvPicPr>
          <p:cNvPr id="1026" name="Picture 2" descr="Image result for canadian tire">
            <a:extLst>
              <a:ext uri="{FF2B5EF4-FFF2-40B4-BE49-F238E27FC236}">
                <a16:creationId xmlns:a16="http://schemas.microsoft.com/office/drawing/2014/main" id="{B86591B8-10FF-4525-AE00-31DFDB3D3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384" y="0"/>
            <a:ext cx="1179445" cy="117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112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8D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B5F5B-50AD-43D9-A46A-B17AA33F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210" y="914400"/>
            <a:ext cx="8256445" cy="5600700"/>
          </a:xfrm>
        </p:spPr>
        <p:txBody>
          <a:bodyPr/>
          <a:lstStyle/>
          <a:p>
            <a:pPr algn="ctr"/>
            <a:r>
              <a:rPr lang="en-CA" dirty="0"/>
              <a:t>Tell me about a Brand you </a:t>
            </a:r>
            <a:r>
              <a:rPr lang="en-CA" u="sng" dirty="0"/>
              <a:t>don’t</a:t>
            </a:r>
            <a:r>
              <a:rPr lang="en-CA" dirty="0"/>
              <a:t> admire. </a:t>
            </a:r>
            <a:br>
              <a:rPr lang="en-CA" dirty="0"/>
            </a:br>
            <a:br>
              <a:rPr lang="en-CA" dirty="0"/>
            </a:br>
            <a:r>
              <a:rPr lang="en-CA" dirty="0"/>
              <a:t>Why?</a:t>
            </a:r>
            <a:br>
              <a:rPr lang="en-CA" dirty="0"/>
            </a:br>
            <a:br>
              <a:rPr lang="en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91506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FC0FF5-BD5B-4B53-95E6-8BB06E206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5342"/>
            <a:ext cx="8229600" cy="4910821"/>
          </a:xfrm>
        </p:spPr>
        <p:txBody>
          <a:bodyPr>
            <a:normAutofit/>
          </a:bodyPr>
          <a:lstStyle/>
          <a:p>
            <a:r>
              <a:rPr lang="en-CA" dirty="0"/>
              <a:t>In 1997, Apple launched its online store</a:t>
            </a:r>
          </a:p>
          <a:p>
            <a:r>
              <a:rPr lang="en-CA" dirty="0"/>
              <a:t>Dissatisfied with its channel partners, Apple launched their own retail store in 2001</a:t>
            </a:r>
          </a:p>
          <a:p>
            <a:r>
              <a:rPr lang="en-CA" dirty="0"/>
              <a:t>The focus was on customer experience: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sz="2000" dirty="0"/>
              <a:t>	A – approach customers with a personalised warm welcome</a:t>
            </a:r>
          </a:p>
          <a:p>
            <a:pPr marL="0" indent="0">
              <a:buNone/>
            </a:pPr>
            <a:r>
              <a:rPr lang="en-CA" sz="2000" dirty="0"/>
              <a:t>		P – probe politely to understand needs</a:t>
            </a:r>
          </a:p>
          <a:p>
            <a:pPr marL="0" indent="0">
              <a:buNone/>
            </a:pPr>
            <a:r>
              <a:rPr lang="en-CA" sz="2000" dirty="0"/>
              <a:t>		P – present solution to take home today</a:t>
            </a:r>
          </a:p>
          <a:p>
            <a:pPr marL="0" indent="0">
              <a:buNone/>
            </a:pPr>
            <a:r>
              <a:rPr lang="en-CA" sz="2000" dirty="0"/>
              <a:t>		L – listen for and resolve issues or concerns</a:t>
            </a:r>
          </a:p>
          <a:p>
            <a:pPr marL="0" indent="0">
              <a:buNone/>
            </a:pPr>
            <a:r>
              <a:rPr lang="en-CA" sz="2000" dirty="0"/>
              <a:t>		E – end with fond farewell and invitation to return</a:t>
            </a:r>
          </a:p>
          <a:p>
            <a:r>
              <a:rPr lang="en-CA" dirty="0"/>
              <a:t>Today – there are 505 Apple stores in 24 countries</a:t>
            </a:r>
          </a:p>
          <a:p>
            <a:r>
              <a:rPr lang="en-CA" dirty="0"/>
              <a:t>Retail is Apple’s largest product – over </a:t>
            </a:r>
            <a:r>
              <a:rPr lang="en-CA" u="sng" dirty="0"/>
              <a:t>500 million </a:t>
            </a:r>
            <a:r>
              <a:rPr lang="en-CA" dirty="0"/>
              <a:t>people visit each year!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2B79D5-60F6-4B67-B1F2-65CAC77D4C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7995F-DA36-4292-A88F-EA24D7EE08FC}" type="slidenum">
              <a:rPr lang="en-CA" noProof="0" smtClean="0"/>
              <a:pPr/>
              <a:t>30</a:t>
            </a:fld>
            <a:endParaRPr lang="en-CA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77750A-BAB0-452C-B49B-243B53112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957" y="463857"/>
            <a:ext cx="6236704" cy="535959"/>
          </a:xfrm>
        </p:spPr>
        <p:txBody>
          <a:bodyPr/>
          <a:lstStyle/>
          <a:p>
            <a:r>
              <a:rPr lang="en-CA" dirty="0"/>
              <a:t>The Situation </a:t>
            </a:r>
          </a:p>
        </p:txBody>
      </p:sp>
      <p:pic>
        <p:nvPicPr>
          <p:cNvPr id="6" name="Picture 4" descr="Image result for apple logo transparent">
            <a:extLst>
              <a:ext uri="{FF2B5EF4-FFF2-40B4-BE49-F238E27FC236}">
                <a16:creationId xmlns:a16="http://schemas.microsoft.com/office/drawing/2014/main" id="{E1601ECD-7040-49AC-B9DF-00E56311B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873" y="152328"/>
            <a:ext cx="676927" cy="82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235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2B79D5-60F6-4B67-B1F2-65CAC77D4C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7995F-DA36-4292-A88F-EA24D7EE08FC}" type="slidenum">
              <a:rPr lang="en-CA" noProof="0" smtClean="0"/>
              <a:pPr/>
              <a:t>31</a:t>
            </a:fld>
            <a:endParaRPr lang="en-CA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77750A-BAB0-452C-B49B-243B53112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957" y="463857"/>
            <a:ext cx="6236704" cy="535959"/>
          </a:xfrm>
        </p:spPr>
        <p:txBody>
          <a:bodyPr/>
          <a:lstStyle/>
          <a:p>
            <a:r>
              <a:rPr lang="en-CA" dirty="0"/>
              <a:t>What did they do with Brand? Be New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9480AD-D398-4244-B38A-49B1AF8AD262}"/>
              </a:ext>
            </a:extLst>
          </p:cNvPr>
          <p:cNvGrpSpPr>
            <a:grpSpLocks noChangeAspect="1"/>
          </p:cNvGrpSpPr>
          <p:nvPr/>
        </p:nvGrpSpPr>
        <p:grpSpPr>
          <a:xfrm>
            <a:off x="667807" y="1924604"/>
            <a:ext cx="4245000" cy="4201132"/>
            <a:chOff x="243980" y="2269884"/>
            <a:chExt cx="3404655" cy="3369469"/>
          </a:xfrm>
        </p:grpSpPr>
        <p:sp>
          <p:nvSpPr>
            <p:cNvPr id="7" name="Arc 19">
              <a:extLst>
                <a:ext uri="{FF2B5EF4-FFF2-40B4-BE49-F238E27FC236}">
                  <a16:creationId xmlns:a16="http://schemas.microsoft.com/office/drawing/2014/main" id="{EAE1FA75-D38F-4005-8C8B-A11947EC7055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243980" y="2269884"/>
              <a:ext cx="1684338" cy="1684338"/>
            </a:xfrm>
            <a:custGeom>
              <a:avLst/>
              <a:gdLst>
                <a:gd name="T0" fmla="*/ 0 w 21600"/>
                <a:gd name="T1" fmla="*/ 0 h 21600"/>
                <a:gd name="T2" fmla="*/ 1061 w 21600"/>
                <a:gd name="T3" fmla="*/ 1061 h 21600"/>
                <a:gd name="T4" fmla="*/ 0 w 21600"/>
                <a:gd name="T5" fmla="*/ 106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ACAE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600" dirty="0">
                <a:solidFill>
                  <a:srgbClr val="414141"/>
                </a:solidFill>
              </a:endParaRPr>
            </a:p>
          </p:txBody>
        </p:sp>
        <p:sp>
          <p:nvSpPr>
            <p:cNvPr id="8" name="Arc 20">
              <a:extLst>
                <a:ext uri="{FF2B5EF4-FFF2-40B4-BE49-F238E27FC236}">
                  <a16:creationId xmlns:a16="http://schemas.microsoft.com/office/drawing/2014/main" id="{77D0FF7C-F55A-46AE-89EC-109AFBC997B3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>
              <a:off x="243980" y="3954222"/>
              <a:ext cx="1684338" cy="1682750"/>
            </a:xfrm>
            <a:custGeom>
              <a:avLst/>
              <a:gdLst>
                <a:gd name="T0" fmla="*/ 0 w 21600"/>
                <a:gd name="T1" fmla="*/ 0 h 21600"/>
                <a:gd name="T2" fmla="*/ 1061 w 21600"/>
                <a:gd name="T3" fmla="*/ 1060 h 21600"/>
                <a:gd name="T4" fmla="*/ 0 w 21600"/>
                <a:gd name="T5" fmla="*/ 106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600" dirty="0">
                <a:solidFill>
                  <a:srgbClr val="414141"/>
                </a:solidFill>
              </a:endParaRPr>
            </a:p>
          </p:txBody>
        </p:sp>
        <p:sp>
          <p:nvSpPr>
            <p:cNvPr id="9" name="Arc 21">
              <a:extLst>
                <a:ext uri="{FF2B5EF4-FFF2-40B4-BE49-F238E27FC236}">
                  <a16:creationId xmlns:a16="http://schemas.microsoft.com/office/drawing/2014/main" id="{1A088087-7277-407B-8822-6501EF6ABA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28318" y="2269884"/>
              <a:ext cx="1682750" cy="1684338"/>
            </a:xfrm>
            <a:custGeom>
              <a:avLst/>
              <a:gdLst>
                <a:gd name="T0" fmla="*/ 0 w 21600"/>
                <a:gd name="T1" fmla="*/ 0 h 21600"/>
                <a:gd name="T2" fmla="*/ 1060 w 21600"/>
                <a:gd name="T3" fmla="*/ 1061 h 21600"/>
                <a:gd name="T4" fmla="*/ 0 w 21600"/>
                <a:gd name="T5" fmla="*/ 106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600" dirty="0">
                <a:solidFill>
                  <a:srgbClr val="414141"/>
                </a:solidFill>
              </a:endParaRPr>
            </a:p>
          </p:txBody>
        </p:sp>
        <p:sp>
          <p:nvSpPr>
            <p:cNvPr id="10" name="Arc 22">
              <a:extLst>
                <a:ext uri="{FF2B5EF4-FFF2-40B4-BE49-F238E27FC236}">
                  <a16:creationId xmlns:a16="http://schemas.microsoft.com/office/drawing/2014/main" id="{45307E8A-0052-4C65-B1E4-E946456374EF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1928318" y="3955809"/>
              <a:ext cx="1684338" cy="1682750"/>
            </a:xfrm>
            <a:custGeom>
              <a:avLst/>
              <a:gdLst>
                <a:gd name="T0" fmla="*/ 0 w 21600"/>
                <a:gd name="T1" fmla="*/ 0 h 21600"/>
                <a:gd name="T2" fmla="*/ 1061 w 21600"/>
                <a:gd name="T3" fmla="*/ 1060 h 21600"/>
                <a:gd name="T4" fmla="*/ 0 w 21600"/>
                <a:gd name="T5" fmla="*/ 106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ACAEB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600" dirty="0">
                <a:solidFill>
                  <a:srgbClr val="41414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9FBEA4E-D36C-4574-BC87-E43F0EAF3D9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58393" y="3281122"/>
              <a:ext cx="1339850" cy="1338263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600" dirty="0">
                <a:solidFill>
                  <a:srgbClr val="414141"/>
                </a:solidFill>
              </a:endParaRPr>
            </a:p>
          </p:txBody>
        </p:sp>
        <p:sp>
          <p:nvSpPr>
            <p:cNvPr id="12" name="Text Box 24">
              <a:extLst>
                <a:ext uri="{FF2B5EF4-FFF2-40B4-BE49-F238E27FC236}">
                  <a16:creationId xmlns:a16="http://schemas.microsoft.com/office/drawing/2014/main" id="{4143C701-EAF3-462E-B08B-C8286EFC6B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7446" y="3789412"/>
              <a:ext cx="1341440" cy="441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n-US" sz="1600" b="1" dirty="0">
                  <a:solidFill>
                    <a:schemeClr val="bg1"/>
                  </a:solidFill>
                  <a:latin typeface="Arial"/>
                </a:rPr>
                <a:t>Simplicity by Design</a:t>
              </a:r>
            </a:p>
          </p:txBody>
        </p:sp>
        <p:cxnSp>
          <p:nvCxnSpPr>
            <p:cNvPr id="13" name="AutoShape 25">
              <a:extLst>
                <a:ext uri="{FF2B5EF4-FFF2-40B4-BE49-F238E27FC236}">
                  <a16:creationId xmlns:a16="http://schemas.microsoft.com/office/drawing/2014/main" id="{0854C843-A473-4CEC-ADEE-D325CEACBCDB}"/>
                </a:ext>
              </a:extLst>
            </p:cNvPr>
            <p:cNvCxnSpPr>
              <a:cxnSpLocks noChangeShapeType="1"/>
              <a:stCxn id="11" idx="0"/>
              <a:endCxn id="9" idx="0"/>
            </p:cNvCxnSpPr>
            <p:nvPr/>
          </p:nvCxnSpPr>
          <p:spPr bwMode="auto">
            <a:xfrm flipV="1">
              <a:off x="1928318" y="2269884"/>
              <a:ext cx="0" cy="1011238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26">
              <a:extLst>
                <a:ext uri="{FF2B5EF4-FFF2-40B4-BE49-F238E27FC236}">
                  <a16:creationId xmlns:a16="http://schemas.microsoft.com/office/drawing/2014/main" id="{6FD9B8E1-3A09-4C9E-9277-C73B8EEAE18D}"/>
                </a:ext>
              </a:extLst>
            </p:cNvPr>
            <p:cNvCxnSpPr>
              <a:cxnSpLocks noChangeShapeType="1"/>
              <a:stCxn id="11" idx="2"/>
              <a:endCxn id="7" idx="0"/>
            </p:cNvCxnSpPr>
            <p:nvPr/>
          </p:nvCxnSpPr>
          <p:spPr bwMode="auto">
            <a:xfrm flipH="1">
              <a:off x="245568" y="3951047"/>
              <a:ext cx="1012825" cy="6350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27">
              <a:extLst>
                <a:ext uri="{FF2B5EF4-FFF2-40B4-BE49-F238E27FC236}">
                  <a16:creationId xmlns:a16="http://schemas.microsoft.com/office/drawing/2014/main" id="{0D6CFBEB-988B-41B3-89B2-EE8D391BD1D6}"/>
                </a:ext>
              </a:extLst>
            </p:cNvPr>
            <p:cNvCxnSpPr>
              <a:cxnSpLocks noChangeShapeType="1"/>
              <a:stCxn id="11" idx="4"/>
              <a:endCxn id="8" idx="0"/>
            </p:cNvCxnSpPr>
            <p:nvPr/>
          </p:nvCxnSpPr>
          <p:spPr bwMode="auto">
            <a:xfrm>
              <a:off x="1928318" y="4619384"/>
              <a:ext cx="1588" cy="1017588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28">
              <a:extLst>
                <a:ext uri="{FF2B5EF4-FFF2-40B4-BE49-F238E27FC236}">
                  <a16:creationId xmlns:a16="http://schemas.microsoft.com/office/drawing/2014/main" id="{4E53AAE5-6667-42E2-9640-48B68D6B1BE3}"/>
                </a:ext>
              </a:extLst>
            </p:cNvPr>
            <p:cNvCxnSpPr>
              <a:cxnSpLocks noChangeShapeType="1"/>
              <a:stCxn id="11" idx="6"/>
              <a:endCxn id="10" idx="0"/>
            </p:cNvCxnSpPr>
            <p:nvPr/>
          </p:nvCxnSpPr>
          <p:spPr bwMode="auto">
            <a:xfrm>
              <a:off x="2598243" y="3951047"/>
              <a:ext cx="1014413" cy="3175"/>
            </a:xfrm>
            <a:prstGeom prst="straightConnector1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 Box 29">
              <a:extLst>
                <a:ext uri="{FF2B5EF4-FFF2-40B4-BE49-F238E27FC236}">
                  <a16:creationId xmlns:a16="http://schemas.microsoft.com/office/drawing/2014/main" id="{4DA1AA78-CEDA-49A5-9BA4-E798125575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090" y="2644936"/>
              <a:ext cx="865029" cy="193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sz="1400" b="1" dirty="0">
                  <a:solidFill>
                    <a:srgbClr val="414141"/>
                  </a:solidFill>
                  <a:latin typeface="Arial"/>
                </a:rPr>
                <a:t>Personality</a:t>
              </a:r>
              <a:endParaRPr lang="en-US" sz="400" b="1" dirty="0">
                <a:solidFill>
                  <a:srgbClr val="414141"/>
                </a:solidFill>
                <a:latin typeface="Arial"/>
              </a:endParaRPr>
            </a:p>
          </p:txBody>
        </p:sp>
        <p:sp>
          <p:nvSpPr>
            <p:cNvPr id="18" name="Text Box 30">
              <a:extLst>
                <a:ext uri="{FF2B5EF4-FFF2-40B4-BE49-F238E27FC236}">
                  <a16:creationId xmlns:a16="http://schemas.microsoft.com/office/drawing/2014/main" id="{522C505C-C56D-4147-A08A-FF5B1A1CE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9339" y="2644936"/>
              <a:ext cx="979982" cy="193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sz="1400" b="1" dirty="0">
                  <a:solidFill>
                    <a:srgbClr val="414141"/>
                  </a:solidFill>
                  <a:latin typeface="Arial"/>
                </a:rPr>
                <a:t>Organization</a:t>
              </a:r>
            </a:p>
          </p:txBody>
        </p:sp>
        <p:sp>
          <p:nvSpPr>
            <p:cNvPr id="19" name="Text Box 31">
              <a:extLst>
                <a:ext uri="{FF2B5EF4-FFF2-40B4-BE49-F238E27FC236}">
                  <a16:creationId xmlns:a16="http://schemas.microsoft.com/office/drawing/2014/main" id="{FF926867-F660-4B11-BFCB-593BEEB1C8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679" y="4087518"/>
              <a:ext cx="1098550" cy="386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sz="1400" b="1" dirty="0">
                  <a:solidFill>
                    <a:srgbClr val="414141"/>
                  </a:solidFill>
                  <a:latin typeface="Arial"/>
                </a:rPr>
                <a:t>Products/ Services</a:t>
              </a:r>
            </a:p>
          </p:txBody>
        </p:sp>
        <p:sp>
          <p:nvSpPr>
            <p:cNvPr id="20" name="Text Box 32">
              <a:extLst>
                <a:ext uri="{FF2B5EF4-FFF2-40B4-BE49-F238E27FC236}">
                  <a16:creationId xmlns:a16="http://schemas.microsoft.com/office/drawing/2014/main" id="{C5506D2F-6B97-403B-816A-2F9145EFDA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8243" y="4149772"/>
              <a:ext cx="1050392" cy="193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sz="1400" b="1" dirty="0">
                  <a:solidFill>
                    <a:srgbClr val="414141"/>
                  </a:solidFill>
                  <a:latin typeface="Arial"/>
                </a:rPr>
                <a:t>Relationships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BA0FCC4-949D-43D0-94A0-203D471766F3}"/>
              </a:ext>
            </a:extLst>
          </p:cNvPr>
          <p:cNvSpPr txBox="1"/>
          <p:nvPr/>
        </p:nvSpPr>
        <p:spPr>
          <a:xfrm>
            <a:off x="1500174" y="1405175"/>
            <a:ext cx="2429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chemeClr val="bg1">
                    <a:lumMod val="65000"/>
                  </a:schemeClr>
                </a:solidFill>
              </a:rPr>
              <a:t>Apple’s Brand DNA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9D2C337-D7F0-4B9D-B2FB-702344E76AA0}"/>
              </a:ext>
            </a:extLst>
          </p:cNvPr>
          <p:cNvSpPr txBox="1"/>
          <p:nvPr/>
        </p:nvSpPr>
        <p:spPr>
          <a:xfrm>
            <a:off x="683544" y="3501950"/>
            <a:ext cx="147873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14141"/>
                </a:solidFill>
              </a:rPr>
              <a:t>Friendly</a:t>
            </a:r>
          </a:p>
          <a:p>
            <a:pPr algn="ctr"/>
            <a:endParaRPr lang="en-US" sz="1400" u="sng" dirty="0">
              <a:solidFill>
                <a:srgbClr val="41414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BAF177-DD02-4565-9FB6-97D16F6366B8}"/>
              </a:ext>
            </a:extLst>
          </p:cNvPr>
          <p:cNvSpPr txBox="1"/>
          <p:nvPr/>
        </p:nvSpPr>
        <p:spPr>
          <a:xfrm>
            <a:off x="1053056" y="2860968"/>
            <a:ext cx="183714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14141"/>
                </a:solidFill>
              </a:rPr>
              <a:t>Cool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B69F93-0094-4B6E-BEF7-840C39418F57}"/>
              </a:ext>
            </a:extLst>
          </p:cNvPr>
          <p:cNvSpPr txBox="1"/>
          <p:nvPr/>
        </p:nvSpPr>
        <p:spPr>
          <a:xfrm>
            <a:off x="701855" y="3167503"/>
            <a:ext cx="183714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14141"/>
                </a:solidFill>
              </a:rPr>
              <a:t>Defiant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B812B6-D310-47D2-AF68-F8B16EB9C628}"/>
              </a:ext>
            </a:extLst>
          </p:cNvPr>
          <p:cNvSpPr txBox="1"/>
          <p:nvPr/>
        </p:nvSpPr>
        <p:spPr>
          <a:xfrm>
            <a:off x="3010680" y="3214068"/>
            <a:ext cx="183714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14141"/>
                </a:solidFill>
              </a:rPr>
              <a:t>Visionary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7CE2EC-E35B-4283-A488-12E6D436C4FC}"/>
              </a:ext>
            </a:extLst>
          </p:cNvPr>
          <p:cNvSpPr txBox="1"/>
          <p:nvPr/>
        </p:nvSpPr>
        <p:spPr>
          <a:xfrm>
            <a:off x="2539000" y="2869334"/>
            <a:ext cx="183714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14141"/>
                </a:solidFill>
              </a:rPr>
              <a:t>Passionate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98F0792-079F-4F53-A6FE-3938D772FE72}"/>
              </a:ext>
            </a:extLst>
          </p:cNvPr>
          <p:cNvSpPr txBox="1"/>
          <p:nvPr/>
        </p:nvSpPr>
        <p:spPr>
          <a:xfrm>
            <a:off x="3260844" y="3558802"/>
            <a:ext cx="183714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14141"/>
                </a:solidFill>
              </a:rPr>
              <a:t>Disciplined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F3E2BD-56FC-4074-81B0-80368C77C251}"/>
              </a:ext>
            </a:extLst>
          </p:cNvPr>
          <p:cNvSpPr txBox="1"/>
          <p:nvPr/>
        </p:nvSpPr>
        <p:spPr>
          <a:xfrm>
            <a:off x="709282" y="4740005"/>
            <a:ext cx="183714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14141"/>
                </a:solidFill>
              </a:rPr>
              <a:t>Intuitive-Easy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18A8E7-90AD-4396-94DC-AC2DD4E11370}"/>
              </a:ext>
            </a:extLst>
          </p:cNvPr>
          <p:cNvSpPr txBox="1"/>
          <p:nvPr/>
        </p:nvSpPr>
        <p:spPr>
          <a:xfrm>
            <a:off x="971218" y="5012888"/>
            <a:ext cx="183714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14141"/>
                </a:solidFill>
              </a:rPr>
              <a:t>Personal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896AC9-B437-4492-BF5A-B8BCD940DF1B}"/>
              </a:ext>
            </a:extLst>
          </p:cNvPr>
          <p:cNvSpPr txBox="1"/>
          <p:nvPr/>
        </p:nvSpPr>
        <p:spPr>
          <a:xfrm>
            <a:off x="1272437" y="5329925"/>
            <a:ext cx="1837145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14141"/>
                </a:solidFill>
              </a:rPr>
              <a:t>Controlled</a:t>
            </a:r>
          </a:p>
          <a:p>
            <a:pPr algn="ctr"/>
            <a:r>
              <a:rPr lang="en-US" sz="1200" dirty="0">
                <a:solidFill>
                  <a:srgbClr val="414141"/>
                </a:solidFill>
              </a:rPr>
              <a:t>(Apple System)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544854C-2767-4B06-8949-CDFC71AF352C}"/>
              </a:ext>
            </a:extLst>
          </p:cNvPr>
          <p:cNvSpPr txBox="1"/>
          <p:nvPr/>
        </p:nvSpPr>
        <p:spPr>
          <a:xfrm>
            <a:off x="3428012" y="4697700"/>
            <a:ext cx="139244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14141"/>
                </a:solidFill>
              </a:rPr>
              <a:t>Genuine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FC83DE-8AD9-451A-BDB4-2AD8151EA692}"/>
              </a:ext>
            </a:extLst>
          </p:cNvPr>
          <p:cNvSpPr txBox="1"/>
          <p:nvPr/>
        </p:nvSpPr>
        <p:spPr>
          <a:xfrm>
            <a:off x="2942917" y="5006310"/>
            <a:ext cx="139244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14141"/>
                </a:solidFill>
              </a:rPr>
              <a:t>Controlling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E87E2A-D7DB-42AE-8458-8DCA04A0ABA0}"/>
              </a:ext>
            </a:extLst>
          </p:cNvPr>
          <p:cNvSpPr txBox="1"/>
          <p:nvPr/>
        </p:nvSpPr>
        <p:spPr>
          <a:xfrm>
            <a:off x="2633254" y="5318528"/>
            <a:ext cx="139244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414141"/>
                </a:solidFill>
              </a:rPr>
              <a:t>Enduring</a:t>
            </a:r>
          </a:p>
        </p:txBody>
      </p:sp>
      <p:pic>
        <p:nvPicPr>
          <p:cNvPr id="36" name="Picture 4" descr="Image result for apple logo transparent">
            <a:extLst>
              <a:ext uri="{FF2B5EF4-FFF2-40B4-BE49-F238E27FC236}">
                <a16:creationId xmlns:a16="http://schemas.microsoft.com/office/drawing/2014/main" id="{78C01C86-862C-4010-8C28-457151638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873" y="152328"/>
            <a:ext cx="676927" cy="82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806F9B8D-260F-4D74-ADAA-42DB96A94CD2}"/>
              </a:ext>
            </a:extLst>
          </p:cNvPr>
          <p:cNvSpPr/>
          <p:nvPr/>
        </p:nvSpPr>
        <p:spPr>
          <a:xfrm rot="5400000">
            <a:off x="3363105" y="3905154"/>
            <a:ext cx="3975913" cy="378441"/>
          </a:xfrm>
          <a:prstGeom prst="triangl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A20F35-0B5F-4CC7-BB66-16ACDB477BE7}"/>
              </a:ext>
            </a:extLst>
          </p:cNvPr>
          <p:cNvSpPr txBox="1"/>
          <p:nvPr/>
        </p:nvSpPr>
        <p:spPr>
          <a:xfrm>
            <a:off x="5682112" y="2106418"/>
            <a:ext cx="32810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Apple revolutionised retail!</a:t>
            </a:r>
          </a:p>
          <a:p>
            <a:endParaRPr lang="en-CA" dirty="0"/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CA" dirty="0"/>
              <a:t>Design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CA" dirty="0"/>
              <a:t>Merchandising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CA" dirty="0"/>
              <a:t>Hiring and Training</a:t>
            </a:r>
          </a:p>
          <a:p>
            <a:pPr>
              <a:buClr>
                <a:schemeClr val="accent4"/>
              </a:buClr>
            </a:pPr>
            <a:endParaRPr lang="en-CA" dirty="0"/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CA" dirty="0"/>
              <a:t>Transaction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CA" dirty="0"/>
              <a:t>Exceptional Customer Experience - “Enrich Lives”</a:t>
            </a:r>
          </a:p>
          <a:p>
            <a:pPr marL="285750" indent="-285750">
              <a:buClr>
                <a:schemeClr val="accent4"/>
              </a:buClr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941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5F4759-5743-492C-B5FA-0BFAF80A1A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7995F-DA36-4292-A88F-EA24D7EE08FC}" type="slidenum">
              <a:rPr lang="en-CA" noProof="0" smtClean="0"/>
              <a:pPr/>
              <a:t>32</a:t>
            </a:fld>
            <a:endParaRPr lang="en-CA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696E85-FFB6-4BB9-9A27-1DA59218D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did they do with Brand? Be New</a:t>
            </a:r>
          </a:p>
        </p:txBody>
      </p:sp>
      <p:pic>
        <p:nvPicPr>
          <p:cNvPr id="1026" name="Picture 2" descr="Image result for apple retail stores">
            <a:extLst>
              <a:ext uri="{FF2B5EF4-FFF2-40B4-BE49-F238E27FC236}">
                <a16:creationId xmlns:a16="http://schemas.microsoft.com/office/drawing/2014/main" id="{FC2CB52A-9E2D-4813-8C4F-F570616091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45" y="2179474"/>
            <a:ext cx="2649513" cy="1490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apple logo transparent">
            <a:extLst>
              <a:ext uri="{FF2B5EF4-FFF2-40B4-BE49-F238E27FC236}">
                <a16:creationId xmlns:a16="http://schemas.microsoft.com/office/drawing/2014/main" id="{8C4EB76B-A07D-4965-97F7-697A0D12F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873" y="152328"/>
            <a:ext cx="676927" cy="82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2A04D6-1380-4ECD-8BA3-6047744F733B}"/>
              </a:ext>
            </a:extLst>
          </p:cNvPr>
          <p:cNvSpPr txBox="1"/>
          <p:nvPr/>
        </p:nvSpPr>
        <p:spPr>
          <a:xfrm>
            <a:off x="719847" y="1309255"/>
            <a:ext cx="7480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/>
              <a:t>Staying true to their Brand DNA, Apple </a:t>
            </a:r>
            <a:r>
              <a:rPr lang="en-CA" sz="1600" b="1" i="1" dirty="0">
                <a:solidFill>
                  <a:schemeClr val="accent4"/>
                </a:solidFill>
              </a:rPr>
              <a:t>revolutionized retail</a:t>
            </a:r>
            <a:r>
              <a:rPr lang="en-CA" sz="1600" dirty="0"/>
              <a:t> and created an exceptional customer experience that ‘enriched lives’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285795-347B-40E6-BC6C-C2CB8BE49FB6}"/>
              </a:ext>
            </a:extLst>
          </p:cNvPr>
          <p:cNvSpPr txBox="1"/>
          <p:nvPr/>
        </p:nvSpPr>
        <p:spPr>
          <a:xfrm>
            <a:off x="1915220" y="3851442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>
                <a:solidFill>
                  <a:schemeClr val="bg1">
                    <a:lumMod val="65000"/>
                  </a:schemeClr>
                </a:solidFill>
              </a:rPr>
              <a:t>DESIGN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7B281C-538E-42E8-8FE2-D587A9A9E6D6}"/>
              </a:ext>
            </a:extLst>
          </p:cNvPr>
          <p:cNvSpPr txBox="1"/>
          <p:nvPr/>
        </p:nvSpPr>
        <p:spPr>
          <a:xfrm>
            <a:off x="5520218" y="3855091"/>
            <a:ext cx="1936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>
                <a:solidFill>
                  <a:schemeClr val="bg1">
                    <a:lumMod val="65000"/>
                  </a:schemeClr>
                </a:solidFill>
              </a:rPr>
              <a:t>MERCHANDISING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A2742F-718F-4B7E-8159-C95A17D024E7}"/>
              </a:ext>
            </a:extLst>
          </p:cNvPr>
          <p:cNvSpPr txBox="1"/>
          <p:nvPr/>
        </p:nvSpPr>
        <p:spPr>
          <a:xfrm>
            <a:off x="1340391" y="5872562"/>
            <a:ext cx="21563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>
                <a:solidFill>
                  <a:schemeClr val="bg1">
                    <a:lumMod val="65000"/>
                  </a:schemeClr>
                </a:solidFill>
              </a:rPr>
              <a:t>HIRING &amp; TRAINING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7D4BA5-19CA-45A1-9174-68BC52E77099}"/>
              </a:ext>
            </a:extLst>
          </p:cNvPr>
          <p:cNvSpPr txBox="1"/>
          <p:nvPr/>
        </p:nvSpPr>
        <p:spPr>
          <a:xfrm>
            <a:off x="5681396" y="5876211"/>
            <a:ext cx="18101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dirty="0">
                <a:solidFill>
                  <a:schemeClr val="bg1">
                    <a:lumMod val="65000"/>
                  </a:schemeClr>
                </a:solidFill>
              </a:rPr>
              <a:t>TRANSACTIONS</a:t>
            </a:r>
          </a:p>
        </p:txBody>
      </p:sp>
      <p:pic>
        <p:nvPicPr>
          <p:cNvPr id="18" name="Picture 2" descr="Image result for apple staff">
            <a:extLst>
              <a:ext uri="{FF2B5EF4-FFF2-40B4-BE49-F238E27FC236}">
                <a16:creationId xmlns:a16="http://schemas.microsoft.com/office/drawing/2014/main" id="{5FF67E41-BC80-4908-924F-C509B85EE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33" y="4285462"/>
            <a:ext cx="3066777" cy="14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Image result for apple staff">
            <a:extLst>
              <a:ext uri="{FF2B5EF4-FFF2-40B4-BE49-F238E27FC236}">
                <a16:creationId xmlns:a16="http://schemas.microsoft.com/office/drawing/2014/main" id="{CC60B064-13F7-4691-85B2-E20383D46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621" y="4542393"/>
            <a:ext cx="2328678" cy="133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pple checkout">
            <a:extLst>
              <a:ext uri="{FF2B5EF4-FFF2-40B4-BE49-F238E27FC236}">
                <a16:creationId xmlns:a16="http://schemas.microsoft.com/office/drawing/2014/main" id="{CECFCF52-A54D-43E6-B40C-11314603A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1521" y="4340614"/>
            <a:ext cx="2479360" cy="139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apple pay person doing payment">
            <a:extLst>
              <a:ext uri="{FF2B5EF4-FFF2-40B4-BE49-F238E27FC236}">
                <a16:creationId xmlns:a16="http://schemas.microsoft.com/office/drawing/2014/main" id="{01EDE1D8-6CC7-4E82-B910-9D9C5C1C3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393" y="4513942"/>
            <a:ext cx="2076450" cy="138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ge result for apple merchandising">
            <a:extLst>
              <a:ext uri="{FF2B5EF4-FFF2-40B4-BE49-F238E27FC236}">
                <a16:creationId xmlns:a16="http://schemas.microsoft.com/office/drawing/2014/main" id="{9195217B-9C8E-49B4-AAEF-4A888DD02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859" y="2184704"/>
            <a:ext cx="2479360" cy="139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Image result for apple products in store">
            <a:extLst>
              <a:ext uri="{FF2B5EF4-FFF2-40B4-BE49-F238E27FC236}">
                <a16:creationId xmlns:a16="http://schemas.microsoft.com/office/drawing/2014/main" id="{9583A64A-311B-4C4C-BCC6-BD764DA3C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468" y="2511717"/>
            <a:ext cx="2147375" cy="120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apple store design">
            <a:extLst>
              <a:ext uri="{FF2B5EF4-FFF2-40B4-BE49-F238E27FC236}">
                <a16:creationId xmlns:a16="http://schemas.microsoft.com/office/drawing/2014/main" id="{52D68B2C-FE9B-43C2-BB45-9429CAAB9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568" y="2559358"/>
            <a:ext cx="2224731" cy="125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59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6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D15AA0-4C7D-4C52-B333-88A7BAB15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CA" sz="2000" dirty="0"/>
              <a:t>Apple continues to be a </a:t>
            </a:r>
            <a:r>
              <a:rPr lang="en-CA" sz="2000" b="1" dirty="0"/>
              <a:t>top retailer in sales per square foot  </a:t>
            </a:r>
            <a:r>
              <a:rPr lang="en-CA" sz="2000" dirty="0"/>
              <a:t>- $5,546/ </a:t>
            </a:r>
            <a:r>
              <a:rPr lang="en-CA" sz="2000" dirty="0" err="1"/>
              <a:t>sqft</a:t>
            </a:r>
            <a:r>
              <a:rPr lang="en-CA" sz="2000" dirty="0"/>
              <a:t>.</a:t>
            </a:r>
          </a:p>
          <a:p>
            <a:pPr marL="0" indent="0">
              <a:buNone/>
            </a:pPr>
            <a:endParaRPr lang="en-CA" sz="2000" dirty="0"/>
          </a:p>
          <a:p>
            <a:r>
              <a:rPr lang="en-CA" sz="2000" dirty="0"/>
              <a:t>Apple continues to </a:t>
            </a:r>
            <a:r>
              <a:rPr lang="en-CA" sz="2000" b="1" dirty="0"/>
              <a:t>evolve while staying true to their brand DNA </a:t>
            </a:r>
            <a:r>
              <a:rPr lang="en-CA" sz="2000" dirty="0"/>
              <a:t>– for example, there are no longer stores, but rather town squares where on third of the space devoted to “Today at Apple” – once again, Enriching Lives!</a:t>
            </a:r>
          </a:p>
          <a:p>
            <a:pPr marL="0" indent="0">
              <a:buNone/>
            </a:pPr>
            <a:endParaRPr lang="en-CA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8E6657-B31E-4400-9EB9-EC5D7B449F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7995F-DA36-4292-A88F-EA24D7EE08FC}" type="slidenum">
              <a:rPr lang="en-CA" noProof="0" smtClean="0"/>
              <a:pPr/>
              <a:t>33</a:t>
            </a:fld>
            <a:endParaRPr lang="en-CA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EA910D-F3A5-4D72-9A12-939A0C2E3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Results</a:t>
            </a:r>
          </a:p>
        </p:txBody>
      </p:sp>
      <p:pic>
        <p:nvPicPr>
          <p:cNvPr id="7" name="Picture 4" descr="Image result for apple logo transparent">
            <a:extLst>
              <a:ext uri="{FF2B5EF4-FFF2-40B4-BE49-F238E27FC236}">
                <a16:creationId xmlns:a16="http://schemas.microsoft.com/office/drawing/2014/main" id="{982718B5-B6BD-4FC0-AA44-E8CA6496C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873" y="152328"/>
            <a:ext cx="676927" cy="82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3182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D15AA0-4C7D-4C52-B333-88A7BAB15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52" y="1359059"/>
            <a:ext cx="8229600" cy="5026568"/>
          </a:xfrm>
        </p:spPr>
        <p:txBody>
          <a:bodyPr/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8E6657-B31E-4400-9EB9-EC5D7B449F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7995F-DA36-4292-A88F-EA24D7EE08FC}" type="slidenum">
              <a:rPr lang="en-CA" noProof="0" smtClean="0"/>
              <a:pPr/>
              <a:t>34</a:t>
            </a:fld>
            <a:endParaRPr lang="en-CA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EA910D-F3A5-4D72-9A12-939A0C2E3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 Summary</a:t>
            </a:r>
          </a:p>
        </p:txBody>
      </p:sp>
      <p:pic>
        <p:nvPicPr>
          <p:cNvPr id="6" name="Picture 4" descr="Image result for iceberg blank">
            <a:extLst>
              <a:ext uri="{FF2B5EF4-FFF2-40B4-BE49-F238E27FC236}">
                <a16:creationId xmlns:a16="http://schemas.microsoft.com/office/drawing/2014/main" id="{C806BFB2-9B3E-4F3D-8A18-3F922D9C25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t="697" r="1453"/>
          <a:stretch/>
        </p:blipFill>
        <p:spPr bwMode="auto">
          <a:xfrm>
            <a:off x="6142323" y="1703152"/>
            <a:ext cx="1870787" cy="134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59B641-6C4D-4682-9121-254AF12F7592}"/>
              </a:ext>
            </a:extLst>
          </p:cNvPr>
          <p:cNvSpPr txBox="1"/>
          <p:nvPr/>
        </p:nvSpPr>
        <p:spPr>
          <a:xfrm>
            <a:off x="490452" y="2103718"/>
            <a:ext cx="81630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CA" sz="2400" dirty="0"/>
              <a:t>Your Brand is Your Business System</a:t>
            </a:r>
          </a:p>
          <a:p>
            <a:pPr>
              <a:buClr>
                <a:schemeClr val="accent4"/>
              </a:buClr>
            </a:pPr>
            <a:endParaRPr lang="en-CA" sz="2400" dirty="0"/>
          </a:p>
          <a:p>
            <a:pPr>
              <a:buClr>
                <a:schemeClr val="accent4"/>
              </a:buClr>
            </a:pPr>
            <a:endParaRPr lang="en-CA" sz="24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CA" sz="2400" dirty="0"/>
              <a:t>Brand = Value of a Promise Consistently Kept</a:t>
            </a:r>
          </a:p>
          <a:p>
            <a:pPr>
              <a:buClr>
                <a:schemeClr val="accent4"/>
              </a:buClr>
            </a:pPr>
            <a:endParaRPr lang="en-CA" sz="2400" dirty="0"/>
          </a:p>
          <a:p>
            <a:pPr marL="342900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CA" sz="2400" dirty="0"/>
              <a:t>To unleash your brand to drive growth:</a:t>
            </a:r>
          </a:p>
          <a:p>
            <a:pPr marL="800100" lvl="1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CA" sz="2400" dirty="0"/>
              <a:t>Be </a:t>
            </a:r>
            <a:r>
              <a:rPr lang="en-CA" sz="2400" b="1" dirty="0"/>
              <a:t>Bold</a:t>
            </a:r>
          </a:p>
          <a:p>
            <a:pPr marL="800100" lvl="1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CA" sz="2400" dirty="0"/>
              <a:t>Be </a:t>
            </a:r>
            <a:r>
              <a:rPr lang="en-CA" sz="2400" b="1" dirty="0"/>
              <a:t>True</a:t>
            </a:r>
          </a:p>
          <a:p>
            <a:pPr marL="800100" lvl="1" indent="-342900"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CA" sz="2400" dirty="0"/>
              <a:t>Be </a:t>
            </a:r>
            <a:r>
              <a:rPr lang="en-CA" sz="2400" b="1" dirty="0"/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32724575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5798" y="2800785"/>
            <a:ext cx="8229600" cy="19066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chemeClr val="accent5">
                    <a:lumMod val="75000"/>
                  </a:schemeClr>
                </a:solidFill>
              </a:rPr>
              <a:t>Q&amp;A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7995F-DA36-4292-A88F-EA24D7EE08FC}" type="slidenum">
              <a:rPr lang="en-CA" noProof="0" smtClean="0"/>
              <a:pPr/>
              <a:t>35</a:t>
            </a:fld>
            <a:endParaRPr lang="en-CA" noProof="0"/>
          </a:p>
        </p:txBody>
      </p:sp>
      <p:sp>
        <p:nvSpPr>
          <p:cNvPr id="6" name="Espace réservé du titre 1"/>
          <p:cNvSpPr txBox="1">
            <a:spLocks/>
          </p:cNvSpPr>
          <p:nvPr/>
        </p:nvSpPr>
        <p:spPr>
          <a:xfrm>
            <a:off x="457200" y="261148"/>
            <a:ext cx="8229600" cy="70609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F78D2B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CA" sz="32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9302155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71500" y="3833813"/>
            <a:ext cx="8001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939598"/>
                </a:solidFill>
                <a:latin typeface="Arial" pitchFamily="34" charset="0"/>
                <a:cs typeface="Arial" pitchFamily="34" charset="0"/>
              </a:rPr>
              <a:t>This report is solely for the use of client personnel. No part of it may be</a:t>
            </a:r>
          </a:p>
          <a:p>
            <a:r>
              <a:rPr lang="en-US" dirty="0">
                <a:solidFill>
                  <a:srgbClr val="939598"/>
                </a:solidFill>
                <a:latin typeface="Arial" pitchFamily="34" charset="0"/>
                <a:cs typeface="Arial" pitchFamily="34" charset="0"/>
              </a:rPr>
              <a:t>circulated, quoted, or reproduced for distribution outside the client organization without prior written approval from LEVEL5 Strategy Group</a:t>
            </a:r>
            <a:r>
              <a:rPr lang="en-US" baseline="30000" dirty="0">
                <a:solidFill>
                  <a:srgbClr val="939598"/>
                </a:solidFill>
                <a:latin typeface="Arial" pitchFamily="34" charset="0"/>
                <a:cs typeface="Arial" pitchFamily="34" charset="0"/>
              </a:rPr>
              <a:t>™</a:t>
            </a:r>
            <a:r>
              <a:rPr lang="en-US" dirty="0">
                <a:solidFill>
                  <a:srgbClr val="939598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sz="1600" dirty="0">
              <a:solidFill>
                <a:srgbClr val="939598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solidFill>
                  <a:srgbClr val="939598"/>
                </a:solidFill>
                <a:latin typeface="Arial" pitchFamily="34" charset="0"/>
                <a:cs typeface="Arial" pitchFamily="34" charset="0"/>
              </a:rPr>
              <a:t>© LEVEL5 Strategy Group</a:t>
            </a:r>
            <a:r>
              <a:rPr lang="en-US" sz="2000" baseline="30000" dirty="0">
                <a:solidFill>
                  <a:srgbClr val="939598"/>
                </a:solidFill>
                <a:latin typeface="Arial" pitchFamily="34" charset="0"/>
                <a:cs typeface="Arial" pitchFamily="34" charset="0"/>
              </a:rPr>
              <a:t>™ </a:t>
            </a:r>
            <a:r>
              <a:rPr lang="en-US" sz="2000" dirty="0">
                <a:solidFill>
                  <a:srgbClr val="939598"/>
                </a:solidFill>
                <a:latin typeface="Arial" pitchFamily="34" charset="0"/>
                <a:cs typeface="Arial" pitchFamily="34" charset="0"/>
              </a:rPr>
              <a:t>2018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8" t="24118" r="40011" b="60230"/>
          <a:stretch/>
        </p:blipFill>
        <p:spPr>
          <a:xfrm rot="10800000">
            <a:off x="6911166" y="126846"/>
            <a:ext cx="1850065" cy="188940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7995F-DA36-4292-A88F-EA24D7EE08FC}" type="slidenum">
              <a:rPr lang="en-CA" noProof="0" smtClean="0"/>
              <a:pPr/>
              <a:t>36</a:t>
            </a:fld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3259095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iceberg blank">
            <a:extLst>
              <a:ext uri="{FF2B5EF4-FFF2-40B4-BE49-F238E27FC236}">
                <a16:creationId xmlns:a16="http://schemas.microsoft.com/office/drawing/2014/main" id="{80F83839-6AFC-475B-836E-0396A72F06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t="697" r="1453"/>
          <a:stretch/>
        </p:blipFill>
        <p:spPr bwMode="auto">
          <a:xfrm>
            <a:off x="0" y="0"/>
            <a:ext cx="9144000" cy="655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D897995F-DA36-4292-A88F-EA24D7EE08FC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658" y="68933"/>
            <a:ext cx="8138127" cy="1144798"/>
          </a:xfrm>
        </p:spPr>
        <p:txBody>
          <a:bodyPr/>
          <a:lstStyle/>
          <a:p>
            <a:r>
              <a:rPr lang="en-US" sz="2800" dirty="0"/>
              <a:t>Our Perspective: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Your</a:t>
            </a:r>
            <a:r>
              <a:rPr lang="en-US" sz="2800" dirty="0">
                <a:solidFill>
                  <a:schemeClr val="tx1"/>
                </a:solidFill>
              </a:rPr>
              <a:t> brand is your business system™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D976B19-5A03-48D8-BF4E-9C078ADC6388}"/>
              </a:ext>
            </a:extLst>
          </p:cNvPr>
          <p:cNvSpPr txBox="1"/>
          <p:nvPr/>
        </p:nvSpPr>
        <p:spPr>
          <a:xfrm>
            <a:off x="4417722" y="1435009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Name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E89893F-1D09-41E0-9049-7252D6ADD0CF}"/>
              </a:ext>
            </a:extLst>
          </p:cNvPr>
          <p:cNvSpPr txBox="1"/>
          <p:nvPr/>
        </p:nvSpPr>
        <p:spPr>
          <a:xfrm>
            <a:off x="4580271" y="2458735"/>
            <a:ext cx="5629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Logo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4520DB8-8FA2-4AA6-B005-4E2AB3E77A75}"/>
              </a:ext>
            </a:extLst>
          </p:cNvPr>
          <p:cNvSpPr txBox="1"/>
          <p:nvPr/>
        </p:nvSpPr>
        <p:spPr>
          <a:xfrm>
            <a:off x="4102098" y="1901392"/>
            <a:ext cx="103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Advertising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150093D-D8EE-48C7-B593-E796AA8EE886}"/>
              </a:ext>
            </a:extLst>
          </p:cNvPr>
          <p:cNvSpPr txBox="1"/>
          <p:nvPr/>
        </p:nvSpPr>
        <p:spPr>
          <a:xfrm>
            <a:off x="3239671" y="2000194"/>
            <a:ext cx="559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Price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2E27EB3-3D51-41D2-ABDB-7527B0A7396A}"/>
              </a:ext>
            </a:extLst>
          </p:cNvPr>
          <p:cNvSpPr txBox="1"/>
          <p:nvPr/>
        </p:nvSpPr>
        <p:spPr>
          <a:xfrm>
            <a:off x="5276162" y="1656506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PR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A2058A5-C3F0-4F6C-9BA1-20454E76DFFC}"/>
              </a:ext>
            </a:extLst>
          </p:cNvPr>
          <p:cNvSpPr txBox="1"/>
          <p:nvPr/>
        </p:nvSpPr>
        <p:spPr>
          <a:xfrm>
            <a:off x="2680224" y="2596433"/>
            <a:ext cx="1678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Products &amp; Services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5F70495-A585-48A6-BF0A-803C1B33C9DB}"/>
              </a:ext>
            </a:extLst>
          </p:cNvPr>
          <p:cNvSpPr txBox="1"/>
          <p:nvPr/>
        </p:nvSpPr>
        <p:spPr>
          <a:xfrm>
            <a:off x="5756654" y="2608466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Packaging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B11BBD8-73E9-4676-836D-8EB5875BD786}"/>
              </a:ext>
            </a:extLst>
          </p:cNvPr>
          <p:cNvSpPr txBox="1"/>
          <p:nvPr/>
        </p:nvSpPr>
        <p:spPr>
          <a:xfrm>
            <a:off x="2333181" y="3443052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97E0F"/>
                </a:solidFill>
              </a:rPr>
              <a:t>Sales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BEC7DF8-54A5-452C-B6CF-9AFDDF2CCDA6}"/>
              </a:ext>
            </a:extLst>
          </p:cNvPr>
          <p:cNvSpPr txBox="1"/>
          <p:nvPr/>
        </p:nvSpPr>
        <p:spPr>
          <a:xfrm>
            <a:off x="6840085" y="4023633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97E0F"/>
                </a:solidFill>
              </a:rPr>
              <a:t>HR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8F282A4-C4F7-4554-A9A8-3E89F5BD1CB8}"/>
              </a:ext>
            </a:extLst>
          </p:cNvPr>
          <p:cNvSpPr txBox="1"/>
          <p:nvPr/>
        </p:nvSpPr>
        <p:spPr>
          <a:xfrm>
            <a:off x="6264015" y="3391154"/>
            <a:ext cx="997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97E0F"/>
                </a:solidFill>
              </a:rPr>
              <a:t>Store</a:t>
            </a:r>
          </a:p>
          <a:p>
            <a:pPr algn="ctr"/>
            <a:r>
              <a:rPr lang="en-US" sz="1200" b="1" dirty="0">
                <a:solidFill>
                  <a:srgbClr val="F97E0F"/>
                </a:solidFill>
              </a:rPr>
              <a:t>Operations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DE9073A-7674-4DE1-AE6F-7F16F1C5A955}"/>
              </a:ext>
            </a:extLst>
          </p:cNvPr>
          <p:cNvSpPr txBox="1"/>
          <p:nvPr/>
        </p:nvSpPr>
        <p:spPr>
          <a:xfrm>
            <a:off x="3252007" y="4269854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97E0F"/>
                </a:solidFill>
              </a:rPr>
              <a:t>Finance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0AA89F0-AE47-423A-9B25-D310DB1F1694}"/>
              </a:ext>
            </a:extLst>
          </p:cNvPr>
          <p:cNvSpPr txBox="1"/>
          <p:nvPr/>
        </p:nvSpPr>
        <p:spPr>
          <a:xfrm>
            <a:off x="4301377" y="4511429"/>
            <a:ext cx="1010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97E0F"/>
                </a:solidFill>
              </a:rPr>
              <a:t>Employee Training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AB2F7B8-7353-4759-97CC-F36DDA28FB5A}"/>
              </a:ext>
            </a:extLst>
          </p:cNvPr>
          <p:cNvSpPr txBox="1"/>
          <p:nvPr/>
        </p:nvSpPr>
        <p:spPr>
          <a:xfrm>
            <a:off x="2542983" y="4086904"/>
            <a:ext cx="72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97E0F"/>
                </a:solidFill>
              </a:rPr>
              <a:t>Culture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75777F9-C7DD-4E8C-B3DD-065F64F5BDFF}"/>
              </a:ext>
            </a:extLst>
          </p:cNvPr>
          <p:cNvSpPr txBox="1"/>
          <p:nvPr/>
        </p:nvSpPr>
        <p:spPr>
          <a:xfrm>
            <a:off x="2905865" y="3694929"/>
            <a:ext cx="1124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97E0F"/>
                </a:solidFill>
              </a:rPr>
              <a:t>Recruitment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C4500D7-4173-4F22-AF63-2F532088DFFD}"/>
              </a:ext>
            </a:extLst>
          </p:cNvPr>
          <p:cNvSpPr txBox="1"/>
          <p:nvPr/>
        </p:nvSpPr>
        <p:spPr>
          <a:xfrm>
            <a:off x="4014412" y="4103179"/>
            <a:ext cx="1694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97E0F"/>
                </a:solidFill>
              </a:rPr>
              <a:t>Systems &amp; Structure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C0036E9-521C-4E33-BE42-A3D7A26A1C70}"/>
              </a:ext>
            </a:extLst>
          </p:cNvPr>
          <p:cNvSpPr txBox="1"/>
          <p:nvPr/>
        </p:nvSpPr>
        <p:spPr>
          <a:xfrm>
            <a:off x="5756654" y="3979811"/>
            <a:ext cx="90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97E0F"/>
                </a:solidFill>
              </a:rPr>
              <a:t>Quality Control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9938C0F-A261-4103-96A5-216951BE1A89}"/>
              </a:ext>
            </a:extLst>
          </p:cNvPr>
          <p:cNvSpPr txBox="1"/>
          <p:nvPr/>
        </p:nvSpPr>
        <p:spPr>
          <a:xfrm>
            <a:off x="5388821" y="4721806"/>
            <a:ext cx="1327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97E0F"/>
                </a:solidFill>
              </a:rPr>
              <a:t>Knowledge Management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1027DB3-57AB-4B1D-9137-1E5242912BBE}"/>
              </a:ext>
            </a:extLst>
          </p:cNvPr>
          <p:cNvSpPr txBox="1"/>
          <p:nvPr/>
        </p:nvSpPr>
        <p:spPr>
          <a:xfrm>
            <a:off x="1992000" y="4536916"/>
            <a:ext cx="1554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97E0F"/>
                </a:solidFill>
              </a:rPr>
              <a:t>Internal Communications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76D0647-9A02-40C5-9E12-C6879A13B18A}"/>
              </a:ext>
            </a:extLst>
          </p:cNvPr>
          <p:cNvSpPr txBox="1"/>
          <p:nvPr/>
        </p:nvSpPr>
        <p:spPr>
          <a:xfrm>
            <a:off x="2080061" y="3856958"/>
            <a:ext cx="322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97E0F"/>
                </a:solidFill>
              </a:rPr>
              <a:t>IT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4E935CE-A293-4D6F-A123-B537E0A187CB}"/>
              </a:ext>
            </a:extLst>
          </p:cNvPr>
          <p:cNvSpPr txBox="1"/>
          <p:nvPr/>
        </p:nvSpPr>
        <p:spPr>
          <a:xfrm>
            <a:off x="4183836" y="5121916"/>
            <a:ext cx="1010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97E0F"/>
                </a:solidFill>
              </a:rPr>
              <a:t>Company Assets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C010F58-8E18-47C1-A3F2-4C7AE7052959}"/>
              </a:ext>
            </a:extLst>
          </p:cNvPr>
          <p:cNvSpPr txBox="1"/>
          <p:nvPr/>
        </p:nvSpPr>
        <p:spPr>
          <a:xfrm>
            <a:off x="4776818" y="5612644"/>
            <a:ext cx="939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97E0F"/>
                </a:solidFill>
              </a:rPr>
              <a:t>Customer Database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4B05334-F9A5-4BA7-9EA1-5D7F8DAA34F6}"/>
              </a:ext>
            </a:extLst>
          </p:cNvPr>
          <p:cNvSpPr txBox="1"/>
          <p:nvPr/>
        </p:nvSpPr>
        <p:spPr>
          <a:xfrm>
            <a:off x="3986743" y="3425178"/>
            <a:ext cx="1170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97E0F"/>
                </a:solidFill>
              </a:rPr>
              <a:t>Supply Chain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FBB7BFD-E28B-4BC2-8541-2A11C5FFA349}"/>
              </a:ext>
            </a:extLst>
          </p:cNvPr>
          <p:cNvSpPr txBox="1"/>
          <p:nvPr/>
        </p:nvSpPr>
        <p:spPr>
          <a:xfrm>
            <a:off x="5194663" y="3670755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97E0F"/>
                </a:solidFill>
              </a:rPr>
              <a:t>Customers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0CF37DC-3C00-4BE3-A9D8-E531A6463F58}"/>
              </a:ext>
            </a:extLst>
          </p:cNvPr>
          <p:cNvSpPr txBox="1"/>
          <p:nvPr/>
        </p:nvSpPr>
        <p:spPr>
          <a:xfrm>
            <a:off x="2815068" y="5081318"/>
            <a:ext cx="1351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97E0F"/>
                </a:solidFill>
              </a:rPr>
              <a:t>Merchandising</a:t>
            </a:r>
          </a:p>
        </p:txBody>
      </p:sp>
    </p:spTree>
    <p:extLst>
      <p:ext uri="{BB962C8B-B14F-4D97-AF65-F5344CB8AC3E}">
        <p14:creationId xmlns:p14="http://schemas.microsoft.com/office/powerpoint/2010/main" val="348070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is a brand?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Why is it important?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Forces affecting retail brands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Retailers who have leveraged their brand for growth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7995F-DA36-4292-A88F-EA24D7EE08FC}" type="slidenum">
              <a:rPr lang="en-CA" noProof="0" smtClean="0"/>
              <a:pPr/>
              <a:t>5</a:t>
            </a:fld>
            <a:endParaRPr lang="en-CA" noProof="0"/>
          </a:p>
        </p:txBody>
      </p:sp>
      <p:sp>
        <p:nvSpPr>
          <p:cNvPr id="6" name="Espace réservé du titre 1"/>
          <p:cNvSpPr txBox="1">
            <a:spLocks/>
          </p:cNvSpPr>
          <p:nvPr/>
        </p:nvSpPr>
        <p:spPr>
          <a:xfrm>
            <a:off x="457200" y="261148"/>
            <a:ext cx="8229600" cy="70609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rgbClr val="F78D2B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CA" sz="3200" dirty="0"/>
              <a:t>Today….</a:t>
            </a:r>
          </a:p>
        </p:txBody>
      </p:sp>
    </p:spTree>
    <p:extLst>
      <p:ext uri="{BB962C8B-B14F-4D97-AF65-F5344CB8AC3E}">
        <p14:creationId xmlns:p14="http://schemas.microsoft.com/office/powerpoint/2010/main" val="1695778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7995F-DA36-4292-A88F-EA24D7EE08FC}" type="slidenum">
              <a:rPr lang="en-CA" smtClean="0">
                <a:solidFill>
                  <a:prstClr val="white"/>
                </a:solidFill>
              </a:rPr>
              <a:pPr/>
              <a:t>6</a:t>
            </a:fld>
            <a:endParaRPr lang="en-CA" dirty="0">
              <a:solidFill>
                <a:prstClr val="white"/>
              </a:solidFill>
            </a:endParaRPr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 err="1">
                <a:solidFill>
                  <a:srgbClr val="F78D2B"/>
                </a:solidFill>
              </a:rPr>
              <a:t>We</a:t>
            </a:r>
            <a:r>
              <a:rPr lang="fr-FR" sz="3200" dirty="0">
                <a:solidFill>
                  <a:srgbClr val="F78D2B"/>
                </a:solidFill>
              </a:rPr>
              <a:t> </a:t>
            </a:r>
            <a:r>
              <a:rPr lang="fr-FR" sz="3200" dirty="0" err="1"/>
              <a:t>d</a:t>
            </a:r>
            <a:r>
              <a:rPr lang="fr-FR" sz="3200" dirty="0" err="1">
                <a:solidFill>
                  <a:srgbClr val="F78D2B"/>
                </a:solidFill>
              </a:rPr>
              <a:t>efine</a:t>
            </a:r>
            <a:r>
              <a:rPr lang="fr-FR" sz="3200" dirty="0">
                <a:solidFill>
                  <a:srgbClr val="F78D2B"/>
                </a:solidFill>
              </a:rPr>
              <a:t> </a:t>
            </a:r>
            <a:r>
              <a:rPr lang="fr-FR" sz="3200" dirty="0"/>
              <a:t>a</a:t>
            </a:r>
            <a:r>
              <a:rPr lang="fr-FR" sz="3200" dirty="0">
                <a:solidFill>
                  <a:srgbClr val="F78D2B"/>
                </a:solidFill>
              </a:rPr>
              <a:t> </a:t>
            </a:r>
            <a:r>
              <a:rPr lang="fr-FR" sz="3200" dirty="0"/>
              <a:t>b</a:t>
            </a:r>
            <a:r>
              <a:rPr lang="fr-FR" sz="3200" dirty="0">
                <a:solidFill>
                  <a:srgbClr val="F78D2B"/>
                </a:solidFill>
              </a:rPr>
              <a:t>rand </a:t>
            </a:r>
            <a:r>
              <a:rPr lang="fr-FR" sz="3200" dirty="0"/>
              <a:t>a</a:t>
            </a:r>
            <a:r>
              <a:rPr lang="fr-FR" sz="3200" dirty="0">
                <a:solidFill>
                  <a:srgbClr val="F78D2B"/>
                </a:solidFill>
              </a:rPr>
              <a:t>s…</a:t>
            </a:r>
            <a:endParaRPr lang="en-CA" sz="3200" dirty="0">
              <a:solidFill>
                <a:srgbClr val="F78D2B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69485" y="2191756"/>
            <a:ext cx="86526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CA" sz="3000" dirty="0">
                <a:solidFill>
                  <a:srgbClr val="939598"/>
                </a:solidFill>
                <a:cs typeface="Arial" pitchFamily="34" charset="0"/>
              </a:rPr>
              <a:t>The  </a:t>
            </a:r>
            <a:r>
              <a:rPr lang="en-CA" sz="3000" b="1" dirty="0">
                <a:solidFill>
                  <a:srgbClr val="939598"/>
                </a:solidFill>
                <a:cs typeface="Arial" pitchFamily="34" charset="0"/>
              </a:rPr>
              <a:t>Value</a:t>
            </a:r>
            <a:r>
              <a:rPr lang="en-CA" sz="3000" dirty="0">
                <a:solidFill>
                  <a:srgbClr val="939598"/>
                </a:solidFill>
                <a:cs typeface="Arial" pitchFamily="34" charset="0"/>
              </a:rPr>
              <a:t> of a </a:t>
            </a:r>
            <a:r>
              <a:rPr lang="en-CA" sz="3000" b="1" dirty="0">
                <a:solidFill>
                  <a:srgbClr val="F78D2B"/>
                </a:solidFill>
                <a:cs typeface="Arial" pitchFamily="34" charset="0"/>
              </a:rPr>
              <a:t>Promise</a:t>
            </a:r>
            <a:r>
              <a:rPr lang="en-CA" sz="3000" dirty="0">
                <a:solidFill>
                  <a:srgbClr val="939598"/>
                </a:solidFill>
                <a:cs typeface="Arial" pitchFamily="34" charset="0"/>
              </a:rPr>
              <a:t>  </a:t>
            </a:r>
            <a:r>
              <a:rPr lang="en-CA" sz="3000" b="1" dirty="0">
                <a:cs typeface="Arial" pitchFamily="34" charset="0"/>
              </a:rPr>
              <a:t>Consistently Kept™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11ACE5D8-046C-4A2E-8ACE-DED7279AE149}"/>
              </a:ext>
            </a:extLst>
          </p:cNvPr>
          <p:cNvSpPr/>
          <p:nvPr/>
        </p:nvSpPr>
        <p:spPr>
          <a:xfrm rot="10800000">
            <a:off x="3427821" y="3241816"/>
            <a:ext cx="1948293" cy="138421"/>
          </a:xfrm>
          <a:prstGeom prst="triangl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72FF3D85-E0D6-439A-A5BF-B435E47B0491}"/>
              </a:ext>
            </a:extLst>
          </p:cNvPr>
          <p:cNvSpPr/>
          <p:nvPr/>
        </p:nvSpPr>
        <p:spPr>
          <a:xfrm rot="10800000">
            <a:off x="6177705" y="3241816"/>
            <a:ext cx="1947672" cy="138421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8B281931-FB39-409B-BDE9-9622BA623416}"/>
              </a:ext>
            </a:extLst>
          </p:cNvPr>
          <p:cNvSpPr/>
          <p:nvPr/>
        </p:nvSpPr>
        <p:spPr>
          <a:xfrm rot="10800000">
            <a:off x="704561" y="3241816"/>
            <a:ext cx="1948293" cy="13842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D01BCE8-0DE2-40F7-B7A7-3A3643D7AF1F}"/>
              </a:ext>
            </a:extLst>
          </p:cNvPr>
          <p:cNvSpPr/>
          <p:nvPr/>
        </p:nvSpPr>
        <p:spPr>
          <a:xfrm>
            <a:off x="672544" y="4112246"/>
            <a:ext cx="1980000" cy="90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Ownable, Competitive Advantage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374710B-56EE-475E-83A5-F945659033BB}"/>
              </a:ext>
            </a:extLst>
          </p:cNvPr>
          <p:cNvSpPr/>
          <p:nvPr/>
        </p:nvSpPr>
        <p:spPr>
          <a:xfrm>
            <a:off x="3395804" y="4112246"/>
            <a:ext cx="1980000" cy="90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Inspired Growth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D5691E3-DCA1-4D9F-A63E-057C8A6AE6BF}"/>
              </a:ext>
            </a:extLst>
          </p:cNvPr>
          <p:cNvSpPr/>
          <p:nvPr/>
        </p:nvSpPr>
        <p:spPr>
          <a:xfrm>
            <a:off x="6145377" y="4112246"/>
            <a:ext cx="1980000" cy="90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Trusted Partner</a:t>
            </a:r>
          </a:p>
        </p:txBody>
      </p:sp>
    </p:spTree>
    <p:extLst>
      <p:ext uri="{BB962C8B-B14F-4D97-AF65-F5344CB8AC3E}">
        <p14:creationId xmlns:p14="http://schemas.microsoft.com/office/powerpoint/2010/main" val="76192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07380" y="1515148"/>
            <a:ext cx="8129239" cy="3749282"/>
          </a:xfrm>
          <a:prstGeom prst="rect">
            <a:avLst/>
          </a:prstGeom>
          <a:solidFill>
            <a:srgbClr val="FDFDFD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7995F-DA36-4292-A88F-EA24D7EE08FC}" type="slidenum">
              <a:rPr lang="en-CA" noProof="0" smtClean="0"/>
              <a:pPr/>
              <a:t>7</a:t>
            </a:fld>
            <a:endParaRPr lang="en-CA" noProof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Why you should pay attention to brands…..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135589"/>
            <a:ext cx="847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  <a:p>
            <a:r>
              <a:rPr lang="en-US" sz="900" dirty="0"/>
              <a:t>Source: Interbrand, Best Global Brands 2017</a:t>
            </a:r>
          </a:p>
        </p:txBody>
      </p:sp>
      <p:sp>
        <p:nvSpPr>
          <p:cNvPr id="8" name="Rectangle 7"/>
          <p:cNvSpPr/>
          <p:nvPr/>
        </p:nvSpPr>
        <p:spPr>
          <a:xfrm>
            <a:off x="726571" y="1585987"/>
            <a:ext cx="77149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4"/>
                </a:solidFill>
              </a:rPr>
              <a:t>Market performance of the top 100 brands compared to the MSCI World Index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914E42-9B6B-4D2B-AC20-DF4CA6EF4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903" y="2042983"/>
            <a:ext cx="6071626" cy="31040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F23C35-4596-444C-9AE2-84D1DFF34EB8}"/>
              </a:ext>
            </a:extLst>
          </p:cNvPr>
          <p:cNvSpPr txBox="1"/>
          <p:nvPr/>
        </p:nvSpPr>
        <p:spPr>
          <a:xfrm>
            <a:off x="5817765" y="1798562"/>
            <a:ext cx="220588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00106"/>
                </a:solidFill>
              </a:rPr>
              <a:t>	</a:t>
            </a:r>
            <a:r>
              <a:rPr lang="en-CA" sz="900" dirty="0">
                <a:solidFill>
                  <a:schemeClr val="tx1">
                    <a:lumMod val="50000"/>
                  </a:schemeClr>
                </a:solidFill>
              </a:rPr>
              <a:t>Top 100 Brands</a:t>
            </a:r>
          </a:p>
          <a:p>
            <a:endParaRPr lang="en-CA" sz="6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CA" sz="900" dirty="0">
                <a:solidFill>
                  <a:schemeClr val="tx1">
                    <a:lumMod val="50000"/>
                  </a:schemeClr>
                </a:solidFill>
              </a:rPr>
              <a:t>	MSCI World</a:t>
            </a:r>
            <a:endParaRPr lang="en-CA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A9F01C-4742-4DD9-B30D-A725E5E8F146}"/>
              </a:ext>
            </a:extLst>
          </p:cNvPr>
          <p:cNvCxnSpPr/>
          <p:nvPr/>
        </p:nvCxnSpPr>
        <p:spPr>
          <a:xfrm>
            <a:off x="6209883" y="2012561"/>
            <a:ext cx="517537" cy="0"/>
          </a:xfrm>
          <a:prstGeom prst="line">
            <a:avLst/>
          </a:prstGeom>
          <a:ln>
            <a:solidFill>
              <a:srgbClr val="E21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6522A5-7AFB-446C-9B1E-5E2EE4CF8262}"/>
              </a:ext>
            </a:extLst>
          </p:cNvPr>
          <p:cNvCxnSpPr/>
          <p:nvPr/>
        </p:nvCxnSpPr>
        <p:spPr>
          <a:xfrm>
            <a:off x="6222539" y="2278687"/>
            <a:ext cx="517537" cy="0"/>
          </a:xfrm>
          <a:prstGeom prst="line">
            <a:avLst/>
          </a:prstGeom>
          <a:ln>
            <a:solidFill>
              <a:srgbClr val="355D7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697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6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779008"/>
              </p:ext>
            </p:extLst>
          </p:nvPr>
        </p:nvGraphicFramePr>
        <p:xfrm>
          <a:off x="550161" y="1456086"/>
          <a:ext cx="8136639" cy="4917002"/>
        </p:xfrm>
        <a:graphic>
          <a:graphicData uri="http://schemas.openxmlformats.org/drawingml/2006/table">
            <a:tbl>
              <a:tblPr/>
              <a:tblGrid>
                <a:gridCol w="2681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21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34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7122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endParaRPr kumimoji="0" lang="en-CA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0" marR="4550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976">
                <a:tc>
                  <a:txBody>
                    <a:bodyPr/>
                    <a:lstStyle/>
                    <a:p>
                      <a:pPr marL="182563" marR="0" lvl="0" indent="-90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8D2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Customers</a:t>
                      </a:r>
                    </a:p>
                  </a:txBody>
                  <a:tcPr marL="0" marR="4550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20725" marR="0" lvl="0" indent="-79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Revenues</a:t>
                      </a:r>
                    </a:p>
                    <a:p>
                      <a:pPr marL="720725" marR="0" lvl="0" indent="-79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720725" marR="0" lvl="0" indent="-793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Risk</a:t>
                      </a:r>
                    </a:p>
                  </a:txBody>
                  <a:tcPr marL="0" marR="4550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endParaRPr kumimoji="0" lang="en-CA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4550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7976">
                <a:tc>
                  <a:txBody>
                    <a:bodyPr/>
                    <a:lstStyle/>
                    <a:p>
                      <a:pPr marL="182563" marR="0" lvl="0" indent="-90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8D2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Suppliers/Partners </a:t>
                      </a:r>
                    </a:p>
                  </a:txBody>
                  <a:tcPr marL="0" marR="4550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720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Costs</a:t>
                      </a:r>
                    </a:p>
                    <a:p>
                      <a:pPr marL="0" marR="0" lvl="0" indent="720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720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Revenues</a:t>
                      </a:r>
                    </a:p>
                  </a:txBody>
                  <a:tcPr marL="0" marR="4550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7976">
                <a:tc>
                  <a:txBody>
                    <a:bodyPr/>
                    <a:lstStyle/>
                    <a:p>
                      <a:pPr marL="182563" marR="0" lvl="0" indent="-90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8D2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Employees</a:t>
                      </a:r>
                    </a:p>
                  </a:txBody>
                  <a:tcPr marL="0" marR="4550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720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Costs</a:t>
                      </a:r>
                    </a:p>
                    <a:p>
                      <a:pPr marL="0" marR="0" lvl="0" indent="720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720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Productivity</a:t>
                      </a:r>
                    </a:p>
                  </a:txBody>
                  <a:tcPr marL="0" marR="4550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7976">
                <a:tc>
                  <a:txBody>
                    <a:bodyPr/>
                    <a:lstStyle/>
                    <a:p>
                      <a:pPr marL="182563" marR="0" lvl="0" indent="-90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8D2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Shareholders/Bankers</a:t>
                      </a:r>
                    </a:p>
                  </a:txBody>
                  <a:tcPr marL="0" marR="4550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720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Costs</a:t>
                      </a:r>
                    </a:p>
                    <a:p>
                      <a:pPr marL="0" marR="0" lvl="0" indent="720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720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Risk</a:t>
                      </a:r>
                    </a:p>
                  </a:txBody>
                  <a:tcPr marL="0" marR="4550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7976">
                <a:tc>
                  <a:txBody>
                    <a:bodyPr/>
                    <a:lstStyle/>
                    <a:p>
                      <a:pPr marL="182563" marR="0" lvl="0" indent="-90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8D2B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Other Stakeholders </a:t>
                      </a:r>
                    </a:p>
                    <a:p>
                      <a:pPr marL="182563" marR="0" lvl="0" indent="-90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78D2B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4550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720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Costs</a:t>
                      </a:r>
                    </a:p>
                    <a:p>
                      <a:pPr marL="0" marR="0" lvl="0" indent="720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endParaRPr kumimoji="0" lang="en-GB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7207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Risk</a:t>
                      </a:r>
                    </a:p>
                  </a:txBody>
                  <a:tcPr marL="0" marR="45509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939598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4550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D897995F-DA36-4292-A88F-EA24D7EE08FC}" type="slidenum">
              <a:rPr lang="en-CA" smtClean="0"/>
              <a:pPr/>
              <a:t>8</a:t>
            </a:fld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B</a:t>
            </a:r>
            <a:r>
              <a:rPr lang="en-US" sz="2000" dirty="0">
                <a:solidFill>
                  <a:srgbClr val="F78D2B"/>
                </a:solidFill>
              </a:rPr>
              <a:t>randed businesses impact value and reputation…</a:t>
            </a:r>
          </a:p>
        </p:txBody>
      </p:sp>
      <p:sp>
        <p:nvSpPr>
          <p:cNvPr id="6" name="Text Box 119"/>
          <p:cNvSpPr txBox="1">
            <a:spLocks noChangeArrowheads="1"/>
          </p:cNvSpPr>
          <p:nvPr/>
        </p:nvSpPr>
        <p:spPr bwMode="auto">
          <a:xfrm>
            <a:off x="6669580" y="5567521"/>
            <a:ext cx="137160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GB" sz="1000" dirty="0">
                <a:solidFill>
                  <a:schemeClr val="accent2"/>
                </a:solidFill>
              </a:rPr>
              <a:t>Influences business and brand value</a:t>
            </a:r>
          </a:p>
        </p:txBody>
      </p:sp>
      <p:sp>
        <p:nvSpPr>
          <p:cNvPr id="7" name="Rectangle 120"/>
          <p:cNvSpPr>
            <a:spLocks noChangeArrowheads="1"/>
          </p:cNvSpPr>
          <p:nvPr/>
        </p:nvSpPr>
        <p:spPr bwMode="auto">
          <a:xfrm>
            <a:off x="7417054" y="2606999"/>
            <a:ext cx="669386" cy="2682240"/>
          </a:xfrm>
          <a:prstGeom prst="rect">
            <a:avLst/>
          </a:prstGeom>
          <a:solidFill>
            <a:srgbClr val="93959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CA" sz="2400">
              <a:cs typeface="Times New Roman" pitchFamily="18" charset="0"/>
            </a:endParaRPr>
          </a:p>
        </p:txBody>
      </p:sp>
      <p:sp>
        <p:nvSpPr>
          <p:cNvPr id="8" name="Rectangle 121"/>
          <p:cNvSpPr>
            <a:spLocks noChangeArrowheads="1"/>
          </p:cNvSpPr>
          <p:nvPr/>
        </p:nvSpPr>
        <p:spPr bwMode="auto">
          <a:xfrm>
            <a:off x="6517180" y="4648997"/>
            <a:ext cx="646144" cy="651351"/>
          </a:xfrm>
          <a:prstGeom prst="rect">
            <a:avLst/>
          </a:prstGeom>
          <a:solidFill>
            <a:srgbClr val="ACAEB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CA">
              <a:solidFill>
                <a:srgbClr val="777777"/>
              </a:solidFill>
            </a:endParaRPr>
          </a:p>
        </p:txBody>
      </p:sp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6517180" y="5962808"/>
            <a:ext cx="16764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800" i="1" dirty="0">
                <a:solidFill>
                  <a:schemeClr val="accent2"/>
                </a:solidFill>
              </a:rPr>
              <a:t>Source: Brand Finance plc</a:t>
            </a:r>
          </a:p>
        </p:txBody>
      </p:sp>
      <p:sp>
        <p:nvSpPr>
          <p:cNvPr id="10" name="Line 127"/>
          <p:cNvSpPr>
            <a:spLocks noChangeShapeType="1"/>
          </p:cNvSpPr>
          <p:nvPr/>
        </p:nvSpPr>
        <p:spPr bwMode="auto">
          <a:xfrm flipV="1">
            <a:off x="3644506" y="2146227"/>
            <a:ext cx="0" cy="233362"/>
          </a:xfrm>
          <a:prstGeom prst="line">
            <a:avLst/>
          </a:prstGeom>
          <a:noFill/>
          <a:ln w="22225">
            <a:solidFill>
              <a:srgbClr val="F78D2B"/>
            </a:solidFill>
            <a:round/>
            <a:headEnd/>
            <a:tailEnd type="arrow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28"/>
          <p:cNvSpPr>
            <a:spLocks noChangeShapeType="1"/>
          </p:cNvSpPr>
          <p:nvPr/>
        </p:nvSpPr>
        <p:spPr bwMode="auto">
          <a:xfrm flipV="1">
            <a:off x="3644506" y="3389174"/>
            <a:ext cx="0" cy="233362"/>
          </a:xfrm>
          <a:prstGeom prst="line">
            <a:avLst/>
          </a:prstGeom>
          <a:noFill/>
          <a:ln w="22225">
            <a:solidFill>
              <a:srgbClr val="F78D2B"/>
            </a:solidFill>
            <a:round/>
            <a:headEnd/>
            <a:tailEnd type="arrow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129"/>
          <p:cNvSpPr>
            <a:spLocks noChangeShapeType="1"/>
          </p:cNvSpPr>
          <p:nvPr/>
        </p:nvSpPr>
        <p:spPr bwMode="auto">
          <a:xfrm flipV="1">
            <a:off x="3644506" y="4252922"/>
            <a:ext cx="0" cy="233363"/>
          </a:xfrm>
          <a:prstGeom prst="line">
            <a:avLst/>
          </a:prstGeom>
          <a:noFill/>
          <a:ln w="22225">
            <a:solidFill>
              <a:srgbClr val="F78D2B"/>
            </a:solidFill>
            <a:round/>
            <a:headEnd/>
            <a:tailEnd type="arrow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40"/>
          <p:cNvSpPr>
            <a:spLocks noChangeShapeType="1"/>
          </p:cNvSpPr>
          <p:nvPr/>
        </p:nvSpPr>
        <p:spPr bwMode="auto">
          <a:xfrm rot="10800000" flipV="1">
            <a:off x="3644506" y="3871922"/>
            <a:ext cx="0" cy="228600"/>
          </a:xfrm>
          <a:prstGeom prst="line">
            <a:avLst/>
          </a:prstGeom>
          <a:noFill/>
          <a:ln w="22225">
            <a:solidFill>
              <a:srgbClr val="F78D2B"/>
            </a:solidFill>
            <a:round/>
            <a:headEnd/>
            <a:tailEnd type="arrow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141"/>
          <p:cNvSpPr>
            <a:spLocks noChangeShapeType="1"/>
          </p:cNvSpPr>
          <p:nvPr/>
        </p:nvSpPr>
        <p:spPr bwMode="auto">
          <a:xfrm rot="10800000" flipV="1">
            <a:off x="3644506" y="6026304"/>
            <a:ext cx="0" cy="228600"/>
          </a:xfrm>
          <a:prstGeom prst="line">
            <a:avLst/>
          </a:prstGeom>
          <a:noFill/>
          <a:ln w="22225">
            <a:solidFill>
              <a:srgbClr val="F78D2B"/>
            </a:solidFill>
            <a:round/>
            <a:headEnd/>
            <a:tailEnd type="arrow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142"/>
          <p:cNvSpPr>
            <a:spLocks noChangeShapeType="1"/>
          </p:cNvSpPr>
          <p:nvPr/>
        </p:nvSpPr>
        <p:spPr bwMode="auto">
          <a:xfrm rot="10800000" flipV="1">
            <a:off x="3644506" y="4751686"/>
            <a:ext cx="0" cy="228600"/>
          </a:xfrm>
          <a:prstGeom prst="line">
            <a:avLst/>
          </a:prstGeom>
          <a:noFill/>
          <a:ln w="22225">
            <a:solidFill>
              <a:srgbClr val="F78D2B"/>
            </a:solidFill>
            <a:round/>
            <a:headEnd/>
            <a:tailEnd type="arrow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44"/>
          <p:cNvSpPr>
            <a:spLocks noChangeShapeType="1"/>
          </p:cNvSpPr>
          <p:nvPr/>
        </p:nvSpPr>
        <p:spPr bwMode="auto">
          <a:xfrm rot="10800000" flipV="1">
            <a:off x="3644506" y="3006011"/>
            <a:ext cx="0" cy="228600"/>
          </a:xfrm>
          <a:prstGeom prst="line">
            <a:avLst/>
          </a:prstGeom>
          <a:noFill/>
          <a:ln w="22225">
            <a:solidFill>
              <a:srgbClr val="F78D2B"/>
            </a:solidFill>
            <a:round/>
            <a:headEnd/>
            <a:tailEnd type="arrow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45"/>
          <p:cNvSpPr>
            <a:spLocks noChangeShapeType="1"/>
          </p:cNvSpPr>
          <p:nvPr/>
        </p:nvSpPr>
        <p:spPr bwMode="auto">
          <a:xfrm rot="10800000" flipV="1">
            <a:off x="3644506" y="2528029"/>
            <a:ext cx="0" cy="228600"/>
          </a:xfrm>
          <a:prstGeom prst="line">
            <a:avLst/>
          </a:prstGeom>
          <a:noFill/>
          <a:ln w="22225">
            <a:solidFill>
              <a:srgbClr val="F78D2B"/>
            </a:solidFill>
            <a:round/>
            <a:headEnd/>
            <a:tailEnd type="arrow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46"/>
          <p:cNvSpPr>
            <a:spLocks noChangeShapeType="1"/>
          </p:cNvSpPr>
          <p:nvPr/>
        </p:nvSpPr>
        <p:spPr bwMode="auto">
          <a:xfrm rot="10800000" flipV="1">
            <a:off x="3644506" y="5595231"/>
            <a:ext cx="0" cy="228600"/>
          </a:xfrm>
          <a:prstGeom prst="line">
            <a:avLst/>
          </a:prstGeom>
          <a:noFill/>
          <a:ln w="22225">
            <a:solidFill>
              <a:srgbClr val="F78D2B"/>
            </a:solidFill>
            <a:round/>
            <a:headEnd/>
            <a:tailEnd type="arrow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147"/>
          <p:cNvSpPr>
            <a:spLocks noChangeShapeType="1"/>
          </p:cNvSpPr>
          <p:nvPr/>
        </p:nvSpPr>
        <p:spPr bwMode="auto">
          <a:xfrm rot="10800000" flipV="1">
            <a:off x="3644506" y="5181176"/>
            <a:ext cx="0" cy="228600"/>
          </a:xfrm>
          <a:prstGeom prst="line">
            <a:avLst/>
          </a:prstGeom>
          <a:noFill/>
          <a:ln w="22225">
            <a:solidFill>
              <a:srgbClr val="F78D2B"/>
            </a:solidFill>
            <a:round/>
            <a:headEnd/>
            <a:tailEnd type="arrow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163"/>
          <p:cNvSpPr>
            <a:spLocks noChangeArrowheads="1"/>
          </p:cNvSpPr>
          <p:nvPr/>
        </p:nvSpPr>
        <p:spPr bwMode="auto">
          <a:xfrm>
            <a:off x="6259615" y="1395395"/>
            <a:ext cx="2162956" cy="485771"/>
          </a:xfrm>
          <a:prstGeom prst="rect">
            <a:avLst/>
          </a:prstGeom>
          <a:solidFill>
            <a:srgbClr val="F78D2B"/>
          </a:solidFill>
          <a:ln w="25400">
            <a:solidFill>
              <a:srgbClr val="F78D2B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SHAREHOLDER 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VALUE</a:t>
            </a:r>
          </a:p>
        </p:txBody>
      </p:sp>
      <p:sp>
        <p:nvSpPr>
          <p:cNvPr id="26" name="AutoShape 164"/>
          <p:cNvSpPr>
            <a:spLocks noChangeArrowheads="1"/>
          </p:cNvSpPr>
          <p:nvPr/>
        </p:nvSpPr>
        <p:spPr bwMode="auto">
          <a:xfrm>
            <a:off x="3024034" y="1553349"/>
            <a:ext cx="355600" cy="169863"/>
          </a:xfrm>
          <a:prstGeom prst="rightArrow">
            <a:avLst>
              <a:gd name="adj1" fmla="val 50000"/>
              <a:gd name="adj2" fmla="val 52336"/>
            </a:avLst>
          </a:prstGeom>
          <a:solidFill>
            <a:srgbClr val="F78D2B"/>
          </a:solidFill>
          <a:ln w="9525">
            <a:solidFill>
              <a:srgbClr val="F78D2B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CA"/>
          </a:p>
        </p:txBody>
      </p:sp>
      <p:sp>
        <p:nvSpPr>
          <p:cNvPr id="28" name="AutoShape 171"/>
          <p:cNvSpPr>
            <a:spLocks noChangeArrowheads="1"/>
          </p:cNvSpPr>
          <p:nvPr/>
        </p:nvSpPr>
        <p:spPr bwMode="auto">
          <a:xfrm>
            <a:off x="5817586" y="1553349"/>
            <a:ext cx="355600" cy="169863"/>
          </a:xfrm>
          <a:prstGeom prst="rightArrow">
            <a:avLst>
              <a:gd name="adj1" fmla="val 50000"/>
              <a:gd name="adj2" fmla="val 52336"/>
            </a:avLst>
          </a:prstGeom>
          <a:solidFill>
            <a:srgbClr val="F78D2B"/>
          </a:solidFill>
          <a:ln w="9525">
            <a:solidFill>
              <a:srgbClr val="F78D2B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CA"/>
          </a:p>
        </p:txBody>
      </p:sp>
      <p:sp>
        <p:nvSpPr>
          <p:cNvPr id="27" name="Rectangle 163">
            <a:extLst>
              <a:ext uri="{FF2B5EF4-FFF2-40B4-BE49-F238E27FC236}">
                <a16:creationId xmlns:a16="http://schemas.microsoft.com/office/drawing/2014/main" id="{D048B263-C687-4407-AE07-4D5A20F57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109" y="1395395"/>
            <a:ext cx="2162956" cy="485771"/>
          </a:xfrm>
          <a:prstGeom prst="rect">
            <a:avLst/>
          </a:prstGeom>
          <a:solidFill>
            <a:srgbClr val="F78D2B"/>
          </a:solidFill>
          <a:ln w="25400">
            <a:solidFill>
              <a:srgbClr val="F78D2B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FINANCIAL</a:t>
            </a:r>
          </a:p>
          <a:p>
            <a:pPr algn="ctr"/>
            <a:r>
              <a:rPr lang="en-GB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IMPACT</a:t>
            </a:r>
          </a:p>
        </p:txBody>
      </p:sp>
      <p:sp>
        <p:nvSpPr>
          <p:cNvPr id="29" name="Rectangle 163">
            <a:extLst>
              <a:ext uri="{FF2B5EF4-FFF2-40B4-BE49-F238E27FC236}">
                <a16:creationId xmlns:a16="http://schemas.microsoft.com/office/drawing/2014/main" id="{453A4A46-2F11-4464-9B01-945831439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649" y="1395395"/>
            <a:ext cx="2162956" cy="485771"/>
          </a:xfrm>
          <a:prstGeom prst="rect">
            <a:avLst/>
          </a:prstGeom>
          <a:solidFill>
            <a:srgbClr val="F78D2B"/>
          </a:solidFill>
          <a:ln w="25400">
            <a:solidFill>
              <a:srgbClr val="F78D2B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en-GB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STAKEHOLDER</a:t>
            </a:r>
            <a:br>
              <a:rPr lang="en-GB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PERCEPTION</a:t>
            </a:r>
          </a:p>
        </p:txBody>
      </p:sp>
    </p:spTree>
    <p:extLst>
      <p:ext uri="{BB962C8B-B14F-4D97-AF65-F5344CB8AC3E}">
        <p14:creationId xmlns:p14="http://schemas.microsoft.com/office/powerpoint/2010/main" val="197886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6500" dirty="0"/>
              <a:t>Retail Forces of</a:t>
            </a:r>
            <a:br>
              <a:rPr lang="en-CA" sz="6500" dirty="0"/>
            </a:br>
            <a:r>
              <a:rPr lang="en-CA" sz="6500" dirty="0"/>
              <a:t>Change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. L5 PPT TEMPLATE_JANUARY 2014">
  <a:themeElements>
    <a:clrScheme name="LEVEL5 THEME">
      <a:dk1>
        <a:srgbClr val="414141"/>
      </a:dk1>
      <a:lt1>
        <a:sysClr val="window" lastClr="FFFFFF"/>
      </a:lt1>
      <a:dk2>
        <a:srgbClr val="414141"/>
      </a:dk2>
      <a:lt2>
        <a:srgbClr val="FFFFFF"/>
      </a:lt2>
      <a:accent1>
        <a:srgbClr val="414141"/>
      </a:accent1>
      <a:accent2>
        <a:srgbClr val="7E7E7E"/>
      </a:accent2>
      <a:accent3>
        <a:srgbClr val="CBCBCB"/>
      </a:accent3>
      <a:accent4>
        <a:srgbClr val="F59933"/>
      </a:accent4>
      <a:accent5>
        <a:srgbClr val="F8B372"/>
      </a:accent5>
      <a:accent6>
        <a:srgbClr val="FBD9B3"/>
      </a:accent6>
      <a:hlink>
        <a:srgbClr val="FF9933"/>
      </a:hlink>
      <a:folHlink>
        <a:srgbClr val="FFC08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. L5 PPT Template_March_2018" id="{B551AE27-298B-4964-84B6-FE4DC0131A63}" vid="{E886CFB3-E2B7-4D21-8E4C-690F1F34F5B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. L5 PPT Template_March_2018" id="{B551AE27-298B-4964-84B6-FE4DC0131A63}" vid="{D062ED5B-D27B-4F27-B279-F05DCF6410C4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1. L5 PPT Template_March_2018</Template>
  <TotalTime>2151</TotalTime>
  <Words>1598</Words>
  <Application>Microsoft Office PowerPoint</Application>
  <PresentationFormat>On-screen Show (4:3)</PresentationFormat>
  <Paragraphs>340</Paragraphs>
  <Slides>36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ＭＳ Ｐゴシック</vt:lpstr>
      <vt:lpstr>Arial</vt:lpstr>
      <vt:lpstr>Arial</vt:lpstr>
      <vt:lpstr>Calibri</vt:lpstr>
      <vt:lpstr>Calibri Light</vt:lpstr>
      <vt:lpstr>Courier New</vt:lpstr>
      <vt:lpstr>Times New Roman</vt:lpstr>
      <vt:lpstr>Verdana</vt:lpstr>
      <vt:lpstr>Wingdings</vt:lpstr>
      <vt:lpstr>1. L5 PPT TEMPLATE_JANUARY 2014</vt:lpstr>
      <vt:lpstr>Custom Design</vt:lpstr>
      <vt:lpstr>PowerPoint Presentation</vt:lpstr>
      <vt:lpstr>Tell me about a Brand you admire.   Why? </vt:lpstr>
      <vt:lpstr>Tell me about a Brand you don’t admire.   Why?  </vt:lpstr>
      <vt:lpstr>Our Perspective:  Your brand is your business system™</vt:lpstr>
      <vt:lpstr>PowerPoint Presentation</vt:lpstr>
      <vt:lpstr>We define a brand as…</vt:lpstr>
      <vt:lpstr>Why you should pay attention to brands…..</vt:lpstr>
      <vt:lpstr>Branded businesses impact value and reputation…</vt:lpstr>
      <vt:lpstr>Retail Forces of Change</vt:lpstr>
      <vt:lpstr>Forces of Change</vt:lpstr>
      <vt:lpstr>For retailers, a new organizational model has emerged</vt:lpstr>
      <vt:lpstr>Ask yourself…</vt:lpstr>
      <vt:lpstr>Creating a differentiation and bond with your brand requires two things….</vt:lpstr>
      <vt:lpstr>Functional Relevance</vt:lpstr>
      <vt:lpstr>Emotional Relevance</vt:lpstr>
      <vt:lpstr>Why does this matter?</vt:lpstr>
      <vt:lpstr>How humans make decisions</vt:lpstr>
      <vt:lpstr>Understanding why people do what they do</vt:lpstr>
      <vt:lpstr>PowerPoint Presentation</vt:lpstr>
      <vt:lpstr>PowerPoint Presentation</vt:lpstr>
      <vt:lpstr>The Situation</vt:lpstr>
      <vt:lpstr>What did they do with the brand? Be Bold.</vt:lpstr>
      <vt:lpstr>What did they do with the brand? Be Bold.</vt:lpstr>
      <vt:lpstr>What did they do with the brand? Be Bold.</vt:lpstr>
      <vt:lpstr>The Result</vt:lpstr>
      <vt:lpstr>The Situation</vt:lpstr>
      <vt:lpstr>What did they do with the brand? Be True</vt:lpstr>
      <vt:lpstr>What did they do with the brand? Be True</vt:lpstr>
      <vt:lpstr>The Result</vt:lpstr>
      <vt:lpstr>The Situation </vt:lpstr>
      <vt:lpstr>What did they do with Brand? Be New</vt:lpstr>
      <vt:lpstr>What did they do with Brand? Be New</vt:lpstr>
      <vt:lpstr>The Results</vt:lpstr>
      <vt:lpstr>In Summary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Weaver</dc:creator>
  <cp:lastModifiedBy>Ian Madell</cp:lastModifiedBy>
  <cp:revision>116</cp:revision>
  <cp:lastPrinted>2012-05-24T13:36:56Z</cp:lastPrinted>
  <dcterms:created xsi:type="dcterms:W3CDTF">2018-10-29T13:23:29Z</dcterms:created>
  <dcterms:modified xsi:type="dcterms:W3CDTF">2018-11-06T21:29:26Z</dcterms:modified>
</cp:coreProperties>
</file>