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4"/>
  </p:notesMasterIdLst>
  <p:sldIdLst>
    <p:sldId id="266" r:id="rId2"/>
    <p:sldId id="268" r:id="rId3"/>
    <p:sldId id="953" r:id="rId4"/>
    <p:sldId id="291" r:id="rId5"/>
    <p:sldId id="394" r:id="rId6"/>
    <p:sldId id="403" r:id="rId7"/>
    <p:sldId id="360" r:id="rId8"/>
    <p:sldId id="286" r:id="rId9"/>
    <p:sldId id="340" r:id="rId10"/>
    <p:sldId id="954" r:id="rId11"/>
    <p:sldId id="397" r:id="rId12"/>
    <p:sldId id="409" r:id="rId13"/>
    <p:sldId id="304" r:id="rId14"/>
    <p:sldId id="352" r:id="rId15"/>
    <p:sldId id="405" r:id="rId16"/>
    <p:sldId id="333" r:id="rId17"/>
    <p:sldId id="287" r:id="rId18"/>
    <p:sldId id="313" r:id="rId19"/>
    <p:sldId id="322" r:id="rId20"/>
    <p:sldId id="298" r:id="rId21"/>
    <p:sldId id="310" r:id="rId22"/>
    <p:sldId id="26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FE272D-31F4-4199-85C8-32B3105B9BF3}">
          <p14:sldIdLst>
            <p14:sldId id="266"/>
          </p14:sldIdLst>
        </p14:section>
        <p14:section name="Untitled Section" id="{890728FE-BFE3-4E24-B043-798941E02A90}">
          <p14:sldIdLst>
            <p14:sldId id="268"/>
            <p14:sldId id="953"/>
            <p14:sldId id="291"/>
          </p14:sldIdLst>
        </p14:section>
        <p14:section name="Exec Summary" id="{7009ECDB-F474-483B-9405-53DC6BD38FE4}">
          <p14:sldIdLst>
            <p14:sldId id="394"/>
            <p14:sldId id="403"/>
          </p14:sldIdLst>
        </p14:section>
        <p14:section name="Untitled Section" id="{4D1562E7-8270-4ABB-BF61-677AB016A068}">
          <p14:sldIdLst>
            <p14:sldId id="360"/>
            <p14:sldId id="286"/>
            <p14:sldId id="340"/>
          </p14:sldIdLst>
        </p14:section>
        <p14:section name="Untitled Section" id="{018C5A5C-DE3C-4080-B2BB-126E53882BB4}">
          <p14:sldIdLst>
            <p14:sldId id="954"/>
            <p14:sldId id="397"/>
            <p14:sldId id="409"/>
            <p14:sldId id="304"/>
          </p14:sldIdLst>
        </p14:section>
        <p14:section name="Untitled Section" id="{6924E44B-3DDC-4E87-AD95-725E3F027821}">
          <p14:sldIdLst>
            <p14:sldId id="352"/>
            <p14:sldId id="405"/>
            <p14:sldId id="333"/>
          </p14:sldIdLst>
        </p14:section>
        <p14:section name="Untitled Section" id="{D477CC9C-4F9B-4FCF-92B6-8D4AD8AA44ED}">
          <p14:sldIdLst>
            <p14:sldId id="287"/>
            <p14:sldId id="313"/>
            <p14:sldId id="322"/>
            <p14:sldId id="298"/>
            <p14:sldId id="310"/>
          </p14:sldIdLst>
        </p14:section>
        <p14:section name="Untitled Section" id="{547C3829-2A43-4FBC-863B-3CDD89F7A62C}">
          <p14:sldIdLst>
            <p14:sldId id="261"/>
          </p14:sldIdLst>
        </p14:section>
        <p14:section name="Untitled Section" id="{71B34A11-CF45-41D3-B391-AA739449CC0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McLauchlin" initials="KM" lastIdx="21" clrIdx="0">
    <p:extLst>
      <p:ext uri="{19B8F6BF-5375-455C-9EA6-DF929625EA0E}">
        <p15:presenceInfo xmlns:p15="http://schemas.microsoft.com/office/powerpoint/2012/main" userId="S-1-5-21-565340280-3634756063-3263756308-35307" providerId="AD"/>
      </p:ext>
    </p:extLst>
  </p:cmAuthor>
  <p:cmAuthor id="2" name="Gord Ripley" initials="GR" lastIdx="12" clrIdx="1">
    <p:extLst>
      <p:ext uri="{19B8F6BF-5375-455C-9EA6-DF929625EA0E}">
        <p15:presenceInfo xmlns:p15="http://schemas.microsoft.com/office/powerpoint/2012/main" userId="S-1-5-21-1311835732-1413965140-2950823029-4819" providerId="AD"/>
      </p:ext>
    </p:extLst>
  </p:cmAuthor>
  <p:cmAuthor id="3" name="Paula Courtney" initials="PC" lastIdx="16" clrIdx="2">
    <p:extLst>
      <p:ext uri="{19B8F6BF-5375-455C-9EA6-DF929625EA0E}">
        <p15:presenceInfo xmlns:p15="http://schemas.microsoft.com/office/powerpoint/2012/main" userId="S-1-5-21-1311835732-1413965140-2950823029-1133" providerId="AD"/>
      </p:ext>
    </p:extLst>
  </p:cmAuthor>
  <p:cmAuthor id="4" name="Christine Young" initials="CY" lastIdx="21" clrIdx="3">
    <p:extLst>
      <p:ext uri="{19B8F6BF-5375-455C-9EA6-DF929625EA0E}">
        <p15:presenceInfo xmlns:p15="http://schemas.microsoft.com/office/powerpoint/2012/main" userId="S-1-5-21-1311835732-1413965140-2950823029-5180" providerId="AD"/>
      </p:ext>
    </p:extLst>
  </p:cmAuthor>
  <p:cmAuthor id="5" name="Paula Courtney" initials="PC [2]" lastIdx="15" clrIdx="4">
    <p:extLst>
      <p:ext uri="{19B8F6BF-5375-455C-9EA6-DF929625EA0E}">
        <p15:presenceInfo xmlns:p15="http://schemas.microsoft.com/office/powerpoint/2012/main" userId="S::Paula.Courtney@verdegroup.com::49100ed0-b49c-4893-a499-761d9a4f9d84" providerId="AD"/>
      </p:ext>
    </p:extLst>
  </p:cmAuthor>
  <p:cmAuthor id="6" name="Sandie Parker" initials="SP" lastIdx="1" clrIdx="5">
    <p:extLst>
      <p:ext uri="{19B8F6BF-5375-455C-9EA6-DF929625EA0E}">
        <p15:presenceInfo xmlns:p15="http://schemas.microsoft.com/office/powerpoint/2012/main" userId="S-1-5-21-1311835732-1413965140-2950823029-3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B7E"/>
    <a:srgbClr val="F86669"/>
    <a:srgbClr val="7AA956"/>
    <a:srgbClr val="E3A527"/>
    <a:srgbClr val="339933"/>
    <a:srgbClr val="CC9900"/>
    <a:srgbClr val="660066"/>
    <a:srgbClr val="FCFCFF"/>
    <a:srgbClr val="FFCC00"/>
    <a:srgbClr val="FFA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4" autoAdjust="0"/>
    <p:restoredTop sz="94404" autoAdjust="0"/>
  </p:normalViewPr>
  <p:slideViewPr>
    <p:cSldViewPr snapToGrid="0">
      <p:cViewPr varScale="1">
        <p:scale>
          <a:sx n="70" d="100"/>
          <a:sy n="70" d="100"/>
        </p:scale>
        <p:origin x="1019" y="43"/>
      </p:cViewPr>
      <p:guideLst>
        <p:guide orient="horz" pos="888"/>
        <p:guide pos="1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08"/>
    </p:cViewPr>
  </p:sorterViewPr>
  <p:notesViewPr>
    <p:cSldViewPr snapToGrid="0">
      <p:cViewPr varScale="1">
        <p:scale>
          <a:sx n="55" d="100"/>
          <a:sy n="55" d="100"/>
        </p:scale>
        <p:origin x="2392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Shared\WisePlum\HI%20Report\Source%20Data%20for%20Report\HI_My%20Performance%20-%20Revenue@Ris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AZFS01.VerdeGroup.ca\Vol2$\Shared\WisePlum\HI%20Report\Source%20Data%20for%20Report\HI_My%20Performance%20-%20Revenue@Ris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AZFS01.VerdeGroup.ca\Vol2$\Shared\WisePlum\HI%20Report\Source%20Data%20for%20Report\HI_My%20Performance%20-%20Revenue@Ris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AZFS01.VerdeGroup.ca\Vol2$\Shared\WisePlum\HI%20Report\Source%20Data%20for%20Report\HI_My%20Performance%20-%20Reputation@Ris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S:\Shared\WisePlum\HI%20Report\Source%20Data%20for%20Report\HI_My%20Performance%20-%20Reputation@Ris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S:\Shared\WisePlum\HI%20Report\Source%20Data%20for%20Report\HI_My%20Performance%20-%20NP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S:\Shared\WisePlum\HI%20Report\Source%20Data%20for%20Report\HI_My%20Performance%20-%20NP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757864498994699E-3"/>
                  <c:y val="6.05515756136787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D2-4EFF-9CAD-B86C096192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'Rev@Risk by Prob'!$B$2:$B$13</c:f>
              <c:strCache>
                <c:ptCount val="12"/>
                <c:pt idx="0">
                  <c:v>Item out of stock</c:v>
                </c:pt>
                <c:pt idx="1">
                  <c:v>Store too messy or disorganized</c:v>
                </c:pt>
                <c:pt idx="2">
                  <c:v>Item unavailable in store, only online</c:v>
                </c:pt>
                <c:pt idx="3">
                  <c:v>Store cluttered with too many items</c:v>
                </c:pt>
                <c:pt idx="4">
                  <c:v>Products not displayed attractively</c:v>
                </c:pt>
                <c:pt idx="5">
                  <c:v>Limited home appliance selection</c:v>
                </c:pt>
                <c:pt idx="6">
                  <c:v>Sales assoc. couldn't help locate item</c:v>
                </c:pt>
                <c:pt idx="7">
                  <c:v>Didn't have good selection of products</c:v>
                </c:pt>
                <c:pt idx="8">
                  <c:v>Couldn't find anyone to help</c:v>
                </c:pt>
                <c:pt idx="9">
                  <c:v>Waited too long to be served</c:v>
                </c:pt>
                <c:pt idx="10">
                  <c:v>Cashier didn't make you feel valued</c:v>
                </c:pt>
                <c:pt idx="11">
                  <c:v>Cashier not polite or courteous</c:v>
                </c:pt>
              </c:strCache>
            </c:strRef>
          </c:cat>
          <c:val>
            <c:numRef>
              <c:f>'Rev@Risk by Prob'!$K$2:$K$13</c:f>
              <c:numCache>
                <c:formatCode>"$"#,##0.0_);\("$"#,##0.0\)</c:formatCode>
                <c:ptCount val="12"/>
                <c:pt idx="0">
                  <c:v>-32.563414869810799</c:v>
                </c:pt>
                <c:pt idx="1">
                  <c:v>-27.4037030945025</c:v>
                </c:pt>
                <c:pt idx="2">
                  <c:v>-25.211946268379201</c:v>
                </c:pt>
                <c:pt idx="3">
                  <c:v>-17.345572539934899</c:v>
                </c:pt>
                <c:pt idx="4">
                  <c:v>-17.324245525496199</c:v>
                </c:pt>
                <c:pt idx="5">
                  <c:v>-17.167162774943201</c:v>
                </c:pt>
                <c:pt idx="6">
                  <c:v>-14.2880916053421</c:v>
                </c:pt>
                <c:pt idx="7">
                  <c:v>-12.5369522344761</c:v>
                </c:pt>
                <c:pt idx="8">
                  <c:v>-9.8390491991523792</c:v>
                </c:pt>
                <c:pt idx="9">
                  <c:v>-6.2897048889384903</c:v>
                </c:pt>
                <c:pt idx="10">
                  <c:v>-4.21836338365617</c:v>
                </c:pt>
                <c:pt idx="11">
                  <c:v>-3.1439170307546198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2-4EFF-9CAD-B86C09619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556440400"/>
        <c:axId val="556435808"/>
      </c:barChart>
      <c:catAx>
        <c:axId val="556440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556435808"/>
        <c:crosses val="autoZero"/>
        <c:auto val="1"/>
        <c:lblAlgn val="ctr"/>
        <c:lblOffset val="100"/>
        <c:noMultiLvlLbl val="0"/>
      </c:catAx>
      <c:valAx>
        <c:axId val="556435808"/>
        <c:scaling>
          <c:orientation val="minMax"/>
          <c:min val="-4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_);\(&quot;$&quot;#,##0.0\)" sourceLinked="1"/>
        <c:majorTickMark val="out"/>
        <c:minorTickMark val="none"/>
        <c:tickLblPos val="nextTo"/>
        <c:crossAx val="5564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6456240637989"/>
          <c:y val="7.4828603258872514E-2"/>
          <c:w val="0.8626466266934073"/>
          <c:h val="0.83178960153064774"/>
        </c:manualLayout>
      </c:layout>
      <c:bubbleChart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35-4DFE-A180-ABB6B5E4D3F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35-4DFE-A180-ABB6B5E4D3F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635-4DFE-A180-ABB6B5E4D3F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635-4DFE-A180-ABB6B5E4D3F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635-4DFE-A180-ABB6B5E4D3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635-4DFE-A180-ABB6B5E4D3F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635-4DFE-A180-ABB6B5E4D3F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635-4DFE-A180-ABB6B5E4D3F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635-4DFE-A180-ABB6B5E4D3F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635-4DFE-A180-ABB6B5E4D3F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635-4DFE-A180-ABB6B5E4D3F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635-4DFE-A180-ABB6B5E4D3FC}"/>
              </c:ext>
            </c:extLst>
          </c:dPt>
          <c:dLbls>
            <c:dLbl>
              <c:idx val="0"/>
              <c:layout>
                <c:manualLayout>
                  <c:x val="-9.4952075784034088E-3"/>
                  <c:y val="4.2448359544290118E-2"/>
                </c:manualLayout>
              </c:layout>
              <c:tx>
                <c:rich>
                  <a:bodyPr/>
                  <a:lstStyle/>
                  <a:p>
                    <a:fld id="{53A292EB-9EFA-4C24-ABB8-1FAB2684843A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635-4DFE-A180-ABB6B5E4D3FC}"/>
                </c:ext>
              </c:extLst>
            </c:dLbl>
            <c:dLbl>
              <c:idx val="1"/>
              <c:layout>
                <c:manualLayout>
                  <c:x val="-0.18091975734789323"/>
                  <c:y val="-5.3060449430363628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>
                      <a:defRPr sz="1000" b="0" i="0" u="none" strike="noStrike" kern="1200" baseline="0">
                        <a:solidFill>
                          <a:srgbClr val="572B7E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defRPr>
                    </a:pPr>
                    <a:fld id="{139160ED-CD4E-4ECF-81FE-9CF65E8B45D0}" type="CELLRANGE">
                      <a:rPr lang="en-US" dirty="0"/>
                      <a:pPr algn="ctr">
                        <a:defRPr/>
                      </a:pPr>
                      <a:t>[CELLRANGE]</a:t>
                    </a:fld>
                    <a:endParaRPr lang="en-CA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sz="1000" b="0" i="0" u="none" strike="noStrike" kern="1200" baseline="0">
                      <a:solidFill>
                        <a:srgbClr val="572B7E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635-4DFE-A180-ABB6B5E4D3FC}"/>
                </c:ext>
              </c:extLst>
            </c:dLbl>
            <c:dLbl>
              <c:idx val="2"/>
              <c:layout>
                <c:manualLayout>
                  <c:x val="-1.0385396138020754E-2"/>
                  <c:y val="1.857115730062683E-2"/>
                </c:manualLayout>
              </c:layout>
              <c:tx>
                <c:rich>
                  <a:bodyPr/>
                  <a:lstStyle/>
                  <a:p>
                    <a:fld id="{A5AD5BB8-2F9E-455E-AD64-3C2BD02014B9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635-4DFE-A180-ABB6B5E4D3FC}"/>
                </c:ext>
              </c:extLst>
            </c:dLbl>
            <c:dLbl>
              <c:idx val="3"/>
              <c:layout>
                <c:manualLayout>
                  <c:x val="-1.4313053344018337E-2"/>
                  <c:y val="-2.122417977214516E-2"/>
                </c:manualLayout>
              </c:layout>
              <c:tx>
                <c:rich>
                  <a:bodyPr/>
                  <a:lstStyle/>
                  <a:p>
                    <a:fld id="{5C0AAA3A-7CEC-4B60-A7DB-927056A4ED1C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635-4DFE-A180-ABB6B5E4D3FC}"/>
                </c:ext>
              </c:extLst>
            </c:dLbl>
            <c:dLbl>
              <c:idx val="4"/>
              <c:layout>
                <c:manualLayout>
                  <c:x val="-0.29353923209689642"/>
                  <c:y val="-4.7754404487326388E-2"/>
                </c:manualLayout>
              </c:layout>
              <c:tx>
                <c:rich>
                  <a:bodyPr/>
                  <a:lstStyle/>
                  <a:p>
                    <a:fld id="{0B4BF0E2-EFE4-402D-AA81-B06A95E6BF0A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9635-4DFE-A180-ABB6B5E4D3FC}"/>
                </c:ext>
              </c:extLst>
            </c:dLbl>
            <c:dLbl>
              <c:idx val="5"/>
              <c:layout>
                <c:manualLayout>
                  <c:x val="-1.0301928111414666E-2"/>
                  <c:y val="1.3265112357590663E-2"/>
                </c:manualLayout>
              </c:layout>
              <c:tx>
                <c:rich>
                  <a:bodyPr/>
                  <a:lstStyle/>
                  <a:p>
                    <a:fld id="{DE9C27DE-6B49-49F4-93CF-60B19D186C78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9635-4DFE-A180-ABB6B5E4D3FC}"/>
                </c:ext>
              </c:extLst>
            </c:dLbl>
            <c:dLbl>
              <c:idx val="6"/>
              <c:layout>
                <c:manualLayout>
                  <c:x val="-3.2956850045509946E-3"/>
                  <c:y val="7.959067414554398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>
                      <a:defRPr sz="1000" b="0" i="0" u="none" strike="noStrike" kern="1200" baseline="0">
                        <a:solidFill>
                          <a:srgbClr val="572B7E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defRPr>
                    </a:pPr>
                    <a:fld id="{D84F2383-CC11-4965-924E-B07712C7E164}" type="CELLRANGE">
                      <a:rPr lang="en-US" dirty="0"/>
                      <a:pPr algn="l">
                        <a:defRPr/>
                      </a:pPr>
                      <a:t>[CELLRANGE]</a:t>
                    </a:fld>
                    <a:endParaRPr lang="en-CA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l">
                    <a:defRPr sz="1000" b="0" i="0" u="none" strike="noStrike" kern="1200" baseline="0">
                      <a:solidFill>
                        <a:srgbClr val="572B7E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98605316433594"/>
                      <c:h val="6.8978584259471454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9635-4DFE-A180-ABB6B5E4D3FC}"/>
                </c:ext>
              </c:extLst>
            </c:dLbl>
            <c:dLbl>
              <c:idx val="7"/>
              <c:layout>
                <c:manualLayout>
                  <c:x val="-0.27211289372683645"/>
                  <c:y val="-5.3060449430362647E-3"/>
                </c:manualLayout>
              </c:layout>
              <c:tx>
                <c:rich>
                  <a:bodyPr/>
                  <a:lstStyle/>
                  <a:p>
                    <a:fld id="{DAD61B51-D7F7-499B-B642-73B2A7FA5188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9635-4DFE-A180-ABB6B5E4D3FC}"/>
                </c:ext>
              </c:extLst>
            </c:dLbl>
            <c:dLbl>
              <c:idx val="8"/>
              <c:layout>
                <c:manualLayout>
                  <c:x val="-0.2460039853584198"/>
                  <c:y val="1.5918134829108796E-2"/>
                </c:manualLayout>
              </c:layout>
              <c:tx>
                <c:rich>
                  <a:bodyPr/>
                  <a:lstStyle/>
                  <a:p>
                    <a:fld id="{BDD98151-9161-4E7B-A762-73BEB455690C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9635-4DFE-A180-ABB6B5E4D3FC}"/>
                </c:ext>
              </c:extLst>
            </c:dLbl>
            <c:dLbl>
              <c:idx val="9"/>
              <c:layout>
                <c:manualLayout>
                  <c:x val="-1.8620633981465255E-3"/>
                  <c:y val="-1.326511235759066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>
                      <a:defRPr sz="1000" b="0" i="0" u="none" strike="noStrike" kern="1200" baseline="0">
                        <a:solidFill>
                          <a:srgbClr val="572B7E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defRPr>
                    </a:pPr>
                    <a:fld id="{F249A5B7-D487-46A3-90ED-D47D4EC53FDA}" type="CELLRANGE">
                      <a:rPr lang="en-US" dirty="0"/>
                      <a:pPr algn="l">
                        <a:defRPr/>
                      </a:pPr>
                      <a:t>[CELLRANGE]</a:t>
                    </a:fld>
                    <a:endParaRPr lang="en-CA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l">
                    <a:defRPr sz="1000" b="0" i="0" u="none" strike="noStrike" kern="1200" baseline="0">
                      <a:solidFill>
                        <a:srgbClr val="572B7E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1164511916943"/>
                      <c:h val="6.8978584259471454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9635-4DFE-A180-ABB6B5E4D3FC}"/>
                </c:ext>
              </c:extLst>
            </c:dLbl>
            <c:dLbl>
              <c:idx val="10"/>
              <c:layout>
                <c:manualLayout>
                  <c:x val="-0.28522710498756415"/>
                  <c:y val="-4.4823545804224069E-2"/>
                </c:manualLayout>
              </c:layout>
              <c:tx>
                <c:rich>
                  <a:bodyPr/>
                  <a:lstStyle/>
                  <a:p>
                    <a:fld id="{6625C737-99B0-4A93-BC0B-3F68A8BA58DE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9635-4DFE-A180-ABB6B5E4D3FC}"/>
                </c:ext>
              </c:extLst>
            </c:dLbl>
            <c:dLbl>
              <c:idx val="11"/>
              <c:layout>
                <c:manualLayout>
                  <c:x val="-0.1348888538935368"/>
                  <c:y val="-5.3060449430362748E-2"/>
                </c:manualLayout>
              </c:layout>
              <c:tx>
                <c:rich>
                  <a:bodyPr/>
                  <a:lstStyle/>
                  <a:p>
                    <a:fld id="{9DC73752-8505-4A72-8996-B85CF8D938E4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9635-4DFE-A180-ABB6B5E4D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'Bubble Chart by Problem'!$E$3:$E$14</c:f>
              <c:numCache>
                <c:formatCode>0.0%</c:formatCode>
                <c:ptCount val="12"/>
                <c:pt idx="0">
                  <c:v>8.4530571333110593E-2</c:v>
                </c:pt>
                <c:pt idx="1">
                  <c:v>7.2391134870252796E-2</c:v>
                </c:pt>
                <c:pt idx="2">
                  <c:v>0.13654081746296901</c:v>
                </c:pt>
                <c:pt idx="3">
                  <c:v>0.13876953124999999</c:v>
                </c:pt>
                <c:pt idx="4">
                  <c:v>0.14169921874999999</c:v>
                </c:pt>
                <c:pt idx="5">
                  <c:v>8.6869361844303397E-2</c:v>
                </c:pt>
                <c:pt idx="6">
                  <c:v>9.7265624999999994E-2</c:v>
                </c:pt>
                <c:pt idx="7">
                  <c:v>9.2660652633923604E-2</c:v>
                </c:pt>
                <c:pt idx="8">
                  <c:v>8.3194119612428993E-2</c:v>
                </c:pt>
                <c:pt idx="9">
                  <c:v>9.6892749749415294E-2</c:v>
                </c:pt>
                <c:pt idx="10">
                  <c:v>8.2860006682258597E-2</c:v>
                </c:pt>
                <c:pt idx="11">
                  <c:v>0.11415525114155201</c:v>
                </c:pt>
              </c:numCache>
            </c:numRef>
          </c:xVal>
          <c:yVal>
            <c:numRef>
              <c:f>'Bubble Chart by Problem'!$H$3:$H$14</c:f>
              <c:numCache>
                <c:formatCode>_("$"* #,##0_);_("$"* \(#,##0\);_("$"* "-"??_);_(@_)</c:formatCode>
                <c:ptCount val="12"/>
                <c:pt idx="0">
                  <c:v>-4.21836338365617</c:v>
                </c:pt>
                <c:pt idx="1">
                  <c:v>-3.1439170307546198</c:v>
                </c:pt>
                <c:pt idx="2">
                  <c:v>-9.8390491991523792</c:v>
                </c:pt>
                <c:pt idx="3">
                  <c:v>-12.5369522344761</c:v>
                </c:pt>
                <c:pt idx="4">
                  <c:v>-32.563414869810799</c:v>
                </c:pt>
                <c:pt idx="5">
                  <c:v>-25.211946268379201</c:v>
                </c:pt>
                <c:pt idx="6">
                  <c:v>-17.167162774943201</c:v>
                </c:pt>
                <c:pt idx="7">
                  <c:v>-17.324245525496199</c:v>
                </c:pt>
                <c:pt idx="8">
                  <c:v>-14.2880916053421</c:v>
                </c:pt>
                <c:pt idx="9">
                  <c:v>-17.345572539934899</c:v>
                </c:pt>
                <c:pt idx="10">
                  <c:v>-27.4037030945025</c:v>
                </c:pt>
                <c:pt idx="11">
                  <c:v>-6.2897048889384903</c:v>
                </c:pt>
              </c:numCache>
            </c:numRef>
          </c:yVal>
          <c:bubbleSize>
            <c:numRef>
              <c:f>'Bubble Chart by Problem'!$J$3:$J$14</c:f>
              <c:numCache>
                <c:formatCode>_("$"* #,##0_);_("$"* \(#,##0\);_("$"* "-"??_);_(@_)</c:formatCode>
                <c:ptCount val="12"/>
                <c:pt idx="0">
                  <c:v>4.21836338365617</c:v>
                </c:pt>
                <c:pt idx="1">
                  <c:v>3.1439170307546198</c:v>
                </c:pt>
                <c:pt idx="2">
                  <c:v>9.8390491991523792</c:v>
                </c:pt>
                <c:pt idx="3">
                  <c:v>12.5369522344761</c:v>
                </c:pt>
                <c:pt idx="4">
                  <c:v>32.563414869810799</c:v>
                </c:pt>
                <c:pt idx="5">
                  <c:v>25.211946268379201</c:v>
                </c:pt>
                <c:pt idx="6">
                  <c:v>17.167162774943201</c:v>
                </c:pt>
                <c:pt idx="7">
                  <c:v>17.324245525496199</c:v>
                </c:pt>
                <c:pt idx="8">
                  <c:v>14.2880916053421</c:v>
                </c:pt>
                <c:pt idx="9">
                  <c:v>17.345572539934899</c:v>
                </c:pt>
                <c:pt idx="10">
                  <c:v>27.4037030945025</c:v>
                </c:pt>
                <c:pt idx="11">
                  <c:v>6.2897048889384903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'Bubble Chart by Problem'!$N$3:$N$14</c15:f>
                <c15:dlblRangeCache>
                  <c:ptCount val="12"/>
                  <c:pt idx="0">
                    <c:v>Cashier didn't make you feel valued</c:v>
                  </c:pt>
                  <c:pt idx="1">
                    <c:v>Cashier not polite or courteous</c:v>
                  </c:pt>
                  <c:pt idx="2">
                    <c:v>Couldn't find anyone to help</c:v>
                  </c:pt>
                  <c:pt idx="3">
                    <c:v>Didn't have good selection of products</c:v>
                  </c:pt>
                  <c:pt idx="4">
                    <c:v>Item out of stock</c:v>
                  </c:pt>
                  <c:pt idx="5">
                    <c:v>Item unavailable in store, only online</c:v>
                  </c:pt>
                  <c:pt idx="6">
                    <c:v>Limited home appliance selection</c:v>
                  </c:pt>
                  <c:pt idx="7">
                    <c:v>Products not displayed attractively</c:v>
                  </c:pt>
                  <c:pt idx="8">
                    <c:v>Sales assoc. couldn't help locate item</c:v>
                  </c:pt>
                  <c:pt idx="9">
                    <c:v>Store cluttered with too many items/</c:v>
                  </c:pt>
                  <c:pt idx="10">
                    <c:v>Store too messy or disorganized</c:v>
                  </c:pt>
                  <c:pt idx="11">
                    <c:v>Waited too long to be served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9635-4DFE-A180-ABB6B5E4D3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sizeRepresents val="w"/>
        <c:axId val="736154984"/>
        <c:axId val="736158264"/>
      </c:bubbleChart>
      <c:valAx>
        <c:axId val="736154984"/>
        <c:scaling>
          <c:orientation val="minMax"/>
          <c:max val="0.2"/>
          <c:min val="0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r>
                  <a:rPr lang="en-US" dirty="0"/>
                  <a:t>Customers w/ Problem Experience (%)</a:t>
                </a:r>
              </a:p>
            </c:rich>
          </c:tx>
          <c:layout>
            <c:manualLayout>
              <c:xMode val="edge"/>
              <c:yMode val="edge"/>
              <c:x val="0.33970100644396006"/>
              <c:y val="0.960270884039312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572B7E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36158264"/>
        <c:crosses val="autoZero"/>
        <c:crossBetween val="midCat"/>
        <c:majorUnit val="5.000000000000001E-2"/>
      </c:valAx>
      <c:valAx>
        <c:axId val="736158264"/>
        <c:scaling>
          <c:orientation val="maxMin"/>
          <c:max val="0"/>
          <c:min val="-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r>
                  <a:rPr lang="en-US" dirty="0"/>
                  <a:t>Avg. Risk per Customer ($)</a:t>
                </a:r>
              </a:p>
            </c:rich>
          </c:tx>
          <c:layout>
            <c:manualLayout>
              <c:xMode val="edge"/>
              <c:yMode val="edge"/>
              <c:x val="6.5560963522464928E-4"/>
              <c:y val="0.300866326731624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572B7E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36154984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70603674540682"/>
          <c:y val="8.0000000000000016E-2"/>
          <c:w val="0.77664807524059487"/>
          <c:h val="0.75704505686789159"/>
        </c:manualLayout>
      </c:layout>
      <c:bubbleChart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07-4AA0-AEA8-534CC845B6B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07-4AA0-AEA8-534CC845B6B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07-4AA0-AEA8-534CC845B6B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07-4AA0-AEA8-534CC845B6BA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07-4AA0-AEA8-534CC845B6BA}"/>
              </c:ext>
            </c:extLst>
          </c:dPt>
          <c:dLbls>
            <c:dLbl>
              <c:idx val="0"/>
              <c:layout>
                <c:manualLayout>
                  <c:x val="-7.9770885118047863E-2"/>
                  <c:y val="-5.0742978626866511E-2"/>
                </c:manualLayout>
              </c:layout>
              <c:tx>
                <c:rich>
                  <a:bodyPr/>
                  <a:lstStyle/>
                  <a:p>
                    <a:fld id="{1F4FDFFA-68AD-4D69-B06A-8A930026505B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4582239720035"/>
                      <c:h val="0.1360185185185185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07-4AA0-AEA8-534CC845B6BA}"/>
                </c:ext>
              </c:extLst>
            </c:dLbl>
            <c:dLbl>
              <c:idx val="1"/>
              <c:layout>
                <c:manualLayout>
                  <c:x val="-0.12465418476808669"/>
                  <c:y val="0.11131126050852551"/>
                </c:manualLayout>
              </c:layout>
              <c:tx>
                <c:rich>
                  <a:bodyPr/>
                  <a:lstStyle/>
                  <a:p>
                    <a:fld id="{3DFF1924-C45D-45FF-BB7A-F86EDBB5A4C6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07-4AA0-AEA8-534CC845B6BA}"/>
                </c:ext>
              </c:extLst>
            </c:dLbl>
            <c:dLbl>
              <c:idx val="2"/>
              <c:layout>
                <c:manualLayout>
                  <c:x val="-0.19178609673081698"/>
                  <c:y val="-8.7797422407351319E-2"/>
                </c:manualLayout>
              </c:layout>
              <c:tx>
                <c:rich>
                  <a:bodyPr/>
                  <a:lstStyle/>
                  <a:p>
                    <a:fld id="{3E00F7F9-D3D7-4121-AFD1-F820DE0DC81F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07-4AA0-AEA8-534CC845B6BA}"/>
                </c:ext>
              </c:extLst>
            </c:dLbl>
            <c:dLbl>
              <c:idx val="3"/>
              <c:layout>
                <c:manualLayout>
                  <c:x val="-2.5669495180380829E-2"/>
                  <c:y val="-0.10605036140323391"/>
                </c:manualLayout>
              </c:layout>
              <c:tx>
                <c:rich>
                  <a:bodyPr/>
                  <a:lstStyle/>
                  <a:p>
                    <a:fld id="{BDE9D47F-139B-4519-80B6-B3C27E6789CE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807-4AA0-AEA8-534CC845B6BA}"/>
                </c:ext>
              </c:extLst>
            </c:dLbl>
            <c:dLbl>
              <c:idx val="4"/>
              <c:layout>
                <c:manualLayout>
                  <c:x val="-8.9008775857667057E-3"/>
                  <c:y val="2.9702773467238036E-3"/>
                </c:manualLayout>
              </c:layout>
              <c:tx>
                <c:rich>
                  <a:bodyPr/>
                  <a:lstStyle/>
                  <a:p>
                    <a:fld id="{FB6250E0-9BBA-4B20-8DE7-0848EA0581B2}" type="CELLRANGE">
                      <a:rPr lang="en-US" dirty="0"/>
                      <a:pPr/>
                      <a:t>[CELLRANGE]</a:t>
                    </a:fld>
                    <a:endParaRPr lang="en-CA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A807-4AA0-AEA8-534CC845B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'Bubble Chart by Gen'!$E$3:$E$7</c:f>
              <c:numCache>
                <c:formatCode>0.0%</c:formatCode>
                <c:ptCount val="5"/>
                <c:pt idx="0">
                  <c:v>0.40784982935153602</c:v>
                </c:pt>
                <c:pt idx="1">
                  <c:v>0.404669260700389</c:v>
                </c:pt>
                <c:pt idx="2">
                  <c:v>0.459616985845129</c:v>
                </c:pt>
                <c:pt idx="3">
                  <c:v>0.53188457427858904</c:v>
                </c:pt>
                <c:pt idx="4">
                  <c:v>0.74025974025973995</c:v>
                </c:pt>
              </c:numCache>
            </c:numRef>
          </c:xVal>
          <c:yVal>
            <c:numRef>
              <c:f>'Bubble Chart by Gen'!$H$3:$H$7</c:f>
              <c:numCache>
                <c:formatCode>_("$"* #,##0_);_("$"* \(#,##0\);_("$"* "-"??_);_(@_)</c:formatCode>
                <c:ptCount val="5"/>
                <c:pt idx="0">
                  <c:v>-135.34926133764901</c:v>
                </c:pt>
                <c:pt idx="1">
                  <c:v>-129.42904305686599</c:v>
                </c:pt>
                <c:pt idx="2">
                  <c:v>-231.98927006020301</c:v>
                </c:pt>
                <c:pt idx="3">
                  <c:v>-201.584025171517</c:v>
                </c:pt>
                <c:pt idx="4">
                  <c:v>-177.554348737091</c:v>
                </c:pt>
              </c:numCache>
            </c:numRef>
          </c:yVal>
          <c:bubbleSize>
            <c:numRef>
              <c:f>'Bubble Chart by Gen'!$J$3:$J$7</c:f>
              <c:numCache>
                <c:formatCode>_("$"* #,##0.00_);_("$"* \(#,##0.00\);_("$"* "-"??_);_(@_)</c:formatCode>
                <c:ptCount val="5"/>
                <c:pt idx="0">
                  <c:v>135.34926133764901</c:v>
                </c:pt>
                <c:pt idx="1">
                  <c:v>129.42904305686599</c:v>
                </c:pt>
                <c:pt idx="2">
                  <c:v>231.98927006020301</c:v>
                </c:pt>
                <c:pt idx="3">
                  <c:v>201.584025171517</c:v>
                </c:pt>
                <c:pt idx="4">
                  <c:v>177.554348737091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'Bubble Chart by Gen'!$N$3:$N$7</c15:f>
                <c15:dlblRangeCache>
                  <c:ptCount val="5"/>
                  <c:pt idx="0">
                    <c:v>Traditionalists</c:v>
                  </c:pt>
                  <c:pt idx="1">
                    <c:v>Baby Boomers</c:v>
                  </c:pt>
                  <c:pt idx="2">
                    <c:v>Gen X</c:v>
                  </c:pt>
                  <c:pt idx="3">
                    <c:v>Gen Y</c:v>
                  </c:pt>
                  <c:pt idx="4">
                    <c:v>Gen Z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A807-4AA0-AEA8-534CC845B6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788482912"/>
        <c:axId val="788485536"/>
      </c:bubbleChart>
      <c:valAx>
        <c:axId val="788482912"/>
        <c:scaling>
          <c:orientation val="minMax"/>
          <c:max val="0.8"/>
          <c:min val="0.30000000000000004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r>
                  <a:rPr lang="en-US" dirty="0"/>
                  <a:t>Customers w/ Problems (%)</a:t>
                </a:r>
              </a:p>
            </c:rich>
          </c:tx>
          <c:layout>
            <c:manualLayout>
              <c:xMode val="edge"/>
              <c:yMode val="edge"/>
              <c:x val="0.30243285214348209"/>
              <c:y val="0.912453703703703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572B7E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88485536"/>
        <c:crosses val="autoZero"/>
        <c:crossBetween val="midCat"/>
        <c:majorUnit val="0.1"/>
      </c:valAx>
      <c:valAx>
        <c:axId val="788485536"/>
        <c:scaling>
          <c:orientation val="maxMin"/>
          <c:max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r>
                  <a:rPr lang="en-US" dirty="0"/>
                  <a:t>Avg. Risk per Customer ($)</a:t>
                </a:r>
              </a:p>
            </c:rich>
          </c:tx>
          <c:layout>
            <c:manualLayout>
              <c:xMode val="edge"/>
              <c:yMode val="edge"/>
              <c:x val="5.3076564495883861E-2"/>
              <c:y val="0.251850751749130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572B7E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88482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'Rep@Risk by Problem'!$F$2</c:f>
              <c:strCache>
                <c:ptCount val="1"/>
                <c:pt idx="0">
                  <c:v>Include data if it meets sample requirments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F9-4897-B04E-F684C8DA21C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F9-4897-B04E-F684C8DA21C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F9-4897-B04E-F684C8DA21C9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F9-4897-B04E-F684C8DA21C9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F9-4897-B04E-F684C8DA21C9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F9-4897-B04E-F684C8DA21C9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F9-4897-B04E-F684C8DA21C9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F9-4897-B04E-F684C8DA21C9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F9-4897-B04E-F684C8DA21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'Rep@Risk by Problem'!$B$3:$B$21</c:f>
              <c:strCache>
                <c:ptCount val="19"/>
                <c:pt idx="0">
                  <c:v>The store would not give a rain check</c:v>
                </c:pt>
                <c:pt idx="1">
                  <c:v>An item in the flyer was out of stock</c:v>
                </c:pt>
                <c:pt idx="2">
                  <c:v>Cashier not polite or courteous</c:v>
                </c:pt>
                <c:pt idx="3">
                  <c:v>Item unavailable in store, only online</c:v>
                </c:pt>
                <c:pt idx="4">
                  <c:v>Products not displayed attractively</c:v>
                </c:pt>
                <c:pt idx="5">
                  <c:v>Item out of stock</c:v>
                </c:pt>
                <c:pt idx="6">
                  <c:v>You had to wait too long to be served</c:v>
                </c:pt>
                <c:pt idx="7">
                  <c:v>Merchandise in the store moved around too often</c:v>
                </c:pt>
                <c:pt idx="8">
                  <c:v>Limited home appliance selection</c:v>
                </c:pt>
                <c:pt idx="9">
                  <c:v>Store cluttered with too many items</c:v>
                </c:pt>
                <c:pt idx="10">
                  <c:v>No one at the customer service desk to help</c:v>
                </c:pt>
                <c:pt idx="11">
                  <c:v>Store too messy or disorganized</c:v>
                </c:pt>
                <c:pt idx="12">
                  <c:v>Couldn't find anyone to help</c:v>
                </c:pt>
                <c:pt idx="13">
                  <c:v>Didn't have good selection of products</c:v>
                </c:pt>
                <c:pt idx="14">
                  <c:v>The shopping carts/ baskets were dirty</c:v>
                </c:pt>
                <c:pt idx="15">
                  <c:v>Items were too high for you to reach</c:v>
                </c:pt>
                <c:pt idx="16">
                  <c:v>Sales assoc. couldn't help locate item</c:v>
                </c:pt>
                <c:pt idx="17">
                  <c:v>Cashier didn't make you feel valued</c:v>
                </c:pt>
                <c:pt idx="18">
                  <c:v>Sales assoc. did not give you any advice</c:v>
                </c:pt>
              </c:strCache>
            </c:strRef>
          </c:cat>
          <c:val>
            <c:numRef>
              <c:f>'Rep@Risk by Problem'!$F$3:$F$21</c:f>
              <c:numCache>
                <c:formatCode>0.0%</c:formatCode>
                <c:ptCount val="19"/>
                <c:pt idx="0">
                  <c:v>0.8</c:v>
                </c:pt>
                <c:pt idx="1">
                  <c:v>0.70754716981132104</c:v>
                </c:pt>
                <c:pt idx="2">
                  <c:v>0.61643835616438403</c:v>
                </c:pt>
                <c:pt idx="3">
                  <c:v>0.59027777777777801</c:v>
                </c:pt>
                <c:pt idx="4">
                  <c:v>0.55208333333333304</c:v>
                </c:pt>
                <c:pt idx="5">
                  <c:v>0.52886836027713602</c:v>
                </c:pt>
                <c:pt idx="6">
                  <c:v>0.50431034482758597</c:v>
                </c:pt>
                <c:pt idx="7">
                  <c:v>0.497206703910614</c:v>
                </c:pt>
                <c:pt idx="8">
                  <c:v>0.48888888888888898</c:v>
                </c:pt>
                <c:pt idx="9">
                  <c:v>0.48314606741573002</c:v>
                </c:pt>
                <c:pt idx="10">
                  <c:v>0.45454545454545398</c:v>
                </c:pt>
                <c:pt idx="11">
                  <c:v>0.44628099173553698</c:v>
                </c:pt>
                <c:pt idx="12">
                  <c:v>0.44215938303341901</c:v>
                </c:pt>
                <c:pt idx="13">
                  <c:v>0.417366946778712</c:v>
                </c:pt>
                <c:pt idx="14">
                  <c:v>0.41071428571428598</c:v>
                </c:pt>
                <c:pt idx="15">
                  <c:v>0.40566037735849098</c:v>
                </c:pt>
                <c:pt idx="16">
                  <c:v>0.39583333333333298</c:v>
                </c:pt>
                <c:pt idx="17">
                  <c:v>0.36470588235294099</c:v>
                </c:pt>
                <c:pt idx="18">
                  <c:v>0.33333333333333298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F9-4897-B04E-F684C8DA2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214588288"/>
        <c:axId val="1214588616"/>
      </c:barChart>
      <c:catAx>
        <c:axId val="1214588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1214588616"/>
        <c:crosses val="autoZero"/>
        <c:auto val="1"/>
        <c:lblAlgn val="ctr"/>
        <c:lblOffset val="100"/>
        <c:noMultiLvlLbl val="0"/>
      </c:catAx>
      <c:valAx>
        <c:axId val="1214588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21458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53-4481-9881-C8DF30546C7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53-4481-9881-C8DF30546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'Rep@Risk by Gen'!$C$2:$C$6</c:f>
              <c:strCache>
                <c:ptCount val="5"/>
                <c:pt idx="0">
                  <c:v>Traditionalists</c:v>
                </c:pt>
                <c:pt idx="1">
                  <c:v>Baby Boomers</c:v>
                </c:pt>
                <c:pt idx="2">
                  <c:v>Gen X</c:v>
                </c:pt>
                <c:pt idx="3">
                  <c:v>Gen Y</c:v>
                </c:pt>
                <c:pt idx="4">
                  <c:v>Gen Z</c:v>
                </c:pt>
              </c:strCache>
            </c:strRef>
          </c:cat>
          <c:val>
            <c:numRef>
              <c:f>'Rep@Risk by Gen'!$G$2:$G$6</c:f>
              <c:numCache>
                <c:formatCode>0.0%</c:formatCode>
                <c:ptCount val="5"/>
                <c:pt idx="0">
                  <c:v>0.34705882352941197</c:v>
                </c:pt>
                <c:pt idx="1">
                  <c:v>0.38904109589041103</c:v>
                </c:pt>
                <c:pt idx="2">
                  <c:v>0.538077403245943</c:v>
                </c:pt>
                <c:pt idx="3">
                  <c:v>0.60553278688524603</c:v>
                </c:pt>
                <c:pt idx="4">
                  <c:v>0.75675675675675702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53-4481-9881-C8DF30546C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8"/>
        <c:axId val="1323743072"/>
        <c:axId val="1323747664"/>
      </c:barChart>
      <c:catAx>
        <c:axId val="1323743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1323747664"/>
        <c:crosses val="autoZero"/>
        <c:auto val="1"/>
        <c:lblAlgn val="ctr"/>
        <c:lblOffset val="100"/>
        <c:noMultiLvlLbl val="0"/>
      </c:catAx>
      <c:valAx>
        <c:axId val="132374766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32374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7B-4679-A83F-A3AC4B5DEB4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7B-4679-A83F-A3AC4B5DEB4B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E7B-4679-A83F-A3AC4B5DEB4B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E7B-4679-A83F-A3AC4B5DEB4B}"/>
              </c:ext>
            </c:extLst>
          </c:dPt>
          <c:dLbls>
            <c:dLbl>
              <c:idx val="0"/>
              <c:layout>
                <c:manualLayout>
                  <c:x val="0.15625"/>
                  <c:y val="-9.3749999999999997E-3"/>
                </c:manualLayout>
              </c:layout>
              <c:tx>
                <c:rich>
                  <a:bodyPr/>
                  <a:lstStyle/>
                  <a:p>
                    <a:fld id="{CE4A763A-BF25-4113-B89F-2D02D9443E38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AA378C9D-3144-4D85-A278-69C538F14EBC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E7B-4679-A83F-A3AC4B5DEB4B}"/>
                </c:ext>
              </c:extLst>
            </c:dLbl>
            <c:dLbl>
              <c:idx val="1"/>
              <c:layout>
                <c:manualLayout>
                  <c:x val="-0.18229166666666666"/>
                  <c:y val="1.5625E-2"/>
                </c:manualLayout>
              </c:layout>
              <c:tx>
                <c:rich>
                  <a:bodyPr/>
                  <a:lstStyle/>
                  <a:p>
                    <a:fld id="{2FD45F20-A03E-47BC-8E8D-42B7A0FC1EFC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00E3B523-141C-49DE-93ED-5184D376932D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111466535433072"/>
                      <c:h val="0.100312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E7B-4679-A83F-A3AC4B5DEB4B}"/>
                </c:ext>
              </c:extLst>
            </c:dLbl>
            <c:dLbl>
              <c:idx val="2"/>
              <c:layout>
                <c:manualLayout>
                  <c:x val="-0.11875000000000004"/>
                  <c:y val="-8.1250000000000017E-2"/>
                </c:manualLayout>
              </c:layout>
              <c:tx>
                <c:rich>
                  <a:bodyPr/>
                  <a:lstStyle/>
                  <a:p>
                    <a:fld id="{F442C7DD-D84B-4E54-BEF6-6CE90272CA77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CEE49B06-4B29-470B-96C4-6DC9B1425A0C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E7B-4679-A83F-A3AC4B5DEB4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7B-4679-A83F-A3AC4B5DE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572B7E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Sheet1!$A$2:$A$5</c:f>
              <c:strCache>
                <c:ptCount val="3"/>
                <c:pt idx="0">
                  <c:v>Promoter</c:v>
                </c:pt>
                <c:pt idx="1">
                  <c:v>Passive</c:v>
                </c:pt>
                <c:pt idx="2">
                  <c:v>Detractor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0.39615271946099001</c:v>
                </c:pt>
                <c:pt idx="1">
                  <c:v>0.38853627575432098</c:v>
                </c:pt>
                <c:pt idx="2">
                  <c:v>0.21531100478468901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Sheet1!$A$2:$A$4</c15:f>
                <c15:dlblRangeCache>
                  <c:ptCount val="3"/>
                  <c:pt idx="0">
                    <c:v>Promoter</c:v>
                  </c:pt>
                  <c:pt idx="1">
                    <c:v>Passive</c:v>
                  </c:pt>
                  <c:pt idx="2">
                    <c:v>Detractor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E7B-4679-A83F-A3AC4B5DE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572B7E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A9-40A3-A01F-D0D3318BE9D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A9-40A3-A01F-D0D3318BE9D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A9-40A3-A01F-D0D3318BE9D0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AF-460E-8B7B-48B8BF0811EA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AF-460E-8B7B-48B8BF0811EA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AF-460E-8B7B-48B8BF0811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'NPS by prob'!$E$3:$E$21</c:f>
              <c:strCache>
                <c:ptCount val="19"/>
                <c:pt idx="0">
                  <c:v>Didn't have good selection of products</c:v>
                </c:pt>
                <c:pt idx="1">
                  <c:v>Couldn't find anyone to help</c:v>
                </c:pt>
                <c:pt idx="2">
                  <c:v>Store too messy or disorganized</c:v>
                </c:pt>
                <c:pt idx="3">
                  <c:v>You had to wait too long to be served</c:v>
                </c:pt>
                <c:pt idx="4">
                  <c:v>Store cluttered with too many items</c:v>
                </c:pt>
                <c:pt idx="5">
                  <c:v>Products not displayed attractively</c:v>
                </c:pt>
                <c:pt idx="6">
                  <c:v>Item out of stock</c:v>
                </c:pt>
                <c:pt idx="7">
                  <c:v>Limited home appliance selection</c:v>
                </c:pt>
                <c:pt idx="8">
                  <c:v>Merchandise in the store moved around too often</c:v>
                </c:pt>
                <c:pt idx="9">
                  <c:v>Cashier didn't make you feel valued</c:v>
                </c:pt>
                <c:pt idx="10">
                  <c:v>Sales assoc. did not give you any advice</c:v>
                </c:pt>
                <c:pt idx="11">
                  <c:v>Sales assoc. couldn't help locate item</c:v>
                </c:pt>
                <c:pt idx="12">
                  <c:v>Item unavailable in store, only online</c:v>
                </c:pt>
                <c:pt idx="13">
                  <c:v>The shopping carts/ baskets were dirty</c:v>
                </c:pt>
                <c:pt idx="14">
                  <c:v>An item in the flyer was out of stock</c:v>
                </c:pt>
                <c:pt idx="15">
                  <c:v>No one at the customer service desk to help</c:v>
                </c:pt>
                <c:pt idx="16">
                  <c:v>Cashier not polite or courteous</c:v>
                </c:pt>
                <c:pt idx="17">
                  <c:v>Items were too high for you to reach</c:v>
                </c:pt>
                <c:pt idx="18">
                  <c:v>The store would not give a rain check</c:v>
                </c:pt>
              </c:strCache>
            </c:strRef>
          </c:cat>
          <c:val>
            <c:numRef>
              <c:f>'NPS by prob'!$J$3:$J$21</c:f>
              <c:numCache>
                <c:formatCode>0.0</c:formatCode>
                <c:ptCount val="19"/>
                <c:pt idx="0">
                  <c:v>-20.478418471446101</c:v>
                </c:pt>
                <c:pt idx="1">
                  <c:v>-16.216260545676338</c:v>
                </c:pt>
                <c:pt idx="2">
                  <c:v>-15.060135330587782</c:v>
                </c:pt>
                <c:pt idx="3">
                  <c:v>-13.739961291515401</c:v>
                </c:pt>
                <c:pt idx="4">
                  <c:v>-13.593596698148341</c:v>
                </c:pt>
                <c:pt idx="5">
                  <c:v>-12.542861147476961</c:v>
                </c:pt>
                <c:pt idx="6">
                  <c:v>-12.322409297277849</c:v>
                </c:pt>
                <c:pt idx="7">
                  <c:v>-11.755845803471161</c:v>
                </c:pt>
                <c:pt idx="8">
                  <c:v>-10.624226501295791</c:v>
                </c:pt>
                <c:pt idx="9">
                  <c:v>-9.2426198904352788</c:v>
                </c:pt>
                <c:pt idx="10">
                  <c:v>-9.2129771834656822</c:v>
                </c:pt>
                <c:pt idx="11">
                  <c:v>-8.8125024230079791</c:v>
                </c:pt>
                <c:pt idx="12">
                  <c:v>-8.6448153593358494</c:v>
                </c:pt>
                <c:pt idx="13">
                  <c:v>-8.0435216967317995</c:v>
                </c:pt>
                <c:pt idx="14">
                  <c:v>-8.0320496446508507</c:v>
                </c:pt>
                <c:pt idx="15">
                  <c:v>-7.5969128641594299</c:v>
                </c:pt>
                <c:pt idx="16">
                  <c:v>-7.2472243511557313</c:v>
                </c:pt>
                <c:pt idx="17">
                  <c:v>-7.1847778437167786</c:v>
                </c:pt>
                <c:pt idx="18">
                  <c:v>-5.4523196760177308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A2-4103-9EDB-4A69CDD9C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axId val="736954920"/>
        <c:axId val="736963120"/>
      </c:barChart>
      <c:catAx>
        <c:axId val="736954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36963120"/>
        <c:crosses val="autoZero"/>
        <c:auto val="1"/>
        <c:lblAlgn val="ctr"/>
        <c:lblOffset val="100"/>
        <c:noMultiLvlLbl val="0"/>
      </c:catAx>
      <c:valAx>
        <c:axId val="73696312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high"/>
        <c:crossAx val="736954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37-4414-968D-31592AD63B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572B7E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'NPS by gen'!$C$2:$C$6</c:f>
              <c:strCache>
                <c:ptCount val="5"/>
                <c:pt idx="0">
                  <c:v>Traditionalists</c:v>
                </c:pt>
                <c:pt idx="1">
                  <c:v>Baby Boomers</c:v>
                </c:pt>
                <c:pt idx="2">
                  <c:v>Gen X</c:v>
                </c:pt>
                <c:pt idx="3">
                  <c:v>Gen Y</c:v>
                </c:pt>
                <c:pt idx="4">
                  <c:v>Gen Z</c:v>
                </c:pt>
              </c:strCache>
            </c:strRef>
          </c:cat>
          <c:val>
            <c:numRef>
              <c:f>'NPS by gen'!$H$2:$H$6</c:f>
              <c:numCache>
                <c:formatCode>0.0</c:formatCode>
                <c:ptCount val="5"/>
                <c:pt idx="0">
                  <c:v>25.426621160409603</c:v>
                </c:pt>
                <c:pt idx="1">
                  <c:v>24.261844815747398</c:v>
                </c:pt>
                <c:pt idx="2">
                  <c:v>20.7327227310574</c:v>
                </c:pt>
                <c:pt idx="3">
                  <c:v>5.3437833986462016</c:v>
                </c:pt>
                <c:pt idx="4">
                  <c:v>-6.4935064935065014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7-4414-968D-31592AD63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736959512"/>
        <c:axId val="736962136"/>
      </c:barChart>
      <c:catAx>
        <c:axId val="736959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36962136"/>
        <c:crosses val="autoZero"/>
        <c:auto val="1"/>
        <c:lblAlgn val="ctr"/>
        <c:lblOffset val="100"/>
        <c:noMultiLvlLbl val="0"/>
      </c:catAx>
      <c:valAx>
        <c:axId val="7369621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73695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>
          <a:solidFill>
            <a:srgbClr val="572B7E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C0F804-DF3A-4AFB-BFF4-FE7A0A7B424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36037-41DB-4370-BA55-D4DC7D731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0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1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51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30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83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42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23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3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47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10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70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3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F0099-A719-4E9E-88B5-93DE4E3669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56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742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22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5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F0099-A719-4E9E-88B5-93DE4E3669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6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3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73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93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75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90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36037-41DB-4370-BA55-D4DC7D73173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0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2" y="1"/>
            <a:ext cx="9225267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2" tIns="50796" rIns="101592" bIns="5079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01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3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E21940-4929-43E5-83EA-DC87538AD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0" y="1525381"/>
            <a:ext cx="7040880" cy="314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8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299461" y="1414744"/>
            <a:ext cx="8537553" cy="4195483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latin typeface="+mn-lt"/>
              </a:defRPr>
            </a:lvl1pPr>
            <a:lvl2pPr marL="513239" indent="-253972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758392" indent="-243391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01784" indent="-241629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73395" indent="-269848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hape 72">
            <a:extLst>
              <a:ext uri="{FF2B5EF4-FFF2-40B4-BE49-F238E27FC236}">
                <a16:creationId xmlns:a16="http://schemas.microsoft.com/office/drawing/2014/main" id="{CD15E6EF-A9BA-4E30-B9CE-345DCC92DCB3}"/>
              </a:ext>
            </a:extLst>
          </p:cNvPr>
          <p:cNvSpPr/>
          <p:nvPr userDrawn="1"/>
        </p:nvSpPr>
        <p:spPr>
          <a:xfrm rot="5400000">
            <a:off x="6313098" y="3118972"/>
            <a:ext cx="5389883" cy="1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667" dirty="0">
                <a:solidFill>
                  <a:srgbClr val="000000"/>
                </a:solidFill>
              </a:rPr>
              <a:t>Copyright © </a:t>
            </a:r>
            <a:r>
              <a:rPr lang="en-US" sz="667" dirty="0" err="1">
                <a:solidFill>
                  <a:srgbClr val="000000"/>
                </a:solidFill>
              </a:rPr>
              <a:t>WisePlum</a:t>
            </a:r>
            <a:r>
              <a:rPr lang="ga-IE" sz="667" dirty="0">
                <a:solidFill>
                  <a:srgbClr val="000000"/>
                </a:solidFill>
              </a:rPr>
              <a:t> 201</a:t>
            </a:r>
            <a:r>
              <a:rPr lang="en-US" sz="667" dirty="0">
                <a:solidFill>
                  <a:srgbClr val="000000"/>
                </a:solidFill>
              </a:rPr>
              <a:t>9</a:t>
            </a:r>
            <a:r>
              <a:rPr lang="ga-IE" sz="667" dirty="0">
                <a:solidFill>
                  <a:srgbClr val="000000"/>
                </a:solidFill>
              </a:rPr>
              <a:t>. All rights reserved.</a:t>
            </a:r>
            <a:endParaRPr sz="6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C91DB2D-2C95-44E3-81F0-3CDFC1EEA3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7488" y="0"/>
            <a:ext cx="4096512" cy="6858000"/>
          </a:xfrm>
          <a:prstGeom prst="rect">
            <a:avLst/>
          </a:prstGeom>
        </p:spPr>
      </p:pic>
      <p:sp>
        <p:nvSpPr>
          <p:cNvPr id="13" name="Shape 72"/>
          <p:cNvSpPr/>
          <p:nvPr userDrawn="1"/>
        </p:nvSpPr>
        <p:spPr>
          <a:xfrm rot="5400000">
            <a:off x="6313098" y="3118972"/>
            <a:ext cx="5389883" cy="1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667" dirty="0">
                <a:solidFill>
                  <a:srgbClr val="000000"/>
                </a:solidFill>
              </a:rPr>
              <a:t>Copyright © </a:t>
            </a:r>
            <a:r>
              <a:rPr lang="en-US" sz="667" dirty="0" err="1">
                <a:solidFill>
                  <a:srgbClr val="000000"/>
                </a:solidFill>
              </a:rPr>
              <a:t>WisePlum</a:t>
            </a:r>
            <a:r>
              <a:rPr lang="ga-IE" sz="667" dirty="0">
                <a:solidFill>
                  <a:srgbClr val="000000"/>
                </a:solidFill>
              </a:rPr>
              <a:t> 201</a:t>
            </a:r>
            <a:r>
              <a:rPr lang="en-US" sz="667" dirty="0">
                <a:solidFill>
                  <a:srgbClr val="000000"/>
                </a:solidFill>
              </a:rPr>
              <a:t>9</a:t>
            </a:r>
            <a:r>
              <a:rPr lang="ga-IE" sz="667" dirty="0">
                <a:solidFill>
                  <a:srgbClr val="000000"/>
                </a:solidFill>
              </a:rPr>
              <a:t>. All rights reserved.</a:t>
            </a:r>
            <a:endParaRPr sz="667" dirty="0">
              <a:solidFill>
                <a:srgbClr val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CD9358-FC53-486D-B1E1-8A46BAA45453}"/>
              </a:ext>
            </a:extLst>
          </p:cNvPr>
          <p:cNvSpPr/>
          <p:nvPr userDrawn="1"/>
        </p:nvSpPr>
        <p:spPr>
          <a:xfrm>
            <a:off x="8785848" y="6611779"/>
            <a:ext cx="4042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5A90C1E-E9B0-4AFE-9350-6E7D94D124B6}" type="slidenum">
              <a:rPr lang="en-US" sz="1000" smtClean="0">
                <a:latin typeface="+mn-lt"/>
              </a:rPr>
              <a:pPr/>
              <a:t>‹#›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439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with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834E1A6-6DD0-48C0-BC9F-04D0AD2E25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7488" y="0"/>
            <a:ext cx="40965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1F3FD-0956-43FA-AB5E-3F931830595A}"/>
              </a:ext>
            </a:extLst>
          </p:cNvPr>
          <p:cNvSpPr/>
          <p:nvPr userDrawn="1"/>
        </p:nvSpPr>
        <p:spPr>
          <a:xfrm>
            <a:off x="8785848" y="6611779"/>
            <a:ext cx="4042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5A90C1E-E9B0-4AFE-9350-6E7D94D124B6}" type="slidenum">
              <a:rPr lang="en-US" sz="1000" smtClean="0">
                <a:solidFill>
                  <a:srgbClr val="572B7E"/>
                </a:solidFill>
                <a:latin typeface="+mn-lt"/>
              </a:rPr>
              <a:pPr/>
              <a:t>‹#›</a:t>
            </a:fld>
            <a:endParaRPr lang="en-US" sz="1000" dirty="0">
              <a:solidFill>
                <a:srgbClr val="572B7E"/>
              </a:solidFill>
              <a:latin typeface="+mn-lt"/>
            </a:endParaRPr>
          </a:p>
        </p:txBody>
      </p:sp>
      <p:sp>
        <p:nvSpPr>
          <p:cNvPr id="6" name="Shape 72">
            <a:extLst>
              <a:ext uri="{FF2B5EF4-FFF2-40B4-BE49-F238E27FC236}">
                <a16:creationId xmlns:a16="http://schemas.microsoft.com/office/drawing/2014/main" id="{0D0B3BB7-7FDE-48E9-B10C-0B4A1A763B55}"/>
              </a:ext>
            </a:extLst>
          </p:cNvPr>
          <p:cNvSpPr/>
          <p:nvPr userDrawn="1"/>
        </p:nvSpPr>
        <p:spPr>
          <a:xfrm rot="5400000">
            <a:off x="6313098" y="3118972"/>
            <a:ext cx="5389883" cy="1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667" dirty="0">
                <a:solidFill>
                  <a:srgbClr val="572B7E"/>
                </a:solidFill>
              </a:rPr>
              <a:t>Copyright © </a:t>
            </a:r>
            <a:r>
              <a:rPr lang="en-US" sz="667" dirty="0" err="1">
                <a:solidFill>
                  <a:srgbClr val="572B7E"/>
                </a:solidFill>
              </a:rPr>
              <a:t>WisePlum</a:t>
            </a:r>
            <a:r>
              <a:rPr lang="ga-IE" sz="667" dirty="0">
                <a:solidFill>
                  <a:srgbClr val="572B7E"/>
                </a:solidFill>
              </a:rPr>
              <a:t> 201</a:t>
            </a:r>
            <a:r>
              <a:rPr lang="en-US" sz="667" dirty="0">
                <a:solidFill>
                  <a:srgbClr val="572B7E"/>
                </a:solidFill>
              </a:rPr>
              <a:t>9</a:t>
            </a:r>
            <a:r>
              <a:rPr lang="ga-IE" sz="667" dirty="0">
                <a:solidFill>
                  <a:srgbClr val="572B7E"/>
                </a:solidFill>
              </a:rPr>
              <a:t>. All rights reserved.</a:t>
            </a:r>
            <a:endParaRPr sz="667" dirty="0">
              <a:solidFill>
                <a:srgbClr val="572B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 with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D0F43E1-BC58-43C0-887E-DD08C9222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7488" y="0"/>
            <a:ext cx="4096512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299461" y="1414744"/>
            <a:ext cx="8537553" cy="4195483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latin typeface="+mn-lt"/>
              </a:defRPr>
            </a:lvl1pPr>
            <a:lvl2pPr marL="513239" indent="-253972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758392" indent="-243391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01784" indent="-241629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73395" indent="-269848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77BAB2-CCB7-4F3B-B48E-219BD31F88F7}"/>
              </a:ext>
            </a:extLst>
          </p:cNvPr>
          <p:cNvSpPr/>
          <p:nvPr userDrawn="1"/>
        </p:nvSpPr>
        <p:spPr>
          <a:xfrm>
            <a:off x="8785848" y="6611779"/>
            <a:ext cx="4042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5A90C1E-E9B0-4AFE-9350-6E7D94D124B6}" type="slidenum">
              <a:rPr lang="en-US" sz="1000" smtClean="0">
                <a:solidFill>
                  <a:srgbClr val="572B7E"/>
                </a:solidFill>
                <a:latin typeface="+mn-lt"/>
              </a:rPr>
              <a:pPr/>
              <a:t>‹#›</a:t>
            </a:fld>
            <a:endParaRPr lang="en-US" sz="1000" dirty="0">
              <a:solidFill>
                <a:srgbClr val="572B7E"/>
              </a:solidFill>
              <a:latin typeface="+mn-lt"/>
            </a:endParaRPr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8B091453-7C7E-4D06-BA3F-1A002B529C82}"/>
              </a:ext>
            </a:extLst>
          </p:cNvPr>
          <p:cNvSpPr/>
          <p:nvPr userDrawn="1"/>
        </p:nvSpPr>
        <p:spPr>
          <a:xfrm rot="5400000">
            <a:off x="6313098" y="3118972"/>
            <a:ext cx="5389883" cy="1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667" dirty="0">
                <a:solidFill>
                  <a:srgbClr val="572B7E"/>
                </a:solidFill>
              </a:rPr>
              <a:t>Copyright © </a:t>
            </a:r>
            <a:r>
              <a:rPr lang="en-US" sz="667" dirty="0" err="1">
                <a:solidFill>
                  <a:srgbClr val="572B7E"/>
                </a:solidFill>
              </a:rPr>
              <a:t>WisePlum</a:t>
            </a:r>
            <a:r>
              <a:rPr lang="ga-IE" sz="667" dirty="0">
                <a:solidFill>
                  <a:srgbClr val="572B7E"/>
                </a:solidFill>
              </a:rPr>
              <a:t> 201</a:t>
            </a:r>
            <a:r>
              <a:rPr lang="en-US" sz="667" dirty="0">
                <a:solidFill>
                  <a:srgbClr val="572B7E"/>
                </a:solidFill>
              </a:rPr>
              <a:t>9</a:t>
            </a:r>
            <a:r>
              <a:rPr lang="ga-IE" sz="667" dirty="0">
                <a:solidFill>
                  <a:srgbClr val="572B7E"/>
                </a:solidFill>
              </a:rPr>
              <a:t>. All rights reserved.</a:t>
            </a:r>
            <a:endParaRPr sz="667" dirty="0">
              <a:solidFill>
                <a:srgbClr val="572B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2" y="1"/>
            <a:ext cx="9225267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2" tIns="50796" rIns="101592" bIns="5079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01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3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93028" y="2612472"/>
            <a:ext cx="5871411" cy="1015663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algn="l"/>
            <a:r>
              <a:rPr lang="en-US" sz="6000" b="1" dirty="0">
                <a:solidFill>
                  <a:schemeClr val="bg1"/>
                </a:solidFill>
              </a:rPr>
              <a:t>Thank</a:t>
            </a:r>
            <a:r>
              <a:rPr lang="en-US" sz="6000" b="1" baseline="0" dirty="0">
                <a:solidFill>
                  <a:schemeClr val="bg1"/>
                </a:solidFill>
              </a:rPr>
              <a:t> you. 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51E969-0639-41FF-A9D0-9C91C33AC2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104" y="3242932"/>
            <a:ext cx="25603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 with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/>
          <p:nvPr userDrawn="1"/>
        </p:nvSpPr>
        <p:spPr>
          <a:xfrm rot="5400000">
            <a:off x="6302734" y="3135900"/>
            <a:ext cx="5389883" cy="1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500" dirty="0">
                <a:solidFill>
                  <a:srgbClr val="000000"/>
                </a:solidFill>
              </a:rPr>
              <a:t>Copyright © </a:t>
            </a:r>
            <a:r>
              <a:rPr lang="en-US" sz="500" dirty="0">
                <a:solidFill>
                  <a:srgbClr val="000000"/>
                </a:solidFill>
              </a:rPr>
              <a:t>WisePlum</a:t>
            </a:r>
            <a:r>
              <a:rPr lang="ga-IE" sz="500" dirty="0">
                <a:solidFill>
                  <a:srgbClr val="000000"/>
                </a:solidFill>
              </a:rPr>
              <a:t> 201</a:t>
            </a:r>
            <a:r>
              <a:rPr lang="en-US" sz="500" dirty="0">
                <a:solidFill>
                  <a:srgbClr val="000000"/>
                </a:solidFill>
              </a:rPr>
              <a:t>7</a:t>
            </a:r>
            <a:r>
              <a:rPr lang="ga-IE" sz="500" dirty="0">
                <a:solidFill>
                  <a:srgbClr val="000000"/>
                </a:solidFill>
              </a:rPr>
              <a:t>. All rights reserved.</a:t>
            </a:r>
            <a:endParaRPr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3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hape 72"/>
          <p:cNvSpPr/>
          <p:nvPr userDrawn="1"/>
        </p:nvSpPr>
        <p:spPr>
          <a:xfrm rot="5400000">
            <a:off x="6302734" y="3135900"/>
            <a:ext cx="5389883" cy="1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500" dirty="0">
                <a:solidFill>
                  <a:srgbClr val="000000"/>
                </a:solidFill>
              </a:rPr>
              <a:t>Copyright © </a:t>
            </a:r>
            <a:r>
              <a:rPr lang="en-US" sz="500" dirty="0">
                <a:solidFill>
                  <a:srgbClr val="000000"/>
                </a:solidFill>
              </a:rPr>
              <a:t>WisePlum</a:t>
            </a:r>
            <a:r>
              <a:rPr lang="ga-IE" sz="500" dirty="0">
                <a:solidFill>
                  <a:srgbClr val="000000"/>
                </a:solidFill>
              </a:rPr>
              <a:t> 201</a:t>
            </a:r>
            <a:r>
              <a:rPr lang="en-US" sz="500" dirty="0">
                <a:solidFill>
                  <a:srgbClr val="000000"/>
                </a:solidFill>
              </a:rPr>
              <a:t>7</a:t>
            </a:r>
            <a:r>
              <a:rPr lang="ga-IE" sz="500" dirty="0">
                <a:solidFill>
                  <a:srgbClr val="000000"/>
                </a:solidFill>
              </a:rPr>
              <a:t>. All rights reserved.</a:t>
            </a:r>
            <a:endParaRPr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2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hape 72"/>
          <p:cNvSpPr/>
          <p:nvPr userDrawn="1"/>
        </p:nvSpPr>
        <p:spPr>
          <a:xfrm rot="5400000">
            <a:off x="6302734" y="3135900"/>
            <a:ext cx="5389883" cy="1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500" dirty="0">
                <a:solidFill>
                  <a:srgbClr val="000000"/>
                </a:solidFill>
              </a:rPr>
              <a:t>Copyright © </a:t>
            </a:r>
            <a:r>
              <a:rPr lang="en-US" sz="500" dirty="0">
                <a:solidFill>
                  <a:srgbClr val="000000"/>
                </a:solidFill>
              </a:rPr>
              <a:t>WisePlum</a:t>
            </a:r>
            <a:r>
              <a:rPr lang="ga-IE" sz="500" dirty="0">
                <a:solidFill>
                  <a:srgbClr val="000000"/>
                </a:solidFill>
              </a:rPr>
              <a:t> 201</a:t>
            </a:r>
            <a:r>
              <a:rPr lang="en-US" sz="500" dirty="0">
                <a:solidFill>
                  <a:srgbClr val="000000"/>
                </a:solidFill>
              </a:rPr>
              <a:t>7</a:t>
            </a:r>
            <a:r>
              <a:rPr lang="ga-IE" sz="500" dirty="0">
                <a:solidFill>
                  <a:srgbClr val="000000"/>
                </a:solidFill>
              </a:rPr>
              <a:t>. All rights reserved.</a:t>
            </a:r>
            <a:endParaRPr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hape 72"/>
          <p:cNvSpPr/>
          <p:nvPr userDrawn="1"/>
        </p:nvSpPr>
        <p:spPr>
          <a:xfrm rot="5400000">
            <a:off x="6302734" y="3135900"/>
            <a:ext cx="5389883" cy="1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500" dirty="0">
                <a:solidFill>
                  <a:srgbClr val="000000"/>
                </a:solidFill>
              </a:rPr>
              <a:t>Copyright © </a:t>
            </a:r>
            <a:r>
              <a:rPr lang="en-US" sz="500" dirty="0">
                <a:solidFill>
                  <a:srgbClr val="000000"/>
                </a:solidFill>
              </a:rPr>
              <a:t>WisePlum</a:t>
            </a:r>
            <a:r>
              <a:rPr lang="ga-IE" sz="500" dirty="0">
                <a:solidFill>
                  <a:srgbClr val="000000"/>
                </a:solidFill>
              </a:rPr>
              <a:t> 201</a:t>
            </a:r>
            <a:r>
              <a:rPr lang="en-US" sz="500" dirty="0">
                <a:solidFill>
                  <a:srgbClr val="000000"/>
                </a:solidFill>
              </a:rPr>
              <a:t>7</a:t>
            </a:r>
            <a:r>
              <a:rPr lang="ga-IE" sz="500" dirty="0">
                <a:solidFill>
                  <a:srgbClr val="000000"/>
                </a:solidFill>
              </a:rPr>
              <a:t>. All rights reserved.</a:t>
            </a:r>
            <a:endParaRPr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720FD86-A433-4DB4-8EC3-FF9258776B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7772" y="0"/>
            <a:ext cx="30723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hape 72"/>
          <p:cNvSpPr/>
          <p:nvPr userDrawn="1"/>
        </p:nvSpPr>
        <p:spPr>
          <a:xfrm rot="5400000">
            <a:off x="6302734" y="3135900"/>
            <a:ext cx="5389883" cy="1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500" dirty="0">
                <a:solidFill>
                  <a:srgbClr val="000000"/>
                </a:solidFill>
              </a:rPr>
              <a:t>Copyright © </a:t>
            </a:r>
            <a:r>
              <a:rPr lang="en-US" sz="500" dirty="0">
                <a:solidFill>
                  <a:srgbClr val="000000"/>
                </a:solidFill>
              </a:rPr>
              <a:t>WisePlum</a:t>
            </a:r>
            <a:r>
              <a:rPr lang="ga-IE" sz="500" dirty="0">
                <a:solidFill>
                  <a:srgbClr val="000000"/>
                </a:solidFill>
              </a:rPr>
              <a:t> 201</a:t>
            </a:r>
            <a:r>
              <a:rPr lang="en-US" sz="500" dirty="0">
                <a:solidFill>
                  <a:srgbClr val="000000"/>
                </a:solidFill>
              </a:rPr>
              <a:t>7</a:t>
            </a:r>
            <a:r>
              <a:rPr lang="ga-IE" sz="500" dirty="0">
                <a:solidFill>
                  <a:srgbClr val="000000"/>
                </a:solidFill>
              </a:rPr>
              <a:t>. All rights reserved.</a:t>
            </a:r>
            <a:endParaRPr sz="500" dirty="0">
              <a:solidFill>
                <a:srgbClr val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FFF872-3FB1-409E-81F9-88DFAB2BE697}"/>
              </a:ext>
            </a:extLst>
          </p:cNvPr>
          <p:cNvSpPr/>
          <p:nvPr userDrawn="1"/>
        </p:nvSpPr>
        <p:spPr>
          <a:xfrm>
            <a:off x="8826792" y="6611787"/>
            <a:ext cx="349776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5A90C1E-E9B0-4AFE-9350-6E7D94D124B6}" type="slidenum">
              <a:rPr lang="en-US" sz="750" smtClean="0">
                <a:latin typeface="+mn-lt"/>
              </a:rPr>
              <a:pPr/>
              <a:t>‹#›</a:t>
            </a:fld>
            <a:endParaRPr lang="en-US" sz="7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199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558977" y="1683996"/>
            <a:ext cx="6499174" cy="1889386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itle 36"/>
          <p:cNvSpPr>
            <a:spLocks noGrp="1"/>
          </p:cNvSpPr>
          <p:nvPr>
            <p:ph type="title"/>
          </p:nvPr>
        </p:nvSpPr>
        <p:spPr>
          <a:xfrm>
            <a:off x="1558977" y="3598378"/>
            <a:ext cx="6498689" cy="6126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538052" y="4943246"/>
            <a:ext cx="2566333" cy="491153"/>
          </a:xfrm>
          <a:ln>
            <a:noFill/>
          </a:ln>
        </p:spPr>
        <p:txBody>
          <a:bodyPr/>
          <a:lstStyle/>
          <a:p>
            <a:pPr lvl="0"/>
            <a:r>
              <a:rPr lang="en-US">
                <a:solidFill>
                  <a:schemeClr val="bg1"/>
                </a:solidFill>
                <a:latin typeface="+mn-lt"/>
              </a:rPr>
              <a:t>Edit Master text styles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1854AC8-4AAD-4CBA-9FA0-CFFCA6355B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47744" cy="685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7051CD1-3575-4C01-AADB-98AE3EDB43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253" y="5580404"/>
            <a:ext cx="2284728" cy="102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hape 72"/>
          <p:cNvSpPr/>
          <p:nvPr userDrawn="1"/>
        </p:nvSpPr>
        <p:spPr>
          <a:xfrm rot="5400000">
            <a:off x="6302734" y="3135900"/>
            <a:ext cx="5389883" cy="1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500" dirty="0">
                <a:solidFill>
                  <a:srgbClr val="000000"/>
                </a:solidFill>
              </a:rPr>
              <a:t>Copyright © </a:t>
            </a:r>
            <a:r>
              <a:rPr lang="en-US" sz="500" dirty="0">
                <a:solidFill>
                  <a:srgbClr val="000000"/>
                </a:solidFill>
              </a:rPr>
              <a:t>WisePlum</a:t>
            </a:r>
            <a:r>
              <a:rPr lang="ga-IE" sz="500" dirty="0">
                <a:solidFill>
                  <a:srgbClr val="000000"/>
                </a:solidFill>
              </a:rPr>
              <a:t> 201</a:t>
            </a:r>
            <a:r>
              <a:rPr lang="en-US" sz="500" dirty="0">
                <a:solidFill>
                  <a:srgbClr val="000000"/>
                </a:solidFill>
              </a:rPr>
              <a:t>7</a:t>
            </a:r>
            <a:r>
              <a:rPr lang="ga-IE" sz="500" dirty="0">
                <a:solidFill>
                  <a:srgbClr val="000000"/>
                </a:solidFill>
              </a:rPr>
              <a:t>. All rights reserved.</a:t>
            </a:r>
            <a:endParaRPr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4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76298" y="3501838"/>
            <a:ext cx="7772692" cy="56405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076325" y="2945914"/>
            <a:ext cx="7772666" cy="535331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4C253D6-9739-43FB-9737-DFC76CFA7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35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9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9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076325" y="3114549"/>
            <a:ext cx="7772666" cy="535331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0849CF7-4E4A-48DB-8D83-CA4CA80B7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35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4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2" y="1"/>
            <a:ext cx="9225267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2" tIns="50796" rIns="101592" bIns="5079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01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3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76298" y="3530413"/>
            <a:ext cx="7772692" cy="564053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1076325" y="2974489"/>
            <a:ext cx="7772666" cy="535331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639710B-E55A-48ED-8E1A-F952BAA5B0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8" y="6145626"/>
            <a:ext cx="1163982" cy="5206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E7AAB4-DC53-438E-B56B-97FE177E8A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40477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3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2" y="1"/>
            <a:ext cx="9225267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2" tIns="50796" rIns="101592" bIns="5079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01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3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1076325" y="3114549"/>
            <a:ext cx="7772666" cy="535331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FFF6F59-FAF9-44E2-B4C0-C974F0B3DD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8" y="6145626"/>
            <a:ext cx="1163982" cy="5206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5BA7F22-A69F-4064-9FE0-A70939DB92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40477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9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2" y="1"/>
            <a:ext cx="9225267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2" tIns="50796" rIns="101592" bIns="5079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01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3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7D7CCC-7A1F-414D-AE8E-A33260E46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8" y="6145626"/>
            <a:ext cx="1163982" cy="5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2">
            <a:extLst>
              <a:ext uri="{FF2B5EF4-FFF2-40B4-BE49-F238E27FC236}">
                <a16:creationId xmlns:a16="http://schemas.microsoft.com/office/drawing/2014/main" id="{886D9D5C-E1F9-45BC-895B-FB870124863F}"/>
              </a:ext>
            </a:extLst>
          </p:cNvPr>
          <p:cNvSpPr/>
          <p:nvPr userDrawn="1"/>
        </p:nvSpPr>
        <p:spPr>
          <a:xfrm rot="5400000">
            <a:off x="6313098" y="3118972"/>
            <a:ext cx="5389883" cy="1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667" dirty="0">
                <a:solidFill>
                  <a:srgbClr val="000000"/>
                </a:solidFill>
              </a:rPr>
              <a:t>Copyright © </a:t>
            </a:r>
            <a:r>
              <a:rPr lang="en-US" sz="667" dirty="0" err="1">
                <a:solidFill>
                  <a:srgbClr val="000000"/>
                </a:solidFill>
              </a:rPr>
              <a:t>WisePlum</a:t>
            </a:r>
            <a:r>
              <a:rPr lang="ga-IE" sz="667" dirty="0">
                <a:solidFill>
                  <a:srgbClr val="000000"/>
                </a:solidFill>
              </a:rPr>
              <a:t> 201</a:t>
            </a:r>
            <a:r>
              <a:rPr lang="en-US" sz="667" dirty="0">
                <a:solidFill>
                  <a:srgbClr val="000000"/>
                </a:solidFill>
              </a:rPr>
              <a:t>9</a:t>
            </a:r>
            <a:r>
              <a:rPr lang="ga-IE" sz="667" dirty="0">
                <a:solidFill>
                  <a:srgbClr val="000000"/>
                </a:solidFill>
              </a:rPr>
              <a:t>. All rights reserved.</a:t>
            </a:r>
            <a:endParaRPr sz="6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19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hape 72">
            <a:extLst>
              <a:ext uri="{FF2B5EF4-FFF2-40B4-BE49-F238E27FC236}">
                <a16:creationId xmlns:a16="http://schemas.microsoft.com/office/drawing/2014/main" id="{9800FEAF-54F8-4726-9675-78E47E6754C6}"/>
              </a:ext>
            </a:extLst>
          </p:cNvPr>
          <p:cNvSpPr/>
          <p:nvPr userDrawn="1"/>
        </p:nvSpPr>
        <p:spPr>
          <a:xfrm rot="5400000">
            <a:off x="6313098" y="3118972"/>
            <a:ext cx="5389883" cy="1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 anchorCtr="0">
            <a:spAutoFit/>
          </a:bodyPr>
          <a:lstStyle>
            <a:lvl1pPr marL="342900" indent="-342900" algn="r" defTabSz="457200">
              <a:lnSpc>
                <a:spcPct val="150000"/>
              </a:lnSpc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ga-IE" sz="667" dirty="0">
                <a:solidFill>
                  <a:srgbClr val="000000"/>
                </a:solidFill>
              </a:rPr>
              <a:t>Copyright © </a:t>
            </a:r>
            <a:r>
              <a:rPr lang="en-US" sz="667" dirty="0" err="1">
                <a:solidFill>
                  <a:srgbClr val="000000"/>
                </a:solidFill>
              </a:rPr>
              <a:t>WisePlum</a:t>
            </a:r>
            <a:r>
              <a:rPr lang="ga-IE" sz="667" dirty="0">
                <a:solidFill>
                  <a:srgbClr val="000000"/>
                </a:solidFill>
              </a:rPr>
              <a:t> 201</a:t>
            </a:r>
            <a:r>
              <a:rPr lang="en-US" sz="667" dirty="0">
                <a:solidFill>
                  <a:srgbClr val="000000"/>
                </a:solidFill>
              </a:rPr>
              <a:t>9</a:t>
            </a:r>
            <a:r>
              <a:rPr lang="ga-IE" sz="667" dirty="0">
                <a:solidFill>
                  <a:srgbClr val="000000"/>
                </a:solidFill>
              </a:rPr>
              <a:t>. All rights reserved.</a:t>
            </a:r>
            <a:endParaRPr sz="6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99461" y="1414744"/>
            <a:ext cx="8545484" cy="419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097" rIns="0" bIns="380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507" y="283884"/>
            <a:ext cx="8545484" cy="91888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8785848" y="6611779"/>
            <a:ext cx="4042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5A90C1E-E9B0-4AFE-9350-6E7D94D124B6}" type="slidenum">
              <a:rPr lang="en-US" sz="1000" smtClean="0">
                <a:solidFill>
                  <a:srgbClr val="572B7E"/>
                </a:solidFill>
                <a:latin typeface="+mn-lt"/>
              </a:rPr>
              <a:pPr/>
              <a:t>‹#›</a:t>
            </a:fld>
            <a:endParaRPr lang="en-US" sz="1000" dirty="0">
              <a:solidFill>
                <a:srgbClr val="572B7E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152423" y="6111058"/>
            <a:ext cx="1315453" cy="48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8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79" r:id="rId3"/>
    <p:sldLayoutId id="2147483708" r:id="rId4"/>
    <p:sldLayoutId id="2147483669" r:id="rId5"/>
    <p:sldLayoutId id="2147483709" r:id="rId6"/>
    <p:sldLayoutId id="2147483696" r:id="rId7"/>
    <p:sldLayoutId id="2147483697" r:id="rId8"/>
    <p:sldLayoutId id="2147483698" r:id="rId9"/>
    <p:sldLayoutId id="2147483671" r:id="rId10"/>
    <p:sldLayoutId id="2147483699" r:id="rId11"/>
    <p:sldLayoutId id="2147483700" r:id="rId12"/>
    <p:sldLayoutId id="2147483701" r:id="rId13"/>
    <p:sldLayoutId id="2147483707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1132298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2pPr>
      <a:lvl3pPr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3pPr>
      <a:lvl4pPr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4pPr>
      <a:lvl5pPr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5pPr>
      <a:lvl6pPr marL="507947"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6pPr>
      <a:lvl7pPr marL="1015895"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7pPr>
      <a:lvl8pPr marL="1523839"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8pPr>
      <a:lvl9pPr marL="2031787" algn="l" defTabSz="1132298" rtl="0" eaLnBrk="1" fontAlgn="base" hangingPunct="1">
        <a:lnSpc>
          <a:spcPts val="3097"/>
        </a:lnSpc>
        <a:spcBef>
          <a:spcPct val="0"/>
        </a:spcBef>
        <a:spcAft>
          <a:spcPct val="0"/>
        </a:spcAft>
        <a:defRPr sz="2667">
          <a:solidFill>
            <a:srgbClr val="FFFFFF"/>
          </a:solidFill>
          <a:latin typeface="Dax-Medium" pitchFamily="34" charset="0"/>
          <a:ea typeface="LF_Kai" pitchFamily="2" charset="-122"/>
        </a:defRPr>
      </a:lvl9pPr>
    </p:titleStyle>
    <p:bodyStyle>
      <a:lvl1pPr marL="0" indent="0" algn="l" defTabSz="991201" rtl="0" eaLnBrk="1" fontAlgn="base" hangingPunct="1">
        <a:spcBef>
          <a:spcPts val="10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None/>
        <a:defRPr lang="en-CA" sz="24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13239" indent="-253972" algn="l" defTabSz="991201" rtl="0" eaLnBrk="1" fontAlgn="base" hangingPunct="1">
        <a:spcBef>
          <a:spcPts val="333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•"/>
        <a:defRPr lang="en-CA" sz="24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758392" indent="-243391" algn="l" defTabSz="991201" rtl="0" eaLnBrk="1" fontAlgn="base" hangingPunct="1">
        <a:spcBef>
          <a:spcPts val="333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•"/>
        <a:defRPr lang="en-CA" sz="20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001784" indent="-241629" algn="l" defTabSz="991201" rtl="0" eaLnBrk="1" fontAlgn="base" hangingPunct="1">
        <a:spcBef>
          <a:spcPts val="333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•"/>
        <a:defRPr lang="en-CA" sz="18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273395" indent="-269848" algn="l" defTabSz="991201" rtl="0" eaLnBrk="1" fontAlgn="base" hangingPunct="1">
        <a:spcBef>
          <a:spcPts val="333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•"/>
        <a:defRPr lang="en-CA" sz="16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1781339" indent="-269848" algn="l" defTabSz="991201" rtl="0" eaLnBrk="1" fontAlgn="base" hangingPunct="1">
        <a:spcBef>
          <a:spcPct val="25000"/>
        </a:spcBef>
        <a:spcAft>
          <a:spcPct val="0"/>
        </a:spcAft>
        <a:buClr>
          <a:srgbClr val="83AED1"/>
        </a:buClr>
        <a:buFont typeface="Arial" charset="0"/>
        <a:buChar char="&gt;"/>
        <a:defRPr sz="1333">
          <a:solidFill>
            <a:schemeClr val="tx1"/>
          </a:solidFill>
          <a:latin typeface="+mn-lt"/>
          <a:ea typeface="+mn-ea"/>
        </a:defRPr>
      </a:lvl6pPr>
      <a:lvl7pPr marL="2289287" indent="-269848" algn="l" defTabSz="991201" rtl="0" eaLnBrk="1" fontAlgn="base" hangingPunct="1">
        <a:spcBef>
          <a:spcPct val="25000"/>
        </a:spcBef>
        <a:spcAft>
          <a:spcPct val="0"/>
        </a:spcAft>
        <a:buClr>
          <a:srgbClr val="83AED1"/>
        </a:buClr>
        <a:buFont typeface="Arial" charset="0"/>
        <a:buChar char="&gt;"/>
        <a:defRPr sz="1333">
          <a:solidFill>
            <a:schemeClr val="tx1"/>
          </a:solidFill>
          <a:latin typeface="+mn-lt"/>
          <a:ea typeface="+mn-ea"/>
        </a:defRPr>
      </a:lvl7pPr>
      <a:lvl8pPr marL="2797234" indent="-269848" algn="l" defTabSz="991201" rtl="0" eaLnBrk="1" fontAlgn="base" hangingPunct="1">
        <a:spcBef>
          <a:spcPct val="25000"/>
        </a:spcBef>
        <a:spcAft>
          <a:spcPct val="0"/>
        </a:spcAft>
        <a:buClr>
          <a:srgbClr val="83AED1"/>
        </a:buClr>
        <a:buFont typeface="Arial" charset="0"/>
        <a:buChar char="&gt;"/>
        <a:defRPr sz="1333">
          <a:solidFill>
            <a:schemeClr val="tx1"/>
          </a:solidFill>
          <a:latin typeface="+mn-lt"/>
          <a:ea typeface="+mn-ea"/>
        </a:defRPr>
      </a:lvl8pPr>
      <a:lvl9pPr marL="3305181" indent="-269848" algn="l" defTabSz="991201" rtl="0" eaLnBrk="1" fontAlgn="base" hangingPunct="1">
        <a:spcBef>
          <a:spcPct val="25000"/>
        </a:spcBef>
        <a:spcAft>
          <a:spcPct val="0"/>
        </a:spcAft>
        <a:buClr>
          <a:srgbClr val="83AED1"/>
        </a:buClr>
        <a:buFont typeface="Arial" charset="0"/>
        <a:buChar char="&gt;"/>
        <a:defRPr sz="13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47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95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39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87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734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81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627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73" algn="l" defTabSz="10158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8" userDrawn="1">
          <p15:clr>
            <a:srgbClr val="F26B43"/>
          </p15:clr>
        </p15:guide>
        <p15:guide id="2" pos="168" userDrawn="1">
          <p15:clr>
            <a:srgbClr val="F26B43"/>
          </p15:clr>
        </p15:guide>
        <p15:guide id="3" orient="horz" pos="4128" userDrawn="1">
          <p15:clr>
            <a:srgbClr val="F26B43"/>
          </p15:clr>
        </p15:guide>
        <p15:guide id="4" pos="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0.svg"/><Relationship Id="rId18" Type="http://schemas.openxmlformats.org/officeDocument/2006/relationships/hyperlink" Target="https://www.bmr.co/en/" TargetMode="External"/><Relationship Id="rId26" Type="http://schemas.openxmlformats.org/officeDocument/2006/relationships/hyperlink" Target="http://www.walmartcanada.ca/" TargetMode="External"/><Relationship Id="rId3" Type="http://schemas.openxmlformats.org/officeDocument/2006/relationships/hyperlink" Target="https://www.homedepot.ca/en/home.html" TargetMode="External"/><Relationship Id="rId21" Type="http://schemas.openxmlformats.org/officeDocument/2006/relationships/image" Target="../media/image26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17" Type="http://schemas.openxmlformats.org/officeDocument/2006/relationships/image" Target="../media/image23.png"/><Relationship Id="rId25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20" Type="http://schemas.openxmlformats.org/officeDocument/2006/relationships/image" Target="../media/image25.jpe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svg"/><Relationship Id="rId11" Type="http://schemas.openxmlformats.org/officeDocument/2006/relationships/image" Target="../media/image18.png"/><Relationship Id="rId24" Type="http://schemas.openxmlformats.org/officeDocument/2006/relationships/image" Target="../media/image28.png"/><Relationship Id="rId5" Type="http://schemas.openxmlformats.org/officeDocument/2006/relationships/image" Target="../media/image13.png"/><Relationship Id="rId15" Type="http://schemas.openxmlformats.org/officeDocument/2006/relationships/hyperlink" Target="https://www.costco.ca/" TargetMode="External"/><Relationship Id="rId23" Type="http://schemas.openxmlformats.org/officeDocument/2006/relationships/hyperlink" Target="https://www.marcelshomeimprovements.com/" TargetMode="External"/><Relationship Id="rId28" Type="http://schemas.openxmlformats.org/officeDocument/2006/relationships/hyperlink" Target="https://kent.ca/" TargetMode="External"/><Relationship Id="rId10" Type="http://schemas.openxmlformats.org/officeDocument/2006/relationships/hyperlink" Target="https://www.canadiantire.ca/en.html" TargetMode="External"/><Relationship Id="rId19" Type="http://schemas.openxmlformats.org/officeDocument/2006/relationships/image" Target="../media/image24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1.png"/><Relationship Id="rId22" Type="http://schemas.openxmlformats.org/officeDocument/2006/relationships/image" Target="../media/image27.svg"/><Relationship Id="rId27" Type="http://schemas.openxmlformats.org/officeDocument/2006/relationships/image" Target="../media/image30.png"/><Relationship Id="rId30" Type="http://schemas.openxmlformats.org/officeDocument/2006/relationships/image" Target="../media/image3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10FFD-EB9F-4C2C-AA60-169C67E8DD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0408" y="2740055"/>
            <a:ext cx="7588347" cy="731570"/>
          </a:xfrm>
        </p:spPr>
        <p:txBody>
          <a:bodyPr anchor="b"/>
          <a:lstStyle/>
          <a:p>
            <a:r>
              <a:rPr lang="en-US" sz="3600" dirty="0"/>
              <a:t>Customer Experience Review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09DA1E-4143-4C4C-84CD-B2E8A068E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409" y="3598378"/>
            <a:ext cx="6498689" cy="612678"/>
          </a:xfrm>
        </p:spPr>
        <p:txBody>
          <a:bodyPr anchor="t"/>
          <a:lstStyle/>
          <a:p>
            <a:r>
              <a:rPr lang="en-US" sz="2000" dirty="0"/>
              <a:t>Home Improvement Industry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85F954-A766-43A0-A8F8-18295BDE2C25}"/>
              </a:ext>
            </a:extLst>
          </p:cNvPr>
          <p:cNvSpPr/>
          <p:nvPr/>
        </p:nvSpPr>
        <p:spPr bwMode="auto">
          <a:xfrm>
            <a:off x="549599" y="4061012"/>
            <a:ext cx="2670772" cy="4392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NOVEMBER 2019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209838FB-5B17-46C2-B7B5-0DB0BBC85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5068" y="3948291"/>
            <a:ext cx="3211688" cy="241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DF4CC65-D2F6-46A5-B568-0FDA1A2CED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0566478F-EC38-4386-B7BA-0E370A67CA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992579-40DD-4272-AE53-9F4AA99A27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24400" y="6008914"/>
            <a:ext cx="1668007" cy="44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5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1F9B-E99C-4ACD-A8DA-498EC57E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Revenue@Risk</a:t>
            </a:r>
          </a:p>
        </p:txBody>
      </p:sp>
    </p:spTree>
    <p:extLst>
      <p:ext uri="{BB962C8B-B14F-4D97-AF65-F5344CB8AC3E}">
        <p14:creationId xmlns:p14="http://schemas.microsoft.com/office/powerpoint/2010/main" val="177146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1E73E4-9389-474E-B1A4-72EB5CF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Revenue@Risk per Customer</a:t>
            </a:r>
            <a:br>
              <a:rPr lang="en-US" dirty="0"/>
            </a:br>
            <a:r>
              <a:rPr lang="en-US" sz="1350" dirty="0"/>
              <a:t>By Problem Experience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EF14B62-F9BF-403D-AF4B-ACB847DFBAF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72036300"/>
              </p:ext>
            </p:extLst>
          </p:nvPr>
        </p:nvGraphicFramePr>
        <p:xfrm>
          <a:off x="300038" y="1414463"/>
          <a:ext cx="8537575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1D97E222-5B0A-4CB5-B2BB-F85EB93C75BB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673D4E6-903B-4A84-B8A7-E47E0B5D4699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EBCF660-7C68-4878-A886-D2513E514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837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09D2D7-8E2A-4BCD-BA46-A8BFB83C5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07" y="283884"/>
            <a:ext cx="8545484" cy="918883"/>
          </a:xfrm>
        </p:spPr>
        <p:txBody>
          <a:bodyPr/>
          <a:lstStyle/>
          <a:p>
            <a:r>
              <a:rPr lang="en-US" dirty="0"/>
              <a:t>Financial Risk Metrics</a:t>
            </a:r>
            <a:br>
              <a:rPr lang="en-US" dirty="0"/>
            </a:br>
            <a:r>
              <a:rPr lang="en-US" sz="1350" dirty="0"/>
              <a:t>By Problem Experience</a:t>
            </a:r>
            <a:endParaRPr lang="en-US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F426BBF-5013-47DD-9061-887D2A8BAA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024758"/>
              </p:ext>
            </p:extLst>
          </p:nvPr>
        </p:nvGraphicFramePr>
        <p:xfrm>
          <a:off x="480702" y="1285205"/>
          <a:ext cx="7296207" cy="4786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FB722BCC-11E2-4649-A2E8-3F2FE240FF53}"/>
              </a:ext>
            </a:extLst>
          </p:cNvPr>
          <p:cNvGrpSpPr/>
          <p:nvPr/>
        </p:nvGrpSpPr>
        <p:grpSpPr>
          <a:xfrm>
            <a:off x="5892824" y="5971524"/>
            <a:ext cx="1805985" cy="733425"/>
            <a:chOff x="6891448" y="5626838"/>
            <a:chExt cx="1805985" cy="73342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BD61951-6116-4550-AD0E-9FBB3BC9A8E6}"/>
                </a:ext>
              </a:extLst>
            </p:cNvPr>
            <p:cNvSpPr/>
            <p:nvPr/>
          </p:nvSpPr>
          <p:spPr bwMode="auto">
            <a:xfrm>
              <a:off x="6891448" y="5626838"/>
              <a:ext cx="1784719" cy="733425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810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572B7E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EC38537-F111-412D-8652-C98FEFE9F764}"/>
                </a:ext>
              </a:extLst>
            </p:cNvPr>
            <p:cNvSpPr/>
            <p:nvPr/>
          </p:nvSpPr>
          <p:spPr bwMode="auto">
            <a:xfrm rot="16200000">
              <a:off x="6941876" y="5679264"/>
              <a:ext cx="640080" cy="640080"/>
            </a:xfrm>
            <a:custGeom>
              <a:avLst/>
              <a:gdLst>
                <a:gd name="connsiteX0" fmla="*/ 457201 w 457201"/>
                <a:gd name="connsiteY0" fmla="*/ 228600 h 457200"/>
                <a:gd name="connsiteX1" fmla="*/ 228601 w 457201"/>
                <a:gd name="connsiteY1" fmla="*/ 457200 h 457200"/>
                <a:gd name="connsiteX2" fmla="*/ 4645 w 457201"/>
                <a:gd name="connsiteY2" fmla="*/ 274671 h 457200"/>
                <a:gd name="connsiteX3" fmla="*/ 1 w 457201"/>
                <a:gd name="connsiteY3" fmla="*/ 228602 h 457200"/>
                <a:gd name="connsiteX4" fmla="*/ 0 w 457201"/>
                <a:gd name="connsiteY4" fmla="*/ 228602 h 457200"/>
                <a:gd name="connsiteX5" fmla="*/ 0 w 457201"/>
                <a:gd name="connsiteY5" fmla="*/ 228601 h 457200"/>
                <a:gd name="connsiteX6" fmla="*/ 228601 w 457201"/>
                <a:gd name="connsiteY6" fmla="*/ 0 h 457200"/>
                <a:gd name="connsiteX7" fmla="*/ 439236 w 457201"/>
                <a:gd name="connsiteY7" fmla="*/ 139619 h 457200"/>
                <a:gd name="connsiteX8" fmla="*/ 445034 w 457201"/>
                <a:gd name="connsiteY8" fmla="*/ 158295 h 457200"/>
                <a:gd name="connsiteX9" fmla="*/ 452721 w 457201"/>
                <a:gd name="connsiteY9" fmla="*/ 228601 h 457200"/>
                <a:gd name="connsiteX10" fmla="*/ 452721 w 457201"/>
                <a:gd name="connsiteY10" fmla="*/ 228601 h 457200"/>
                <a:gd name="connsiteX11" fmla="*/ 445034 w 457201"/>
                <a:gd name="connsiteY11" fmla="*/ 158294 h 457200"/>
                <a:gd name="connsiteX12" fmla="*/ 452557 w 457201"/>
                <a:gd name="connsiteY12" fmla="*/ 182529 h 457200"/>
                <a:gd name="connsiteX13" fmla="*/ 457201 w 457201"/>
                <a:gd name="connsiteY13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7201" h="457200">
                  <a:moveTo>
                    <a:pt x="457201" y="228600"/>
                  </a:moveTo>
                  <a:cubicBezTo>
                    <a:pt x="457201" y="354852"/>
                    <a:pt x="354853" y="457200"/>
                    <a:pt x="228601" y="457200"/>
                  </a:cubicBezTo>
                  <a:cubicBezTo>
                    <a:pt x="118130" y="457200"/>
                    <a:pt x="25962" y="378840"/>
                    <a:pt x="4645" y="274671"/>
                  </a:cubicBezTo>
                  <a:lnTo>
                    <a:pt x="1" y="228602"/>
                  </a:lnTo>
                  <a:lnTo>
                    <a:pt x="0" y="228602"/>
                  </a:lnTo>
                  <a:lnTo>
                    <a:pt x="0" y="228601"/>
                  </a:lnTo>
                  <a:cubicBezTo>
                    <a:pt x="0" y="102348"/>
                    <a:pt x="102349" y="0"/>
                    <a:pt x="228601" y="0"/>
                  </a:cubicBezTo>
                  <a:cubicBezTo>
                    <a:pt x="323290" y="0"/>
                    <a:pt x="404533" y="57571"/>
                    <a:pt x="439236" y="139619"/>
                  </a:cubicBezTo>
                  <a:lnTo>
                    <a:pt x="445034" y="158295"/>
                  </a:lnTo>
                  <a:lnTo>
                    <a:pt x="452721" y="228601"/>
                  </a:lnTo>
                  <a:lnTo>
                    <a:pt x="452721" y="228601"/>
                  </a:lnTo>
                  <a:lnTo>
                    <a:pt x="445034" y="158294"/>
                  </a:lnTo>
                  <a:lnTo>
                    <a:pt x="452557" y="182529"/>
                  </a:lnTo>
                  <a:cubicBezTo>
                    <a:pt x="455602" y="197411"/>
                    <a:pt x="457201" y="212819"/>
                    <a:pt x="457201" y="228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810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572B7E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E752DA5-C60C-4A0E-89F1-9ACFB71F2562}"/>
                </a:ext>
              </a:extLst>
            </p:cNvPr>
            <p:cNvSpPr/>
            <p:nvPr/>
          </p:nvSpPr>
          <p:spPr bwMode="auto">
            <a:xfrm rot="16200000">
              <a:off x="7124756" y="6045024"/>
              <a:ext cx="274320" cy="274320"/>
            </a:xfrm>
            <a:custGeom>
              <a:avLst/>
              <a:gdLst>
                <a:gd name="connsiteX0" fmla="*/ 181009 w 181009"/>
                <a:gd name="connsiteY0" fmla="*/ 100709 h 182880"/>
                <a:gd name="connsiteX1" fmla="*/ 175694 w 181009"/>
                <a:gd name="connsiteY1" fmla="*/ 127033 h 182880"/>
                <a:gd name="connsiteX2" fmla="*/ 91440 w 181009"/>
                <a:gd name="connsiteY2" fmla="*/ 182880 h 182880"/>
                <a:gd name="connsiteX3" fmla="*/ 0 w 181009"/>
                <a:gd name="connsiteY3" fmla="*/ 91440 h 182880"/>
                <a:gd name="connsiteX4" fmla="*/ 91440 w 181009"/>
                <a:gd name="connsiteY4" fmla="*/ 0 h 182880"/>
                <a:gd name="connsiteX5" fmla="*/ 175694 w 181009"/>
                <a:gd name="connsiteY5" fmla="*/ 55847 h 182880"/>
                <a:gd name="connsiteX6" fmla="*/ 176587 w 181009"/>
                <a:gd name="connsiteY6" fmla="*/ 60272 h 182880"/>
                <a:gd name="connsiteX7" fmla="*/ 181009 w 181009"/>
                <a:gd name="connsiteY7" fmla="*/ 100709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009" h="182880">
                  <a:moveTo>
                    <a:pt x="181009" y="100709"/>
                  </a:moveTo>
                  <a:lnTo>
                    <a:pt x="175694" y="127033"/>
                  </a:lnTo>
                  <a:cubicBezTo>
                    <a:pt x="161813" y="159852"/>
                    <a:pt x="129316" y="182880"/>
                    <a:pt x="91440" y="182880"/>
                  </a:cubicBezTo>
                  <a:cubicBezTo>
                    <a:pt x="40939" y="182880"/>
                    <a:pt x="0" y="141941"/>
                    <a:pt x="0" y="91440"/>
                  </a:cubicBezTo>
                  <a:cubicBezTo>
                    <a:pt x="0" y="40939"/>
                    <a:pt x="40939" y="0"/>
                    <a:pt x="91440" y="0"/>
                  </a:cubicBezTo>
                  <a:cubicBezTo>
                    <a:pt x="129316" y="0"/>
                    <a:pt x="161813" y="23028"/>
                    <a:pt x="175694" y="55847"/>
                  </a:cubicBezTo>
                  <a:lnTo>
                    <a:pt x="176587" y="60272"/>
                  </a:lnTo>
                  <a:lnTo>
                    <a:pt x="181009" y="10070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810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572B7E"/>
                </a:solidFill>
                <a:effectLst/>
                <a:latin typeface="Arial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6ACFB13-A93C-4868-A085-A5E6D798C29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638081" y="5801132"/>
              <a:ext cx="0" cy="365760"/>
            </a:xfrm>
            <a:prstGeom prst="straightConnector1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F930889-B4C0-4AA6-99C4-50D2335C7BDC}"/>
                </a:ext>
              </a:extLst>
            </p:cNvPr>
            <p:cNvSpPr txBox="1"/>
            <p:nvPr/>
          </p:nvSpPr>
          <p:spPr>
            <a:xfrm>
              <a:off x="7722338" y="5700856"/>
              <a:ext cx="975095" cy="584775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algn="l"/>
              <a:r>
                <a:rPr lang="en-US" sz="800" dirty="0">
                  <a:solidFill>
                    <a:srgbClr val="572B7E"/>
                  </a:solidFill>
                  <a:latin typeface="Roboto Light" panose="02000000000000000000" pitchFamily="2" charset="0"/>
                  <a:ea typeface="Roboto Light" panose="02000000000000000000" pitchFamily="2" charset="0"/>
                </a:rPr>
                <a:t>Bubble size = Relative Revenue@Risk per Customers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B6A27A-01BF-46C5-83B6-447AF89A823E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25C9C0-549A-4002-B266-507F0E03E575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A409A2C-CDC9-444F-B691-C91CF32FB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4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09D2D7-8E2A-4BCD-BA46-A8BFB83C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Risk Metrics</a:t>
            </a:r>
            <a:br>
              <a:rPr lang="en-US" dirty="0"/>
            </a:br>
            <a:r>
              <a:rPr lang="en-US" sz="1350" dirty="0"/>
              <a:t>By Generation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9001C15-BCF8-4154-A1AB-889A9092CC8B}"/>
              </a:ext>
            </a:extLst>
          </p:cNvPr>
          <p:cNvGrpSpPr/>
          <p:nvPr/>
        </p:nvGrpSpPr>
        <p:grpSpPr>
          <a:xfrm>
            <a:off x="5662161" y="5306037"/>
            <a:ext cx="1835142" cy="733425"/>
            <a:chOff x="6891448" y="5626838"/>
            <a:chExt cx="1835142" cy="73342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F6C0AE9-CA03-490A-B108-9850CBDC9A82}"/>
                </a:ext>
              </a:extLst>
            </p:cNvPr>
            <p:cNvSpPr/>
            <p:nvPr/>
          </p:nvSpPr>
          <p:spPr bwMode="auto">
            <a:xfrm>
              <a:off x="6891448" y="5626838"/>
              <a:ext cx="1784719" cy="733425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810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572B7E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C14FC85-5F5C-4A55-9F5F-4D73E68CFF5A}"/>
                </a:ext>
              </a:extLst>
            </p:cNvPr>
            <p:cNvSpPr/>
            <p:nvPr/>
          </p:nvSpPr>
          <p:spPr bwMode="auto">
            <a:xfrm rot="16200000">
              <a:off x="6941876" y="5679264"/>
              <a:ext cx="640080" cy="640080"/>
            </a:xfrm>
            <a:custGeom>
              <a:avLst/>
              <a:gdLst>
                <a:gd name="connsiteX0" fmla="*/ 457201 w 457201"/>
                <a:gd name="connsiteY0" fmla="*/ 228600 h 457200"/>
                <a:gd name="connsiteX1" fmla="*/ 228601 w 457201"/>
                <a:gd name="connsiteY1" fmla="*/ 457200 h 457200"/>
                <a:gd name="connsiteX2" fmla="*/ 4645 w 457201"/>
                <a:gd name="connsiteY2" fmla="*/ 274671 h 457200"/>
                <a:gd name="connsiteX3" fmla="*/ 1 w 457201"/>
                <a:gd name="connsiteY3" fmla="*/ 228602 h 457200"/>
                <a:gd name="connsiteX4" fmla="*/ 0 w 457201"/>
                <a:gd name="connsiteY4" fmla="*/ 228602 h 457200"/>
                <a:gd name="connsiteX5" fmla="*/ 0 w 457201"/>
                <a:gd name="connsiteY5" fmla="*/ 228601 h 457200"/>
                <a:gd name="connsiteX6" fmla="*/ 228601 w 457201"/>
                <a:gd name="connsiteY6" fmla="*/ 0 h 457200"/>
                <a:gd name="connsiteX7" fmla="*/ 439236 w 457201"/>
                <a:gd name="connsiteY7" fmla="*/ 139619 h 457200"/>
                <a:gd name="connsiteX8" fmla="*/ 445034 w 457201"/>
                <a:gd name="connsiteY8" fmla="*/ 158295 h 457200"/>
                <a:gd name="connsiteX9" fmla="*/ 452721 w 457201"/>
                <a:gd name="connsiteY9" fmla="*/ 228601 h 457200"/>
                <a:gd name="connsiteX10" fmla="*/ 452721 w 457201"/>
                <a:gd name="connsiteY10" fmla="*/ 228601 h 457200"/>
                <a:gd name="connsiteX11" fmla="*/ 445034 w 457201"/>
                <a:gd name="connsiteY11" fmla="*/ 158294 h 457200"/>
                <a:gd name="connsiteX12" fmla="*/ 452557 w 457201"/>
                <a:gd name="connsiteY12" fmla="*/ 182529 h 457200"/>
                <a:gd name="connsiteX13" fmla="*/ 457201 w 457201"/>
                <a:gd name="connsiteY13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7201" h="457200">
                  <a:moveTo>
                    <a:pt x="457201" y="228600"/>
                  </a:moveTo>
                  <a:cubicBezTo>
                    <a:pt x="457201" y="354852"/>
                    <a:pt x="354853" y="457200"/>
                    <a:pt x="228601" y="457200"/>
                  </a:cubicBezTo>
                  <a:cubicBezTo>
                    <a:pt x="118130" y="457200"/>
                    <a:pt x="25962" y="378840"/>
                    <a:pt x="4645" y="274671"/>
                  </a:cubicBezTo>
                  <a:lnTo>
                    <a:pt x="1" y="228602"/>
                  </a:lnTo>
                  <a:lnTo>
                    <a:pt x="0" y="228602"/>
                  </a:lnTo>
                  <a:lnTo>
                    <a:pt x="0" y="228601"/>
                  </a:lnTo>
                  <a:cubicBezTo>
                    <a:pt x="0" y="102348"/>
                    <a:pt x="102349" y="0"/>
                    <a:pt x="228601" y="0"/>
                  </a:cubicBezTo>
                  <a:cubicBezTo>
                    <a:pt x="323290" y="0"/>
                    <a:pt x="404533" y="57571"/>
                    <a:pt x="439236" y="139619"/>
                  </a:cubicBezTo>
                  <a:lnTo>
                    <a:pt x="445034" y="158295"/>
                  </a:lnTo>
                  <a:lnTo>
                    <a:pt x="452721" y="228601"/>
                  </a:lnTo>
                  <a:lnTo>
                    <a:pt x="452721" y="228601"/>
                  </a:lnTo>
                  <a:lnTo>
                    <a:pt x="445034" y="158294"/>
                  </a:lnTo>
                  <a:lnTo>
                    <a:pt x="452557" y="182529"/>
                  </a:lnTo>
                  <a:cubicBezTo>
                    <a:pt x="455602" y="197411"/>
                    <a:pt x="457201" y="212819"/>
                    <a:pt x="457201" y="228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810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572B7E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41D0A6B-FC53-46E8-812F-A888DA99211B}"/>
                </a:ext>
              </a:extLst>
            </p:cNvPr>
            <p:cNvSpPr/>
            <p:nvPr/>
          </p:nvSpPr>
          <p:spPr bwMode="auto">
            <a:xfrm rot="16200000">
              <a:off x="7124756" y="6045024"/>
              <a:ext cx="274320" cy="274320"/>
            </a:xfrm>
            <a:custGeom>
              <a:avLst/>
              <a:gdLst>
                <a:gd name="connsiteX0" fmla="*/ 181009 w 181009"/>
                <a:gd name="connsiteY0" fmla="*/ 100709 h 182880"/>
                <a:gd name="connsiteX1" fmla="*/ 175694 w 181009"/>
                <a:gd name="connsiteY1" fmla="*/ 127033 h 182880"/>
                <a:gd name="connsiteX2" fmla="*/ 91440 w 181009"/>
                <a:gd name="connsiteY2" fmla="*/ 182880 h 182880"/>
                <a:gd name="connsiteX3" fmla="*/ 0 w 181009"/>
                <a:gd name="connsiteY3" fmla="*/ 91440 h 182880"/>
                <a:gd name="connsiteX4" fmla="*/ 91440 w 181009"/>
                <a:gd name="connsiteY4" fmla="*/ 0 h 182880"/>
                <a:gd name="connsiteX5" fmla="*/ 175694 w 181009"/>
                <a:gd name="connsiteY5" fmla="*/ 55847 h 182880"/>
                <a:gd name="connsiteX6" fmla="*/ 176587 w 181009"/>
                <a:gd name="connsiteY6" fmla="*/ 60272 h 182880"/>
                <a:gd name="connsiteX7" fmla="*/ 181009 w 181009"/>
                <a:gd name="connsiteY7" fmla="*/ 100709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009" h="182880">
                  <a:moveTo>
                    <a:pt x="181009" y="100709"/>
                  </a:moveTo>
                  <a:lnTo>
                    <a:pt x="175694" y="127033"/>
                  </a:lnTo>
                  <a:cubicBezTo>
                    <a:pt x="161813" y="159852"/>
                    <a:pt x="129316" y="182880"/>
                    <a:pt x="91440" y="182880"/>
                  </a:cubicBezTo>
                  <a:cubicBezTo>
                    <a:pt x="40939" y="182880"/>
                    <a:pt x="0" y="141941"/>
                    <a:pt x="0" y="91440"/>
                  </a:cubicBezTo>
                  <a:cubicBezTo>
                    <a:pt x="0" y="40939"/>
                    <a:pt x="40939" y="0"/>
                    <a:pt x="91440" y="0"/>
                  </a:cubicBezTo>
                  <a:cubicBezTo>
                    <a:pt x="129316" y="0"/>
                    <a:pt x="161813" y="23028"/>
                    <a:pt x="175694" y="55847"/>
                  </a:cubicBezTo>
                  <a:lnTo>
                    <a:pt x="176587" y="60272"/>
                  </a:lnTo>
                  <a:lnTo>
                    <a:pt x="181009" y="10070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810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572B7E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774AC67-8A55-4594-8078-532EB67D3E4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638081" y="5801132"/>
              <a:ext cx="0" cy="365760"/>
            </a:xfrm>
            <a:prstGeom prst="straightConnector1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924091-2449-4689-B2D5-27B81DD58C26}"/>
                </a:ext>
              </a:extLst>
            </p:cNvPr>
            <p:cNvSpPr txBox="1"/>
            <p:nvPr/>
          </p:nvSpPr>
          <p:spPr>
            <a:xfrm>
              <a:off x="7722338" y="5700856"/>
              <a:ext cx="1004252" cy="584775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algn="l"/>
              <a:r>
                <a:rPr lang="en-US" sz="800" dirty="0">
                  <a:solidFill>
                    <a:srgbClr val="572B7E"/>
                  </a:solidFill>
                  <a:latin typeface="Roboto Light" panose="02000000000000000000" pitchFamily="2" charset="0"/>
                  <a:ea typeface="Roboto Light" panose="02000000000000000000" pitchFamily="2" charset="0"/>
                </a:rPr>
                <a:t>Bubble size = Relative Revenue@Risk per Customer</a:t>
              </a:r>
            </a:p>
          </p:txBody>
        </p:sp>
      </p:grp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F19BA22-EACC-4D19-9212-B41553743C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420187"/>
              </p:ext>
            </p:extLst>
          </p:nvPr>
        </p:nvGraphicFramePr>
        <p:xfrm>
          <a:off x="387151" y="1397055"/>
          <a:ext cx="7398821" cy="427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9B76AB76-3011-43DC-BFB4-122A0EBA028B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058CFB-CBFF-4674-B192-7AD6F373FB41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0D16185-A057-47BF-B719-EA7B6577A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067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FDCE-E34D-48E5-AC3C-16B6F700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Reputation@Risk</a:t>
            </a:r>
          </a:p>
        </p:txBody>
      </p:sp>
    </p:spTree>
    <p:extLst>
      <p:ext uri="{BB962C8B-B14F-4D97-AF65-F5344CB8AC3E}">
        <p14:creationId xmlns:p14="http://schemas.microsoft.com/office/powerpoint/2010/main" val="246864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1E73E4-9389-474E-B1A4-72EB5CF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Reputation@Risk</a:t>
            </a:r>
            <a:br>
              <a:rPr lang="en-US" dirty="0"/>
            </a:br>
            <a:r>
              <a:rPr lang="en-US" sz="1400" dirty="0"/>
              <a:t>% Who Told Someone by Problem Experience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2AEE21F-7790-45CF-9838-C7E0B32B7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643627"/>
              </p:ext>
            </p:extLst>
          </p:nvPr>
        </p:nvGraphicFramePr>
        <p:xfrm>
          <a:off x="273995" y="974484"/>
          <a:ext cx="7803286" cy="5324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EE0E668E-939B-4AF8-8D6C-D85C99192A7A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E07519-35CE-4E84-A8C2-54C00555A816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C99665B-5D34-4B99-991B-18D310AA6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850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AF253E-B6BB-44B3-BB08-E2D614B5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Reputation@Risk </a:t>
            </a:r>
            <a:br>
              <a:rPr lang="en-US" dirty="0"/>
            </a:br>
            <a:r>
              <a:rPr lang="en-US" sz="1350" dirty="0"/>
              <a:t>By Generation</a:t>
            </a:r>
            <a:endParaRPr lang="en-US" dirty="0"/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564A5750-05D3-4030-A274-892056836F0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29806676"/>
              </p:ext>
            </p:extLst>
          </p:nvPr>
        </p:nvGraphicFramePr>
        <p:xfrm>
          <a:off x="300038" y="1414463"/>
          <a:ext cx="8537575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671944FA-E009-4767-947F-CCE4A78C84B6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4A05181-6815-4FA5-A9EC-FB2A178A53C6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3EA1641-509A-437F-9102-EBD5EB5D7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043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ACF3B-9243-41F1-A2A7-9AE91C5B9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Promoter Score</a:t>
            </a:r>
          </a:p>
        </p:txBody>
      </p:sp>
    </p:spTree>
    <p:extLst>
      <p:ext uri="{BB962C8B-B14F-4D97-AF65-F5344CB8AC3E}">
        <p14:creationId xmlns:p14="http://schemas.microsoft.com/office/powerpoint/2010/main" val="163809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6548C-E9B0-42B2-A3EC-B95B84B1DE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0674" y="3425638"/>
            <a:ext cx="7058315" cy="564053"/>
          </a:xfrm>
        </p:spPr>
        <p:txBody>
          <a:bodyPr/>
          <a:lstStyle/>
          <a:p>
            <a:r>
              <a:rPr lang="en-CA" sz="1200" dirty="0"/>
              <a:t>How is the industry performing? What is the relationship between specific Problem Experiences and willingness to recommend?</a:t>
            </a:r>
            <a:endParaRPr lang="en-US" sz="788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747FB4-D93B-4B3C-BED8-0B16C5EE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9" y="2945914"/>
            <a:ext cx="7058291" cy="535331"/>
          </a:xfrm>
        </p:spPr>
        <p:txBody>
          <a:bodyPr/>
          <a:lstStyle/>
          <a:p>
            <a:r>
              <a:rPr lang="en-US" dirty="0"/>
              <a:t>INDUSTRY PERFORMANCE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D82583-D824-42FD-AE85-A85802B524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02" y="2978325"/>
            <a:ext cx="88011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1E73E4-9389-474E-B1A4-72EB5CF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Promoter Score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773669B-102C-4604-8587-CD3778608F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50815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E4A6703-6CD4-46EC-ADE6-DA4845C94E48}"/>
              </a:ext>
            </a:extLst>
          </p:cNvPr>
          <p:cNvSpPr txBox="1"/>
          <p:nvPr/>
        </p:nvSpPr>
        <p:spPr>
          <a:xfrm>
            <a:off x="4119049" y="3105834"/>
            <a:ext cx="914400" cy="646331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18.1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2B526F-4BF8-4BB3-9F71-066A762E8FD2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965AB1B-4642-4487-91FB-D71AB3B7B425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D3DB930-137E-416D-9712-F1D8C96A4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385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Research</a:t>
            </a:r>
            <a:br>
              <a:rPr lang="en-US" dirty="0"/>
            </a:br>
            <a:r>
              <a:rPr lang="en-US" sz="1400" dirty="0"/>
              <a:t>How did we do the study?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7DF68C-4034-4DFA-B174-CA5301E68282}"/>
              </a:ext>
            </a:extLst>
          </p:cNvPr>
          <p:cNvSpPr txBox="1"/>
          <p:nvPr/>
        </p:nvSpPr>
        <p:spPr>
          <a:xfrm>
            <a:off x="1602409" y="1891454"/>
            <a:ext cx="3081083" cy="346249"/>
          </a:xfrm>
          <a:prstGeom prst="rect">
            <a:avLst/>
          </a:prstGeom>
          <a:noFill/>
        </p:spPr>
        <p:txBody>
          <a:bodyPr wrap="square" lIns="0" tIns="34290" rIns="0" bIns="34290" rtlCol="0">
            <a:spAutoFit/>
          </a:bodyPr>
          <a:lstStyle>
            <a:defPPr>
              <a:defRPr lang="en-US"/>
            </a:defPPr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1800" b="1" dirty="0">
                <a:solidFill>
                  <a:schemeClr val="tx2"/>
                </a:solidFill>
              </a:rPr>
              <a:t>Data Collection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FBD873-DBE4-4CFC-8B31-C1BB74CBD6F0}"/>
              </a:ext>
            </a:extLst>
          </p:cNvPr>
          <p:cNvSpPr/>
          <p:nvPr/>
        </p:nvSpPr>
        <p:spPr>
          <a:xfrm>
            <a:off x="1526209" y="3859530"/>
            <a:ext cx="30245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chemeClr val="tx2"/>
              </a:buClr>
            </a:pPr>
            <a:r>
              <a:rPr lang="en-CA" sz="1100" dirty="0">
                <a:solidFill>
                  <a:srgbClr val="572B7E"/>
                </a:solidFill>
              </a:rPr>
              <a:t>WisePlum collects customer experience &amp; spend data through a nationally representative panel of Canadian adult consumers</a:t>
            </a:r>
            <a:r>
              <a:rPr lang="en-US" sz="1100" dirty="0">
                <a:solidFill>
                  <a:srgbClr val="572B7E"/>
                </a:solidFill>
              </a:rPr>
              <a:t>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CBB777-BEAA-4306-B44F-F895E46BE316}"/>
              </a:ext>
            </a:extLst>
          </p:cNvPr>
          <p:cNvSpPr/>
          <p:nvPr/>
        </p:nvSpPr>
        <p:spPr>
          <a:xfrm>
            <a:off x="1526209" y="2180260"/>
            <a:ext cx="30245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chemeClr val="tx2"/>
              </a:buClr>
            </a:pPr>
            <a:r>
              <a:rPr lang="en-CA" sz="1100" dirty="0">
                <a:solidFill>
                  <a:srgbClr val="572B7E"/>
                </a:solidFill>
                <a:ea typeface="Roboto Light" panose="02000000000000000000" pitchFamily="2" charset="0"/>
              </a:rPr>
              <a:t>WisePlum conducts an online study with responses collected daily. </a:t>
            </a:r>
            <a:endParaRPr lang="en-US" sz="1100" dirty="0">
              <a:solidFill>
                <a:srgbClr val="572B7E"/>
              </a:solidFill>
              <a:ea typeface="Roboto Light" panose="02000000000000000000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7F78A43-248A-464E-B46C-D70AFE0394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40" y="1605107"/>
            <a:ext cx="1558174" cy="178077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E2A1346-A0B4-4A18-B9E8-99833E9BF60F}"/>
              </a:ext>
            </a:extLst>
          </p:cNvPr>
          <p:cNvSpPr txBox="1"/>
          <p:nvPr/>
        </p:nvSpPr>
        <p:spPr>
          <a:xfrm>
            <a:off x="1602409" y="3589999"/>
            <a:ext cx="2977367" cy="346249"/>
          </a:xfrm>
          <a:prstGeom prst="rect">
            <a:avLst/>
          </a:prstGeom>
          <a:noFill/>
        </p:spPr>
        <p:txBody>
          <a:bodyPr wrap="square" lIns="0" tIns="34290" rIns="0" bIns="34290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Survey Participants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AD1035F-F088-4C9F-BD11-E6B40B4D90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1" y="3419475"/>
            <a:ext cx="1533524" cy="1752599"/>
          </a:xfrm>
          <a:prstGeom prst="rect">
            <a:avLst/>
          </a:prstGeom>
        </p:spPr>
      </p:pic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AF60FA76-4C2C-497B-99AD-6A30995AB5B3}"/>
              </a:ext>
            </a:extLst>
          </p:cNvPr>
          <p:cNvSpPr txBox="1">
            <a:spLocks/>
          </p:cNvSpPr>
          <p:nvPr/>
        </p:nvSpPr>
        <p:spPr>
          <a:xfrm>
            <a:off x="4834647" y="1756600"/>
            <a:ext cx="3708461" cy="1145061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l" defTabSz="991201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lang="en-CA" sz="24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3239" indent="-253972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24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58392" indent="-243391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20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01784" indent="-241629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18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73395" indent="-269848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16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81339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6pPr>
            <a:lvl7pPr marL="2289287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7pPr>
            <a:lvl8pPr marL="2797234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8pPr>
            <a:lvl9pPr marL="3305181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CA" sz="1100" b="1" dirty="0">
                <a:solidFill>
                  <a:schemeClr val="bg1"/>
                </a:solidFill>
                <a:ea typeface="Roboto Light" panose="02000000000000000000" pitchFamily="2" charset="0"/>
              </a:rPr>
              <a:t>Field Dates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ea typeface="Roboto Light" panose="02000000000000000000" pitchFamily="2" charset="0"/>
              </a:rPr>
              <a:t>October 11, 2017 through May 31, 2018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065D2D31-4CCB-476B-9D52-15E06D186F04}"/>
              </a:ext>
            </a:extLst>
          </p:cNvPr>
          <p:cNvSpPr/>
          <p:nvPr/>
        </p:nvSpPr>
        <p:spPr bwMode="auto">
          <a:xfrm>
            <a:off x="4411458" y="2097891"/>
            <a:ext cx="440055" cy="462481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B1E529EA-3E7F-4610-A97B-F370C56B9BE2}"/>
              </a:ext>
            </a:extLst>
          </p:cNvPr>
          <p:cNvSpPr txBox="1">
            <a:spLocks/>
          </p:cNvSpPr>
          <p:nvPr/>
        </p:nvSpPr>
        <p:spPr>
          <a:xfrm>
            <a:off x="4834647" y="3742886"/>
            <a:ext cx="3708461" cy="1145061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l" defTabSz="991201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lang="en-CA" sz="24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3239" indent="-253972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24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58392" indent="-243391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20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01784" indent="-241629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18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73395" indent="-269848" algn="l" defTabSz="991201" rtl="0" eaLnBrk="1" fontAlgn="base" hangingPunct="1">
              <a:spcBef>
                <a:spcPts val="333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lang="en-CA" sz="16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81339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6pPr>
            <a:lvl7pPr marL="2289287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7pPr>
            <a:lvl8pPr marL="2797234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8pPr>
            <a:lvl9pPr marL="3305181" indent="-269848" algn="l" defTabSz="991201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83AED1"/>
              </a:buClr>
              <a:buFont typeface="Arial" charset="0"/>
              <a:buChar char="&gt;"/>
              <a:defRPr sz="13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CA" sz="1100" b="1" dirty="0">
                <a:solidFill>
                  <a:schemeClr val="bg1"/>
                </a:solidFill>
              </a:rPr>
              <a:t>Total Home Improvement Customers Surveyed</a:t>
            </a:r>
          </a:p>
          <a:p>
            <a:pPr algn="ctr"/>
            <a:r>
              <a:rPr lang="en-CA" sz="1100" b="1" dirty="0">
                <a:solidFill>
                  <a:schemeClr val="bg1"/>
                </a:solidFill>
              </a:rPr>
              <a:t>10,240 in Canada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ECA85A8E-667D-4A70-9598-B7EAB83D5C94}"/>
              </a:ext>
            </a:extLst>
          </p:cNvPr>
          <p:cNvSpPr/>
          <p:nvPr/>
        </p:nvSpPr>
        <p:spPr bwMode="auto">
          <a:xfrm>
            <a:off x="4411458" y="4084177"/>
            <a:ext cx="440055" cy="462481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1E73E4-9389-474E-B1A4-72EB5CFF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07" y="283884"/>
            <a:ext cx="8545484" cy="918883"/>
          </a:xfrm>
        </p:spPr>
        <p:txBody>
          <a:bodyPr/>
          <a:lstStyle/>
          <a:p>
            <a:r>
              <a:rPr lang="en-US" dirty="0"/>
              <a:t>Net Promoter Score</a:t>
            </a:r>
            <a:br>
              <a:rPr lang="en-US" dirty="0"/>
            </a:br>
            <a:r>
              <a:rPr lang="en-US" sz="1350" dirty="0"/>
              <a:t>By Problem Experience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5247C807-6E8E-4A4C-AE2E-FC7B7C56D07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87726423"/>
              </p:ext>
            </p:extLst>
          </p:nvPr>
        </p:nvGraphicFramePr>
        <p:xfrm>
          <a:off x="300038" y="1414463"/>
          <a:ext cx="8537575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CB5F7724-2667-47A8-AB46-E02333599062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D4AB064-81B5-4C43-BB8A-9A29C2FBE1AE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856E106-5DAD-40FC-8CE4-ED4050855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35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1E73E4-9389-474E-B1A4-72EB5CF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Promoter Score</a:t>
            </a:r>
            <a:br>
              <a:rPr lang="en-US" dirty="0"/>
            </a:br>
            <a:r>
              <a:rPr lang="en-US" sz="1350" dirty="0"/>
              <a:t>By Generation</a:t>
            </a:r>
            <a:endParaRPr 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E07E6B35-2094-49C6-93D4-E7C5C588F749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300038" y="1414463"/>
          <a:ext cx="8537575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233F233C-6A70-4F12-8569-B3E08E388A35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BEBAFF-2145-4E5D-8AAC-FEC73B100916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36A0D62-C041-475A-AA99-89576177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40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223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Research</a:t>
            </a:r>
            <a:br>
              <a:rPr lang="en-US" dirty="0"/>
            </a:br>
            <a:r>
              <a:rPr lang="en-US" sz="1400" dirty="0"/>
              <a:t>Which Retailers are included? </a:t>
            </a:r>
          </a:p>
        </p:txBody>
      </p:sp>
      <p:pic>
        <p:nvPicPr>
          <p:cNvPr id="13" name="Picture 12" descr="GLOBAL_HEADER.HEADER_LOGO_TEXT">
            <a:hlinkClick r:id="rId3"/>
            <a:extLst>
              <a:ext uri="{FF2B5EF4-FFF2-40B4-BE49-F238E27FC236}">
                <a16:creationId xmlns:a16="http://schemas.microsoft.com/office/drawing/2014/main" id="{F134E2FA-AE0C-4CE7-96DC-8BCE39BB04F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81" y="1324367"/>
            <a:ext cx="1085246" cy="103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phic 9">
            <a:extLst>
              <a:ext uri="{FF2B5EF4-FFF2-40B4-BE49-F238E27FC236}">
                <a16:creationId xmlns:a16="http://schemas.microsoft.com/office/drawing/2014/main" id="{0DD68899-7C45-45B9-9840-27CABFA99500}"/>
              </a:ext>
            </a:extLst>
          </p:cNvPr>
          <p:cNvPicPr/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1110" y="5378084"/>
            <a:ext cx="1293620" cy="1004369"/>
          </a:xfrm>
          <a:prstGeom prst="rect">
            <a:avLst/>
          </a:prstGeom>
        </p:spPr>
      </p:pic>
      <p:pic>
        <p:nvPicPr>
          <p:cNvPr id="15" name="Graphic 10">
            <a:extLst>
              <a:ext uri="{FF2B5EF4-FFF2-40B4-BE49-F238E27FC236}">
                <a16:creationId xmlns:a16="http://schemas.microsoft.com/office/drawing/2014/main" id="{621814E9-2F5E-4FBC-A7CC-629E3F379297}"/>
              </a:ext>
            </a:extLst>
          </p:cNvPr>
          <p:cNvPicPr/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96848" y="2756611"/>
            <a:ext cx="1996336" cy="5828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1C7FA1B-8B94-4FB2-AA41-FA0915743B36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3179217" y="3817656"/>
            <a:ext cx="1201443" cy="1273716"/>
          </a:xfrm>
          <a:prstGeom prst="rect">
            <a:avLst/>
          </a:prstGeom>
        </p:spPr>
      </p:pic>
      <p:pic>
        <p:nvPicPr>
          <p:cNvPr id="18" name="Picture 17" descr="Canadian Tire">
            <a:hlinkClick r:id="rId10"/>
            <a:extLst>
              <a:ext uri="{FF2B5EF4-FFF2-40B4-BE49-F238E27FC236}">
                <a16:creationId xmlns:a16="http://schemas.microsoft.com/office/drawing/2014/main" id="{856BA7C1-546F-45E3-95A1-69B14968D44B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226" y="1042929"/>
            <a:ext cx="882758" cy="937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raphic 1">
            <a:extLst>
              <a:ext uri="{FF2B5EF4-FFF2-40B4-BE49-F238E27FC236}">
                <a16:creationId xmlns:a16="http://schemas.microsoft.com/office/drawing/2014/main" id="{478D3346-7CA4-422A-AC1D-254D1A0AAB6D}"/>
              </a:ext>
            </a:extLst>
          </p:cNvPr>
          <p:cNvPicPr/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03526" y="3355634"/>
            <a:ext cx="1297274" cy="7557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DAFB64-0A48-4CE4-8994-1595264E71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22950" y="1807366"/>
            <a:ext cx="1551422" cy="834378"/>
          </a:xfrm>
          <a:prstGeom prst="rect">
            <a:avLst/>
          </a:prstGeom>
        </p:spPr>
      </p:pic>
      <p:pic>
        <p:nvPicPr>
          <p:cNvPr id="21" name="Picture 20" descr="Costco Wholesale ">
            <a:hlinkClick r:id="rId15"/>
            <a:extLst>
              <a:ext uri="{FF2B5EF4-FFF2-40B4-BE49-F238E27FC236}">
                <a16:creationId xmlns:a16="http://schemas.microsoft.com/office/drawing/2014/main" id="{D6CD997A-25EF-4834-B31F-721BE61D7E4F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265" y="1366320"/>
            <a:ext cx="1748629" cy="705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10C406C-68F9-40DF-ABB9-E92B210A5AC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6435" y="2721907"/>
            <a:ext cx="1161732" cy="888025"/>
          </a:xfrm>
          <a:prstGeom prst="rect">
            <a:avLst/>
          </a:prstGeom>
        </p:spPr>
      </p:pic>
      <p:pic>
        <p:nvPicPr>
          <p:cNvPr id="23" name="Picture 22" descr="BMR">
            <a:hlinkClick r:id="rId18"/>
            <a:extLst>
              <a:ext uri="{FF2B5EF4-FFF2-40B4-BE49-F238E27FC236}">
                <a16:creationId xmlns:a16="http://schemas.microsoft.com/office/drawing/2014/main" id="{B1D46B9E-700B-439B-AEDD-B29CB20356D5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949" y="1680981"/>
            <a:ext cx="1241415" cy="379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See the source image">
            <a:extLst>
              <a:ext uri="{FF2B5EF4-FFF2-40B4-BE49-F238E27FC236}">
                <a16:creationId xmlns:a16="http://schemas.microsoft.com/office/drawing/2014/main" id="{08344C12-2446-441D-AA73-053C56976A46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9" y="3519789"/>
            <a:ext cx="1442220" cy="1018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raphic 21">
            <a:extLst>
              <a:ext uri="{FF2B5EF4-FFF2-40B4-BE49-F238E27FC236}">
                <a16:creationId xmlns:a16="http://schemas.microsoft.com/office/drawing/2014/main" id="{890B1BFB-47CF-4927-A98C-E0A05D04B75F}"/>
              </a:ext>
            </a:extLst>
          </p:cNvPr>
          <p:cNvPicPr/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875154" y="4728505"/>
            <a:ext cx="1657349" cy="666710"/>
          </a:xfrm>
          <a:prstGeom prst="rect">
            <a:avLst/>
          </a:prstGeom>
        </p:spPr>
      </p:pic>
      <p:pic>
        <p:nvPicPr>
          <p:cNvPr id="35" name="Picture 34" descr="Marcel’s Home Improvements">
            <a:hlinkClick r:id="rId23" tooltip="&quot;&quot;"/>
            <a:extLst>
              <a:ext uri="{FF2B5EF4-FFF2-40B4-BE49-F238E27FC236}">
                <a16:creationId xmlns:a16="http://schemas.microsoft.com/office/drawing/2014/main" id="{E9ACE8B9-E950-4508-9E0E-9AF7225D10EE}"/>
              </a:ext>
            </a:extLst>
          </p:cNvPr>
          <p:cNvPicPr/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62" y="5098365"/>
            <a:ext cx="2048754" cy="55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Image result for amazon logo">
            <a:extLst>
              <a:ext uri="{FF2B5EF4-FFF2-40B4-BE49-F238E27FC236}">
                <a16:creationId xmlns:a16="http://schemas.microsoft.com/office/drawing/2014/main" id="{3B917EEE-4E9A-469D-BCAF-75D49583AA6D}"/>
              </a:ext>
            </a:extLst>
          </p:cNvPr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850" y="4688767"/>
            <a:ext cx="1657350" cy="92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>
            <a:hlinkClick r:id="rId26"/>
            <a:extLst>
              <a:ext uri="{FF2B5EF4-FFF2-40B4-BE49-F238E27FC236}">
                <a16:creationId xmlns:a16="http://schemas.microsoft.com/office/drawing/2014/main" id="{72349AC1-0760-44DE-883F-8ED184390C90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936" y="2641744"/>
            <a:ext cx="1748629" cy="63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Kent Building Supplies Logo">
            <a:hlinkClick r:id="rId28" tooltip="&quot;Kent Building Supplies Logo&quot;"/>
            <a:extLst>
              <a:ext uri="{FF2B5EF4-FFF2-40B4-BE49-F238E27FC236}">
                <a16:creationId xmlns:a16="http://schemas.microsoft.com/office/drawing/2014/main" id="{099AFD2C-3551-4BAC-A476-076B5C728D44}"/>
              </a:ext>
            </a:extLst>
          </p:cNvPr>
          <p:cNvPicPr/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104" y="5763511"/>
            <a:ext cx="1133475" cy="705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DIck's lumber">
            <a:extLst>
              <a:ext uri="{FF2B5EF4-FFF2-40B4-BE49-F238E27FC236}">
                <a16:creationId xmlns:a16="http://schemas.microsoft.com/office/drawing/2014/main" id="{EA9D3A68-39EA-49ED-88AF-EB006E05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78" y="3979231"/>
            <a:ext cx="1748630" cy="70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3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0810-A50E-4069-9700-BC64B7E8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Research</a:t>
            </a:r>
            <a:br>
              <a:rPr lang="en-US" dirty="0"/>
            </a:br>
            <a:r>
              <a:rPr lang="en-US" sz="1400" dirty="0"/>
              <a:t>What did we assess?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D08A59-4341-408A-A4DB-5E6B01053C20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44660800"/>
              </p:ext>
            </p:extLst>
          </p:nvPr>
        </p:nvGraphicFramePr>
        <p:xfrm>
          <a:off x="719720" y="1053299"/>
          <a:ext cx="7364418" cy="5132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280">
                  <a:extLst>
                    <a:ext uri="{9D8B030D-6E8A-4147-A177-3AD203B41FA5}">
                      <a16:colId xmlns:a16="http://schemas.microsoft.com/office/drawing/2014/main" val="1522340036"/>
                    </a:ext>
                  </a:extLst>
                </a:gridCol>
                <a:gridCol w="5036138">
                  <a:extLst>
                    <a:ext uri="{9D8B030D-6E8A-4147-A177-3AD203B41FA5}">
                      <a16:colId xmlns:a16="http://schemas.microsoft.com/office/drawing/2014/main" val="4207332653"/>
                    </a:ext>
                  </a:extLst>
                </a:gridCol>
              </a:tblGrid>
              <a:tr h="445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rgbClr val="572B7E"/>
                          </a:solidFill>
                          <a:effectLst/>
                        </a:rPr>
                        <a:t>Problem Experiences</a:t>
                      </a:r>
                      <a:endParaRPr lang="en-US" sz="1400" b="1" i="0" u="none" strike="noStrike" dirty="0">
                        <a:solidFill>
                          <a:srgbClr val="572B7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600" u="none" strike="noStrike" dirty="0">
                        <a:solidFill>
                          <a:srgbClr val="572B7E"/>
                        </a:solidFill>
                        <a:effectLst/>
                        <a:latin typeface="+mn-lt"/>
                        <a:ea typeface="Roboto Light" panose="02000000000000000000" pitchFamily="2" charset="0"/>
                      </a:endParaRPr>
                    </a:p>
                    <a:p>
                      <a:pPr algn="l" fontAlgn="ctr"/>
                      <a:endParaRPr lang="en-CA" sz="1600" u="none" strike="noStrike" dirty="0">
                        <a:solidFill>
                          <a:srgbClr val="572B7E"/>
                        </a:solidFill>
                        <a:effectLst/>
                        <a:latin typeface="+mn-lt"/>
                        <a:ea typeface="Roboto Light" panose="02000000000000000000" pitchFamily="2" charset="0"/>
                      </a:endParaRPr>
                    </a:p>
                    <a:p>
                      <a:pPr algn="l" fontAlgn="ctr"/>
                      <a:r>
                        <a:rPr lang="en-CA" sz="1600" u="none" strike="noStrike" dirty="0">
                          <a:solidFill>
                            <a:srgbClr val="572B7E"/>
                          </a:solidFill>
                          <a:effectLst/>
                          <a:latin typeface="+mn-lt"/>
                          <a:ea typeface="Roboto Light" panose="02000000000000000000" pitchFamily="2" charset="0"/>
                        </a:rPr>
                        <a:t>What are the most frequent areas of friction in the shopping journey. </a:t>
                      </a:r>
                    </a:p>
                    <a:p>
                      <a:pPr algn="l" fontAlgn="ctr"/>
                      <a:endParaRPr lang="en-CA" sz="1600" b="0" i="0" u="none" strike="noStrike" dirty="0">
                        <a:solidFill>
                          <a:srgbClr val="572B7E"/>
                        </a:solidFill>
                        <a:effectLst/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91709"/>
                  </a:ext>
                </a:extLst>
              </a:tr>
              <a:tr h="1304374">
                <a:tc>
                  <a:txBody>
                    <a:bodyPr/>
                    <a:lstStyle/>
                    <a:p>
                      <a:pPr marL="0" algn="l" defTabSz="1015895" rtl="0" eaLnBrk="1" fontAlgn="ctr" latinLnBrk="0" hangingPunct="1"/>
                      <a:endParaRPr lang="en-US" sz="1400" b="1" u="none" strike="noStrike" kern="1200" dirty="0">
                        <a:solidFill>
                          <a:srgbClr val="572B7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15895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rgbClr val="572B7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Revenue@Risk</a:t>
                      </a: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572B7E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572B7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u="none" strike="noStrike" kern="1200" dirty="0">
                          <a:solidFill>
                            <a:srgbClr val="572B7E"/>
                          </a:solidFill>
                          <a:effectLst/>
                          <a:latin typeface="+mn-lt"/>
                          <a:cs typeface="+mn-cs"/>
                        </a:rPr>
                        <a:t>Which experiences are related to decreased spend and share-of-wallet. </a:t>
                      </a:r>
                      <a:endParaRPr lang="en-CA" sz="1600" u="none" strike="noStrike" kern="1200" dirty="0">
                        <a:solidFill>
                          <a:srgbClr val="572B7E"/>
                        </a:solidFill>
                        <a:effectLst/>
                        <a:latin typeface="+mn-lt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78474"/>
                  </a:ext>
                </a:extLst>
              </a:tr>
              <a:tr h="1304374">
                <a:tc>
                  <a:txBody>
                    <a:bodyPr/>
                    <a:lstStyle/>
                    <a:p>
                      <a:pPr marL="0" marR="0" lvl="0" indent="0" algn="l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572B7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Reputation@Risk</a:t>
                      </a: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572B7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u="none" strike="noStrike" kern="1200" dirty="0">
                          <a:solidFill>
                            <a:srgbClr val="572B7E"/>
                          </a:solidFill>
                          <a:effectLst/>
                          <a:latin typeface="+mn-lt"/>
                          <a:cs typeface="+mn-cs"/>
                        </a:rPr>
                        <a:t>Which problems generate the most negative word of mouth for retailers</a:t>
                      </a:r>
                      <a:endParaRPr lang="en-CA" sz="1600" u="none" strike="noStrike" kern="1200" dirty="0">
                        <a:solidFill>
                          <a:srgbClr val="572B7E"/>
                        </a:solidFill>
                        <a:effectLst/>
                        <a:latin typeface="+mn-lt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047869"/>
                  </a:ext>
                </a:extLst>
              </a:tr>
              <a:tr h="1304374">
                <a:tc>
                  <a:txBody>
                    <a:bodyPr/>
                    <a:lstStyle/>
                    <a:p>
                      <a:pPr marL="0" marR="0" lvl="0" indent="0" algn="l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572B7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NPS</a:t>
                      </a:r>
                      <a:r>
                        <a:rPr lang="en-US" sz="1400" b="1" i="0" u="none" strike="noStrike" dirty="0">
                          <a:solidFill>
                            <a:srgbClr val="572B7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572B7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u="none" strike="noStrike" kern="1200" dirty="0">
                        <a:solidFill>
                          <a:srgbClr val="572B7E"/>
                        </a:solidFill>
                        <a:effectLst/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u="none" strike="noStrike" kern="1200" dirty="0">
                          <a:solidFill>
                            <a:srgbClr val="572B7E"/>
                          </a:solidFill>
                          <a:effectLst/>
                          <a:latin typeface="+mn-lt"/>
                          <a:cs typeface="+mn-cs"/>
                        </a:rPr>
                        <a:t>NPS for the industry and for top and bottom performers.</a:t>
                      </a:r>
                      <a:endParaRPr lang="en-US" sz="1600" u="none" strike="noStrike" kern="1200" dirty="0">
                        <a:solidFill>
                          <a:srgbClr val="572B7E"/>
                        </a:solidFill>
                        <a:effectLst/>
                        <a:latin typeface="+mn-lt"/>
                        <a:cs typeface="+mn-cs"/>
                      </a:endParaRPr>
                    </a:p>
                    <a:p>
                      <a:pPr algn="l" fontAlgn="ctr"/>
                      <a:endParaRPr lang="en-CA" sz="1600" u="none" strike="noStrike" kern="1200" dirty="0">
                        <a:solidFill>
                          <a:srgbClr val="572B7E"/>
                        </a:solidFill>
                        <a:effectLst/>
                        <a:latin typeface="+mn-lt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039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779E-0F9C-4A5D-BC84-BC6A24BE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</p:spTree>
    <p:extLst>
      <p:ext uri="{BB962C8B-B14F-4D97-AF65-F5344CB8AC3E}">
        <p14:creationId xmlns:p14="http://schemas.microsoft.com/office/powerpoint/2010/main" val="27482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628771-15B3-41CA-9623-4D9B3CAF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99A5E3-26DB-4FC3-9D1F-B89FE1D8C78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03507" y="1093303"/>
            <a:ext cx="8266505" cy="5084901"/>
          </a:xfrm>
          <a:solidFill>
            <a:schemeClr val="bg1"/>
          </a:solidFill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572B7E"/>
                </a:solidFill>
                <a:ea typeface="Roboto Light" panose="02000000000000000000" pitchFamily="2" charset="0"/>
              </a:rPr>
              <a:t>Preventing problems related to in-store product availability represents a key opportunity for the Home Improvement industry to improve the customer experience and drive business impact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solidFill>
                <a:srgbClr val="572B7E"/>
              </a:solidFill>
              <a:ea typeface="Roboto Light" panose="02000000000000000000" pitchFamily="2" charset="0"/>
            </a:endParaRPr>
          </a:p>
          <a:p>
            <a:pPr marL="259267" lvl="1" indent="0">
              <a:buNone/>
            </a:pPr>
            <a:endParaRPr lang="en-CA" sz="1600" dirty="0">
              <a:solidFill>
                <a:srgbClr val="572B7E"/>
              </a:solidFill>
              <a:ea typeface="Roboto Light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CA" sz="1600" b="1" dirty="0">
                <a:solidFill>
                  <a:schemeClr val="tx2"/>
                </a:solidFill>
                <a:ea typeface="Roboto Light" panose="02000000000000000000" pitchFamily="2" charset="0"/>
              </a:rPr>
              <a:t>Messy, cluttered or disorganized stores also put revenue at risk, possibly contributing to perceptions that products are not available</a:t>
            </a:r>
          </a:p>
          <a:p>
            <a:pPr marL="342900" indent="-342900">
              <a:buFont typeface="+mj-lt"/>
              <a:buAutoNum type="arabicPeriod" startAt="2"/>
            </a:pPr>
            <a:endParaRPr lang="en-CA" sz="1600" b="1" dirty="0">
              <a:solidFill>
                <a:schemeClr val="tx2"/>
              </a:solidFill>
              <a:ea typeface="Roboto Light" panose="02000000000000000000" pitchFamily="2" charset="0"/>
            </a:endParaRPr>
          </a:p>
          <a:p>
            <a:pPr marL="259267" lvl="1" indent="0">
              <a:buNone/>
            </a:pPr>
            <a:endParaRPr lang="en-CA" sz="1600" dirty="0">
              <a:solidFill>
                <a:schemeClr val="tx2"/>
              </a:solidFill>
              <a:ea typeface="Roboto Light" panose="02000000000000000000" pitchFamily="2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CA" sz="1600" b="1" dirty="0">
                <a:solidFill>
                  <a:srgbClr val="572B7E"/>
                </a:solidFill>
              </a:rPr>
              <a:t>Generational differences among customers are very apparent:</a:t>
            </a:r>
          </a:p>
          <a:p>
            <a:pPr marL="798989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572B7E"/>
                </a:solidFill>
              </a:rPr>
              <a:t>Gen X has the highest Revenue@Risk while Gen Z has the highest Reputation@Risk</a:t>
            </a:r>
          </a:p>
          <a:p>
            <a:pPr marL="798989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CA" sz="1600" dirty="0">
                <a:solidFill>
                  <a:srgbClr val="572B7E"/>
                </a:solidFill>
              </a:rPr>
              <a:t>T</a:t>
            </a:r>
            <a:r>
              <a:rPr lang="en-CA" sz="1600" dirty="0">
                <a:solidFill>
                  <a:srgbClr val="572B7E"/>
                </a:solidFill>
                <a:ea typeface="Roboto Light" panose="02000000000000000000" pitchFamily="2" charset="0"/>
              </a:rPr>
              <a:t>raditionalists and Baby Boomers are the most loyal, experience the fewest problems and represent the least Revenue@Risk and </a:t>
            </a:r>
            <a:r>
              <a:rPr lang="en-CA" sz="1600" dirty="0" err="1">
                <a:solidFill>
                  <a:srgbClr val="572B7E"/>
                </a:solidFill>
                <a:ea typeface="Roboto Light" panose="02000000000000000000" pitchFamily="2" charset="0"/>
              </a:rPr>
              <a:t>Reputation@Risk</a:t>
            </a:r>
            <a:endParaRPr lang="en-US" sz="1600" dirty="0">
              <a:solidFill>
                <a:srgbClr val="572B7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572B7E"/>
              </a:solidFill>
              <a:ea typeface="Roboto Light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572B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8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311BE8-017C-4288-A2A7-79BDD19F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a Glance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AAC299-AF0E-461F-A90F-3A8650C6A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27087"/>
              </p:ext>
            </p:extLst>
          </p:nvPr>
        </p:nvGraphicFramePr>
        <p:xfrm>
          <a:off x="740234" y="1264684"/>
          <a:ext cx="7368946" cy="4812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274">
                  <a:extLst>
                    <a:ext uri="{9D8B030D-6E8A-4147-A177-3AD203B41FA5}">
                      <a16:colId xmlns:a16="http://schemas.microsoft.com/office/drawing/2014/main" val="4042097219"/>
                    </a:ext>
                  </a:extLst>
                </a:gridCol>
                <a:gridCol w="1339918">
                  <a:extLst>
                    <a:ext uri="{9D8B030D-6E8A-4147-A177-3AD203B41FA5}">
                      <a16:colId xmlns:a16="http://schemas.microsoft.com/office/drawing/2014/main" val="2095268340"/>
                    </a:ext>
                  </a:extLst>
                </a:gridCol>
                <a:gridCol w="1339918">
                  <a:extLst>
                    <a:ext uri="{9D8B030D-6E8A-4147-A177-3AD203B41FA5}">
                      <a16:colId xmlns:a16="http://schemas.microsoft.com/office/drawing/2014/main" val="3600453809"/>
                    </a:ext>
                  </a:extLst>
                </a:gridCol>
                <a:gridCol w="1339918">
                  <a:extLst>
                    <a:ext uri="{9D8B030D-6E8A-4147-A177-3AD203B41FA5}">
                      <a16:colId xmlns:a16="http://schemas.microsoft.com/office/drawing/2014/main" val="1041441116"/>
                    </a:ext>
                  </a:extLst>
                </a:gridCol>
                <a:gridCol w="1339918">
                  <a:extLst>
                    <a:ext uri="{9D8B030D-6E8A-4147-A177-3AD203B41FA5}">
                      <a16:colId xmlns:a16="http://schemas.microsoft.com/office/drawing/2014/main" val="2063330022"/>
                    </a:ext>
                  </a:extLst>
                </a:gridCol>
              </a:tblGrid>
              <a:tr h="701984">
                <a:tc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Revenue@Risk </a:t>
                      </a:r>
                    </a:p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per</a:t>
                      </a:r>
                    </a:p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Customer</a:t>
                      </a:r>
                      <a:endParaRPr lang="it-IT" sz="1100" b="0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Customers w/ Problem </a:t>
                      </a: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Experience</a:t>
                      </a:r>
                      <a:endParaRPr lang="en-US" sz="1100" b="0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Reputation@</a:t>
                      </a: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Risk</a:t>
                      </a:r>
                      <a:endParaRPr lang="en-US" sz="1100" b="0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Net Promoter </a:t>
                      </a: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Score </a:t>
                      </a:r>
                      <a:endParaRPr lang="en-US" sz="1100" b="0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91035"/>
                  </a:ext>
                </a:extLst>
              </a:tr>
              <a:tr h="1370225"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$(173.6)</a:t>
                      </a:r>
                    </a:p>
                  </a:txBody>
                  <a:tcPr marL="9525" marR="9525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45.5%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48.7%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18.1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071015"/>
                  </a:ext>
                </a:extLst>
              </a:tr>
              <a:tr h="1370225">
                <a:tc>
                  <a:txBody>
                    <a:bodyPr/>
                    <a:lstStyle/>
                    <a:p>
                      <a:pPr marL="0" marR="0" lvl="0" indent="0" algn="ctr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$(47.2)</a:t>
                      </a:r>
                    </a:p>
                  </a:txBody>
                  <a:tcPr marL="9525" marR="9525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33.5%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39.2%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63.7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653699"/>
                  </a:ext>
                </a:extLst>
              </a:tr>
              <a:tr h="1370225">
                <a:tc>
                  <a:txBody>
                    <a:bodyPr/>
                    <a:lstStyle/>
                    <a:p>
                      <a:pPr marL="0" marR="0" lvl="0" indent="0" algn="ctr" defTabSz="10158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688" marR="2688" marT="26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15895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$(443.3)</a:t>
                      </a:r>
                    </a:p>
                  </a:txBody>
                  <a:tcPr marL="9525" marR="9525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15895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62.8%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15895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81.6%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15895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572B7E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-14.3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6416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50A5EFD-3D70-4D4C-B395-4BB9F9009C81}"/>
              </a:ext>
            </a:extLst>
          </p:cNvPr>
          <p:cNvSpPr/>
          <p:nvPr/>
        </p:nvSpPr>
        <p:spPr bwMode="auto">
          <a:xfrm>
            <a:off x="655279" y="2522241"/>
            <a:ext cx="1654575" cy="2317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810816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HI INDUSTRY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092A6F-C0BA-4015-B559-B144DC4DEE7A}"/>
              </a:ext>
            </a:extLst>
          </p:cNvPr>
          <p:cNvSpPr/>
          <p:nvPr/>
        </p:nvSpPr>
        <p:spPr bwMode="auto">
          <a:xfrm>
            <a:off x="655279" y="3883898"/>
            <a:ext cx="1440818" cy="2143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810816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TOP</a:t>
            </a:r>
          </a:p>
          <a:p>
            <a:pPr defTabSz="810816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PERFORMER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3C4083-CB2B-4FCB-9E95-965931F1F373}"/>
              </a:ext>
            </a:extLst>
          </p:cNvPr>
          <p:cNvSpPr/>
          <p:nvPr/>
        </p:nvSpPr>
        <p:spPr bwMode="auto">
          <a:xfrm>
            <a:off x="655279" y="5255501"/>
            <a:ext cx="1514842" cy="2143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810816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BOTTOM</a:t>
            </a:r>
          </a:p>
          <a:p>
            <a:pPr defTabSz="810816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PERFORMER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3D4DB8-0F49-450D-B4E3-C322683E53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1" y="2218537"/>
            <a:ext cx="535823" cy="612369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7E55A3F8-AD8D-45E0-A7C9-24C69A2663CD}"/>
              </a:ext>
            </a:extLst>
          </p:cNvPr>
          <p:cNvGrpSpPr/>
          <p:nvPr/>
        </p:nvGrpSpPr>
        <p:grpSpPr>
          <a:xfrm>
            <a:off x="7967026" y="87230"/>
            <a:ext cx="1290188" cy="801865"/>
            <a:chOff x="7967026" y="87230"/>
            <a:chExt cx="1290188" cy="8018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3559EE-C229-4C5A-90B2-3AED8B2B3E15}"/>
                </a:ext>
              </a:extLst>
            </p:cNvPr>
            <p:cNvSpPr/>
            <p:nvPr/>
          </p:nvSpPr>
          <p:spPr bwMode="auto">
            <a:xfrm>
              <a:off x="7967026" y="87230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INDUSTRY PERFORMANCE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1C3CB65-65E3-4BD1-AD50-3859131D3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209" y="276726"/>
              <a:ext cx="535823" cy="612369"/>
            </a:xfrm>
            <a:prstGeom prst="rect">
              <a:avLst/>
            </a:prstGeom>
          </p:spPr>
        </p:pic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17768E65-BD80-4F8F-AB46-BDA969334E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64" y="3671014"/>
            <a:ext cx="560070" cy="640080"/>
          </a:xfrm>
          <a:prstGeom prst="rect">
            <a:avLst/>
          </a:prstGeom>
        </p:spPr>
      </p:pic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A53A204B-F9A2-4DBE-A178-3B03E3A1FD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64" y="5033908"/>
            <a:ext cx="56007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1F9B-E99C-4ACD-A8DA-498EC57E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Experience</a:t>
            </a:r>
          </a:p>
        </p:txBody>
      </p:sp>
    </p:spTree>
    <p:extLst>
      <p:ext uri="{BB962C8B-B14F-4D97-AF65-F5344CB8AC3E}">
        <p14:creationId xmlns:p14="http://schemas.microsoft.com/office/powerpoint/2010/main" val="407854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>
            <a:extLst>
              <a:ext uri="{FF2B5EF4-FFF2-40B4-BE49-F238E27FC236}">
                <a16:creationId xmlns:a16="http://schemas.microsoft.com/office/drawing/2014/main" id="{3795F1D5-5A40-4594-A4A3-9DE5E00CA7C8}"/>
              </a:ext>
            </a:extLst>
          </p:cNvPr>
          <p:cNvSpPr/>
          <p:nvPr/>
        </p:nvSpPr>
        <p:spPr bwMode="auto">
          <a:xfrm>
            <a:off x="4054881" y="2591156"/>
            <a:ext cx="219456" cy="219456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88A589-D7A9-4D90-9093-DCC4C13A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Customers w/ Problem Experience</a:t>
            </a:r>
            <a:br>
              <a:rPr lang="en-US" dirty="0"/>
            </a:br>
            <a:r>
              <a:rPr lang="en-US" sz="1400" dirty="0"/>
              <a:t>Ranking of Problem Experiences by Frequency</a:t>
            </a:r>
            <a:endParaRPr lang="en-US" sz="24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9D6657-6E12-406C-92E7-0213A2199024}"/>
              </a:ext>
            </a:extLst>
          </p:cNvPr>
          <p:cNvSpPr/>
          <p:nvPr/>
        </p:nvSpPr>
        <p:spPr bwMode="auto">
          <a:xfrm>
            <a:off x="4054881" y="1396863"/>
            <a:ext cx="219456" cy="21945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460C54D-0C27-48FC-A40F-911D7808EFE6}"/>
              </a:ext>
            </a:extLst>
          </p:cNvPr>
          <p:cNvSpPr/>
          <p:nvPr/>
        </p:nvSpPr>
        <p:spPr bwMode="auto">
          <a:xfrm>
            <a:off x="4054881" y="1635722"/>
            <a:ext cx="219456" cy="2194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786A07-A08A-41D7-B6ED-6A5E5C2B37CC}"/>
              </a:ext>
            </a:extLst>
          </p:cNvPr>
          <p:cNvSpPr/>
          <p:nvPr/>
        </p:nvSpPr>
        <p:spPr bwMode="auto">
          <a:xfrm>
            <a:off x="4054881" y="1874581"/>
            <a:ext cx="219456" cy="21945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D1918E3-CA26-4FEC-807A-BFC5A43FE220}"/>
              </a:ext>
            </a:extLst>
          </p:cNvPr>
          <p:cNvSpPr/>
          <p:nvPr/>
        </p:nvSpPr>
        <p:spPr bwMode="auto">
          <a:xfrm>
            <a:off x="4054881" y="2113440"/>
            <a:ext cx="219456" cy="21945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099B1F3-76CC-484C-8343-CD50E350ED0E}"/>
              </a:ext>
            </a:extLst>
          </p:cNvPr>
          <p:cNvSpPr/>
          <p:nvPr/>
        </p:nvSpPr>
        <p:spPr bwMode="auto">
          <a:xfrm>
            <a:off x="5432141" y="1404890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A0A4C71-CFD5-4B03-979E-C2B8D7B8C583}"/>
              </a:ext>
            </a:extLst>
          </p:cNvPr>
          <p:cNvSpPr/>
          <p:nvPr/>
        </p:nvSpPr>
        <p:spPr bwMode="auto">
          <a:xfrm>
            <a:off x="5432141" y="496785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856AD9D-0604-40F6-BBC0-05ED352FD754}"/>
              </a:ext>
            </a:extLst>
          </p:cNvPr>
          <p:cNvSpPr/>
          <p:nvPr/>
        </p:nvSpPr>
        <p:spPr bwMode="auto">
          <a:xfrm>
            <a:off x="5432141" y="2352017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E810C5A-3DDC-4EF3-9E24-88F89873D4B9}"/>
              </a:ext>
            </a:extLst>
          </p:cNvPr>
          <p:cNvSpPr/>
          <p:nvPr/>
        </p:nvSpPr>
        <p:spPr bwMode="auto">
          <a:xfrm>
            <a:off x="5432141" y="2114522"/>
            <a:ext cx="228600" cy="2286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CB19CDE-ACD6-4C19-86E6-6F6ED315EA67}"/>
              </a:ext>
            </a:extLst>
          </p:cNvPr>
          <p:cNvSpPr/>
          <p:nvPr/>
        </p:nvSpPr>
        <p:spPr bwMode="auto">
          <a:xfrm>
            <a:off x="5432141" y="1877027"/>
            <a:ext cx="228600" cy="2286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20766F9-2E9A-4A9F-9DBF-0178C65BF750}"/>
              </a:ext>
            </a:extLst>
          </p:cNvPr>
          <p:cNvSpPr/>
          <p:nvPr/>
        </p:nvSpPr>
        <p:spPr bwMode="auto">
          <a:xfrm>
            <a:off x="6793561" y="1626979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4AA7A9C-492A-4F08-9C9D-B3D6BB3D12B3}"/>
              </a:ext>
            </a:extLst>
          </p:cNvPr>
          <p:cNvSpPr/>
          <p:nvPr/>
        </p:nvSpPr>
        <p:spPr bwMode="auto">
          <a:xfrm>
            <a:off x="6793561" y="2345259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8521768-015C-4B29-9ADA-8982BF68BCB7}"/>
              </a:ext>
            </a:extLst>
          </p:cNvPr>
          <p:cNvSpPr/>
          <p:nvPr/>
        </p:nvSpPr>
        <p:spPr bwMode="auto">
          <a:xfrm>
            <a:off x="6793561" y="1395205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BCA8AE0-3F99-466B-8249-5D1D9C18B99E}"/>
              </a:ext>
            </a:extLst>
          </p:cNvPr>
          <p:cNvSpPr/>
          <p:nvPr/>
        </p:nvSpPr>
        <p:spPr bwMode="auto">
          <a:xfrm>
            <a:off x="1642827" y="6336212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F2D8227-57BD-4A7B-B70F-C6D2D3490213}"/>
              </a:ext>
            </a:extLst>
          </p:cNvPr>
          <p:cNvSpPr/>
          <p:nvPr/>
        </p:nvSpPr>
        <p:spPr bwMode="auto">
          <a:xfrm>
            <a:off x="3010072" y="633621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CA72CEB-224D-4155-9DE2-23B61489FAEF}"/>
              </a:ext>
            </a:extLst>
          </p:cNvPr>
          <p:cNvSpPr/>
          <p:nvPr/>
        </p:nvSpPr>
        <p:spPr bwMode="auto">
          <a:xfrm>
            <a:off x="4386027" y="6336212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98E7DA5-F5D7-4FB2-ABB0-AFD2C1906C63}"/>
              </a:ext>
            </a:extLst>
          </p:cNvPr>
          <p:cNvSpPr/>
          <p:nvPr/>
        </p:nvSpPr>
        <p:spPr bwMode="auto">
          <a:xfrm>
            <a:off x="5735855" y="6336212"/>
            <a:ext cx="228600" cy="2286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126AFA2-46D3-41CA-AC9C-7D1F1FF90C8B}"/>
              </a:ext>
            </a:extLst>
          </p:cNvPr>
          <p:cNvSpPr/>
          <p:nvPr/>
        </p:nvSpPr>
        <p:spPr bwMode="auto">
          <a:xfrm>
            <a:off x="7085683" y="6336212"/>
            <a:ext cx="228600" cy="2286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5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58E272F-82FC-41CB-9AC0-7A46D1A4A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455806"/>
              </p:ext>
            </p:extLst>
          </p:nvPr>
        </p:nvGraphicFramePr>
        <p:xfrm>
          <a:off x="1828801" y="6265092"/>
          <a:ext cx="68013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79">
                  <a:extLst>
                    <a:ext uri="{9D8B030D-6E8A-4147-A177-3AD203B41FA5}">
                      <a16:colId xmlns:a16="http://schemas.microsoft.com/office/drawing/2014/main" val="2159262045"/>
                    </a:ext>
                  </a:extLst>
                </a:gridCol>
                <a:gridCol w="1360279">
                  <a:extLst>
                    <a:ext uri="{9D8B030D-6E8A-4147-A177-3AD203B41FA5}">
                      <a16:colId xmlns:a16="http://schemas.microsoft.com/office/drawing/2014/main" val="2864843003"/>
                    </a:ext>
                  </a:extLst>
                </a:gridCol>
                <a:gridCol w="1360279">
                  <a:extLst>
                    <a:ext uri="{9D8B030D-6E8A-4147-A177-3AD203B41FA5}">
                      <a16:colId xmlns:a16="http://schemas.microsoft.com/office/drawing/2014/main" val="1125862915"/>
                    </a:ext>
                  </a:extLst>
                </a:gridCol>
                <a:gridCol w="1360279">
                  <a:extLst>
                    <a:ext uri="{9D8B030D-6E8A-4147-A177-3AD203B41FA5}">
                      <a16:colId xmlns:a16="http://schemas.microsoft.com/office/drawing/2014/main" val="2347099295"/>
                    </a:ext>
                  </a:extLst>
                </a:gridCol>
                <a:gridCol w="1360279">
                  <a:extLst>
                    <a:ext uri="{9D8B030D-6E8A-4147-A177-3AD203B41FA5}">
                      <a16:colId xmlns:a16="http://schemas.microsoft.com/office/drawing/2014/main" val="323753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rgbClr val="572B7E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#1 Most Frequent Problem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572B7E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#2 Most Frequent Problem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572B7E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#3 Most Frequent Problem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572B7E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#4 Most Frequent Problem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5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572B7E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#5 Most Frequent Problem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834888"/>
                  </a:ext>
                </a:extLst>
              </a:tr>
            </a:tbl>
          </a:graphicData>
        </a:graphic>
      </p:graphicFrame>
      <p:sp>
        <p:nvSpPr>
          <p:cNvPr id="53" name="Oval 52">
            <a:extLst>
              <a:ext uri="{FF2B5EF4-FFF2-40B4-BE49-F238E27FC236}">
                <a16:creationId xmlns:a16="http://schemas.microsoft.com/office/drawing/2014/main" id="{5FA147F6-C2D1-4AC1-BAF5-15AC094091B2}"/>
              </a:ext>
            </a:extLst>
          </p:cNvPr>
          <p:cNvSpPr/>
          <p:nvPr/>
        </p:nvSpPr>
        <p:spPr bwMode="auto">
          <a:xfrm>
            <a:off x="6793561" y="3063556"/>
            <a:ext cx="228600" cy="2286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1FEB163-69FB-47EE-8197-C1B697474F48}"/>
              </a:ext>
            </a:extLst>
          </p:cNvPr>
          <p:cNvSpPr/>
          <p:nvPr/>
        </p:nvSpPr>
        <p:spPr bwMode="auto">
          <a:xfrm>
            <a:off x="5432141" y="2828413"/>
            <a:ext cx="228600" cy="2286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C3CD906-8843-440D-AA06-71D49A6D67D1}"/>
              </a:ext>
            </a:extLst>
          </p:cNvPr>
          <p:cNvSpPr/>
          <p:nvPr/>
        </p:nvSpPr>
        <p:spPr bwMode="auto">
          <a:xfrm>
            <a:off x="6793561" y="2830580"/>
            <a:ext cx="228600" cy="2286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4F92674-D25D-48E0-950A-8E8FBB0194F2}"/>
              </a:ext>
            </a:extLst>
          </p:cNvPr>
          <p:cNvGrpSpPr/>
          <p:nvPr/>
        </p:nvGrpSpPr>
        <p:grpSpPr>
          <a:xfrm>
            <a:off x="7943250" y="82688"/>
            <a:ext cx="1290188" cy="856522"/>
            <a:chOff x="7847451" y="82688"/>
            <a:chExt cx="1290188" cy="85652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BE050B2-E404-428F-9A54-001860F17581}"/>
                </a:ext>
              </a:extLst>
            </p:cNvPr>
            <p:cNvSpPr/>
            <p:nvPr/>
          </p:nvSpPr>
          <p:spPr bwMode="auto">
            <a:xfrm>
              <a:off x="7847451" y="82688"/>
              <a:ext cx="1290188" cy="21431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081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88" b="1" dirty="0">
                  <a:solidFill>
                    <a:schemeClr val="tx2"/>
                  </a:solidFill>
                  <a:latin typeface="+mj-lt"/>
                </a:rPr>
                <a:t>TOP vs BOTTOM PERFORMERS </a:t>
              </a:r>
            </a:p>
          </p:txBody>
        </p:sp>
        <p:pic>
          <p:nvPicPr>
            <p:cNvPr id="44" name="Picture 43" descr="A close up of a sign&#10;&#10;Description automatically generated">
              <a:extLst>
                <a:ext uri="{FF2B5EF4-FFF2-40B4-BE49-F238E27FC236}">
                  <a16:creationId xmlns:a16="http://schemas.microsoft.com/office/drawing/2014/main" id="{22486D1A-287C-4DD1-8C98-116B6FF9B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2508" y="253410"/>
              <a:ext cx="600075" cy="685800"/>
            </a:xfrm>
            <a:prstGeom prst="rect">
              <a:avLst/>
            </a:prstGeom>
          </p:spPr>
        </p:pic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602013CD-11BA-45EF-ABC7-AC2C2EE928C2}"/>
              </a:ext>
            </a:extLst>
          </p:cNvPr>
          <p:cNvSpPr/>
          <p:nvPr/>
        </p:nvSpPr>
        <p:spPr bwMode="auto">
          <a:xfrm>
            <a:off x="4054881" y="2361161"/>
            <a:ext cx="219456" cy="219456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9DF2D8B3-74CA-4D65-9BC1-2D0EE7EBF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74178"/>
              </p:ext>
            </p:extLst>
          </p:nvPr>
        </p:nvGraphicFramePr>
        <p:xfrm>
          <a:off x="280333" y="1113533"/>
          <a:ext cx="7315200" cy="4799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88997651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5131699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237768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15391230"/>
                    </a:ext>
                  </a:extLst>
                </a:gridCol>
              </a:tblGrid>
              <a:tr h="28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2020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2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Industry</a:t>
                      </a:r>
                      <a:endParaRPr lang="en-US" sz="1100" b="1" i="0" u="none" strike="noStrike" dirty="0">
                        <a:solidFill>
                          <a:schemeClr val="tx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Top Performer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2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Bottom Performer</a:t>
                      </a:r>
                      <a:endParaRPr lang="en-US" sz="1100" b="1" i="0" u="none" strike="noStrike" dirty="0">
                        <a:solidFill>
                          <a:schemeClr val="tx2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9236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Item out of stock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8909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Didn't have good selection of products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24669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Couldn't find anyone to help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20836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Waited too long to be served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93205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Limited home appliance selection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7074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Store cluttered with too many items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2119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Sales assoc. did not give you any advice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Light" panose="02000000000000000000"/>
                        </a:rPr>
                        <a:t>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5993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Products not displayed attractively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006112"/>
                  </a:ext>
                </a:extLst>
              </a:tr>
              <a:tr h="2371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The merchandise in the store is moved around too often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81561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Item unavailable in store, only online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9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065659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An item in the flyer was out of stock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859426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Cashier didn't make you feel valued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28733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Sales assoc. couldn't help locate item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935424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Store too messy or disorganized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41469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Items were stacked too high for you to reach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104048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There was no one at the customer service desk to help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FCFCFF"/>
                          </a:solidFill>
                          <a:effectLst/>
                          <a:latin typeface="Roboto Light" panose="02000000000000000000"/>
                        </a:rPr>
                        <a:t>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763591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Cashier not polite or courteous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47568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The shopping carts were dirty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84216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The store would not give you a rain check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solidFill>
                            <a:srgbClr val="572B7E"/>
                          </a:solidFill>
                          <a:effectLst/>
                          <a:latin typeface="Roboto Light" panose="0200000000000000000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26782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3BF96E11-392E-4BCB-AB01-F83385AFFC3E}"/>
              </a:ext>
            </a:extLst>
          </p:cNvPr>
          <p:cNvSpPr txBox="1"/>
          <p:nvPr/>
        </p:nvSpPr>
        <p:spPr>
          <a:xfrm>
            <a:off x="5229497" y="5911117"/>
            <a:ext cx="2609003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45720" rIns="0" bIns="45720" rtlCol="0">
            <a:spAutoFit/>
          </a:bodyPr>
          <a:lstStyle/>
          <a:p>
            <a:r>
              <a:rPr lang="en-US" sz="800" dirty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Top Performer: Lowest % customers with problems</a:t>
            </a:r>
          </a:p>
          <a:p>
            <a:r>
              <a:rPr lang="en-US" sz="800" dirty="0">
                <a:solidFill>
                  <a:srgbClr val="572B7E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Bottom Performer: Highest % of customers with problems</a:t>
            </a:r>
          </a:p>
        </p:txBody>
      </p:sp>
    </p:spTree>
    <p:extLst>
      <p:ext uri="{BB962C8B-B14F-4D97-AF65-F5344CB8AC3E}">
        <p14:creationId xmlns:p14="http://schemas.microsoft.com/office/powerpoint/2010/main" val="217355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WISEPLUM -  Green">
      <a:dk1>
        <a:srgbClr val="020202"/>
      </a:dk1>
      <a:lt1>
        <a:srgbClr val="FFFFFF"/>
      </a:lt1>
      <a:dk2>
        <a:srgbClr val="572B7E"/>
      </a:dk2>
      <a:lt2>
        <a:srgbClr val="A1A36C"/>
      </a:lt2>
      <a:accent1>
        <a:srgbClr val="3C6292"/>
      </a:accent1>
      <a:accent2>
        <a:srgbClr val="81A6D9"/>
      </a:accent2>
      <a:accent3>
        <a:srgbClr val="E3A527"/>
      </a:accent3>
      <a:accent4>
        <a:srgbClr val="7AA956"/>
      </a:accent4>
      <a:accent5>
        <a:srgbClr val="A71133"/>
      </a:accent5>
      <a:accent6>
        <a:srgbClr val="788692"/>
      </a:accent6>
      <a:hlink>
        <a:srgbClr val="0563C1"/>
      </a:hlink>
      <a:folHlink>
        <a:srgbClr val="954F72"/>
      </a:folHlink>
    </a:clrScheme>
    <a:fontScheme name="Custom 2">
      <a:majorFont>
        <a:latin typeface="Verdana"/>
        <a:ea typeface="LF_Kai"/>
        <a:cs typeface=""/>
      </a:majorFont>
      <a:minorFont>
        <a:latin typeface="Verdana"/>
        <a:ea typeface="LF_Ka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10810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45720" rIns="0" bIns="45720" rtlCol="0">
        <a:spAutoFit/>
      </a:bodyPr>
      <a:lstStyle>
        <a:defPPr algn="l">
          <a:defRPr sz="1000" dirty="0" err="1" smtClean="0"/>
        </a:defPPr>
      </a:lstStyle>
    </a:txDef>
  </a:objectDefaults>
  <a:extraClrSchemeLst>
    <a:extraClrScheme>
      <a:clrScheme name="Standard Slides 1">
        <a:dk1>
          <a:srgbClr val="000000"/>
        </a:dk1>
        <a:lt1>
          <a:srgbClr val="FFFFFF"/>
        </a:lt1>
        <a:dk2>
          <a:srgbClr val="1A2E5A"/>
        </a:dk2>
        <a:lt2>
          <a:srgbClr val="E8E7E8"/>
        </a:lt2>
        <a:accent1>
          <a:srgbClr val="FFFFFF"/>
        </a:accent1>
        <a:accent2>
          <a:srgbClr val="1A2E5A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162951"/>
        </a:accent6>
        <a:hlink>
          <a:srgbClr val="095BA6"/>
        </a:hlink>
        <a:folHlink>
          <a:srgbClr val="CCE3F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isePlum Slide Template 4x3 - green2" id="{1892E4CB-B879-4009-9C7D-F7D18C6E122F}" vid="{FE865E72-712A-4AF9-8181-36204C514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WisePlum Slide Template 4x3 - green2</Template>
  <TotalTime>17200</TotalTime>
  <Words>701</Words>
  <Application>Microsoft Office PowerPoint</Application>
  <PresentationFormat>On-screen Show (4:3)</PresentationFormat>
  <Paragraphs>249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Dax-Medium</vt:lpstr>
      <vt:lpstr>Roboto Light</vt:lpstr>
      <vt:lpstr>Verdana</vt:lpstr>
      <vt:lpstr>Wingdings</vt:lpstr>
      <vt:lpstr>Blank</vt:lpstr>
      <vt:lpstr>Home Improvement Industry</vt:lpstr>
      <vt:lpstr>Overview of Research How did we do the study? </vt:lpstr>
      <vt:lpstr>Overview of Research Which Retailers are included? </vt:lpstr>
      <vt:lpstr>Overview of Research What did we assess?</vt:lpstr>
      <vt:lpstr>Executive Summary</vt:lpstr>
      <vt:lpstr>Executive Summary </vt:lpstr>
      <vt:lpstr>At a Glance</vt:lpstr>
      <vt:lpstr>Problem Experience</vt:lpstr>
      <vt:lpstr>Customers w/ Problem Experience Ranking of Problem Experiences by Frequency</vt:lpstr>
      <vt:lpstr>Revenue@Risk</vt:lpstr>
      <vt:lpstr>Revenue@Risk per Customer By Problem Experience</vt:lpstr>
      <vt:lpstr>Financial Risk Metrics By Problem Experience</vt:lpstr>
      <vt:lpstr>Financial Risk Metrics By Generation</vt:lpstr>
      <vt:lpstr>Reputation@Risk</vt:lpstr>
      <vt:lpstr>Reputation@Risk % Who Told Someone by Problem Experience</vt:lpstr>
      <vt:lpstr>Reputation@Risk  By Generation</vt:lpstr>
      <vt:lpstr>Net Promoter Score</vt:lpstr>
      <vt:lpstr>INDUSTRY PERFORMANCE</vt:lpstr>
      <vt:lpstr>Net Promoter Score</vt:lpstr>
      <vt:lpstr>Net Promoter Score By Problem Experience</vt:lpstr>
      <vt:lpstr>Net Promoter Score By Generation</vt:lpstr>
      <vt:lpstr>PowerPoint Presentation</vt:lpstr>
    </vt:vector>
  </TitlesOfParts>
  <Company>LoyaltyOne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McLauchlin</dc:creator>
  <cp:lastModifiedBy>Paula Courtney</cp:lastModifiedBy>
  <cp:revision>665</cp:revision>
  <cp:lastPrinted>2019-10-02T16:08:09Z</cp:lastPrinted>
  <dcterms:created xsi:type="dcterms:W3CDTF">2018-05-31T17:32:01Z</dcterms:created>
  <dcterms:modified xsi:type="dcterms:W3CDTF">2019-10-31T14:15:10Z</dcterms:modified>
</cp:coreProperties>
</file>