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8288000" cy="10287000"/>
  <p:notesSz cx="6858000" cy="9144000"/>
  <p:embeddedFontLst>
    <p:embeddedFont>
      <p:font typeface="Garet"/>
      <p:regular r:id="rId28"/>
    </p:embeddedFont>
    <p:embeddedFont>
      <p:font typeface="Garet Bold"/>
      <p:regular r:id="rId29"/>
      <p:bold r:id="rId30"/>
    </p:embeddedFont>
    <p:embeddedFont>
      <p:font typeface="Garet Ultra-Bold"/>
      <p:regular r:id="rId31"/>
      <p:bold r:id="rId32"/>
    </p:embeddedFont>
    <p:embeddedFont>
      <p:font typeface="Inter"/>
      <p:regular r:id="rId33"/>
    </p:embeddedFont>
    <p:embeddedFont>
      <p:font typeface="Open Sans" panose="020B0606030504020204" pitchFamily="34" charset="0"/>
      <p:regular r:id="rId34"/>
      <p:bold r:id="rId35"/>
    </p:embeddedFont>
    <p:embeddedFont>
      <p:font typeface="Open Sans Bold"/>
      <p:regular r:id="rId36"/>
      <p:bold r:id="rId37"/>
    </p:embeddedFont>
    <p:embeddedFont>
      <p:font typeface="Open Sans Bold Italics"/>
      <p:regular r:id="rId38"/>
      <p:bold r:id="rId39"/>
      <p:italic r:id="rId40"/>
      <p:boldItalic r:id="rId41"/>
    </p:embeddedFont>
    <p:embeddedFont>
      <p:font typeface="Open Sans Italics"/>
      <p:regular r:id="rId42"/>
      <p:italic r:id="rId43"/>
    </p:embeddedFont>
    <p:embeddedFont>
      <p:font typeface="Open Sans Medium"/>
      <p:regular r:id="rId44"/>
    </p:embeddedFont>
    <p:embeddedFont>
      <p:font typeface="Open Sans Semi-Bold"/>
      <p:regular r:id="rId45"/>
      <p:bold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26" autoAdjust="0"/>
  </p:normalViewPr>
  <p:slideViewPr>
    <p:cSldViewPr>
      <p:cViewPr varScale="1">
        <p:scale>
          <a:sx n="48" d="100"/>
          <a:sy n="48" d="100"/>
        </p:scale>
        <p:origin x="24"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51230C-B818-9D44-8BD5-1495BE29F158}" type="datetimeFigureOut">
              <a:rPr lang="en-US" smtClean="0"/>
              <a:t>10/22/2024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F11BD3-0185-2F40-983C-02A7F39EA5BC}" type="slidenum">
              <a:rPr lang="en-US" smtClean="0"/>
              <a:t>‹#›</a:t>
            </a:fld>
            <a:endParaRPr lang="en-US" dirty="0"/>
          </a:p>
        </p:txBody>
      </p:sp>
    </p:spTree>
    <p:extLst>
      <p:ext uri="{BB962C8B-B14F-4D97-AF65-F5344CB8AC3E}">
        <p14:creationId xmlns:p14="http://schemas.microsoft.com/office/powerpoint/2010/main" val="3758291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F11BD3-0185-2F40-983C-02A7F39EA5BC}" type="slidenum">
              <a:rPr lang="en-US" smtClean="0"/>
              <a:t>15</a:t>
            </a:fld>
            <a:endParaRPr lang="en-US" dirty="0"/>
          </a:p>
        </p:txBody>
      </p:sp>
    </p:spTree>
    <p:extLst>
      <p:ext uri="{BB962C8B-B14F-4D97-AF65-F5344CB8AC3E}">
        <p14:creationId xmlns:p14="http://schemas.microsoft.com/office/powerpoint/2010/main" val="37877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10/22/2024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0.jpe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6.png"/><Relationship Id="rId7"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47.sv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7.sv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6.png"/><Relationship Id="rId7"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47.svg"/></Relationships>
</file>

<file path=ppt/slides/_rels/slide17.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46.png"/><Relationship Id="rId7"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47.sv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7.svg"/></Relationships>
</file>

<file path=ppt/slides/_rels/slide2.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5.jpe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0.png"/><Relationship Id="rId4" Type="http://schemas.openxmlformats.org/officeDocument/2006/relationships/image" Target="../media/image6.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47.svg"/><Relationship Id="rId7" Type="http://schemas.openxmlformats.org/officeDocument/2006/relationships/image" Target="../media/image69.jpe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jpe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47.sv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46.png"/><Relationship Id="rId7"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47.svg"/></Relationships>
</file>

<file path=ppt/slides/_rels/slide2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65.sv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thefbcg.com/assets/1/7/FBA_Family_Business_Survival-Understa..." TargetMode="External"/><Relationship Id="rId1" Type="http://schemas.openxmlformats.org/officeDocument/2006/relationships/slideLayout" Target="../slideLayouts/slideLayout7.xml"/><Relationship Id="rId4" Type="http://schemas.openxmlformats.org/officeDocument/2006/relationships/image" Target="../media/image47.svg"/></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3.svg"/><Relationship Id="rId7"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6.png"/><Relationship Id="rId7" Type="http://schemas.openxmlformats.org/officeDocument/2006/relationships/image" Target="../media/image21.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dirty="0"/>
          </a:p>
        </p:txBody>
      </p:sp>
      <p:sp>
        <p:nvSpPr>
          <p:cNvPr id="3" name="Freeform 3"/>
          <p:cNvSpPr/>
          <p:nvPr/>
        </p:nvSpPr>
        <p:spPr>
          <a:xfrm rot="7659121">
            <a:off x="15091031" y="5585714"/>
            <a:ext cx="7629294" cy="7828566"/>
          </a:xfrm>
          <a:custGeom>
            <a:avLst/>
            <a:gdLst/>
            <a:ahLst/>
            <a:cxnLst/>
            <a:rect l="l" t="t" r="r" b="b"/>
            <a:pathLst>
              <a:path w="7629294" h="7828566">
                <a:moveTo>
                  <a:pt x="0" y="0"/>
                </a:moveTo>
                <a:lnTo>
                  <a:pt x="7629294" y="0"/>
                </a:lnTo>
                <a:lnTo>
                  <a:pt x="7629294" y="7828566"/>
                </a:lnTo>
                <a:lnTo>
                  <a:pt x="0" y="78285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4" name="Freeform 4"/>
          <p:cNvSpPr/>
          <p:nvPr/>
        </p:nvSpPr>
        <p:spPr>
          <a:xfrm>
            <a:off x="-3258071" y="-4629150"/>
            <a:ext cx="9022634" cy="9258300"/>
          </a:xfrm>
          <a:custGeom>
            <a:avLst/>
            <a:gdLst/>
            <a:ahLst/>
            <a:cxnLst/>
            <a:rect l="l" t="t" r="r" b="b"/>
            <a:pathLst>
              <a:path w="9022634" h="9258300">
                <a:moveTo>
                  <a:pt x="0" y="0"/>
                </a:moveTo>
                <a:lnTo>
                  <a:pt x="9022634" y="0"/>
                </a:lnTo>
                <a:lnTo>
                  <a:pt x="9022634" y="9258300"/>
                </a:lnTo>
                <a:lnTo>
                  <a:pt x="0" y="9258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grpSp>
        <p:nvGrpSpPr>
          <p:cNvPr id="5" name="Group 5"/>
          <p:cNvGrpSpPr/>
          <p:nvPr/>
        </p:nvGrpSpPr>
        <p:grpSpPr>
          <a:xfrm>
            <a:off x="4236347" y="3202251"/>
            <a:ext cx="9815307" cy="4208864"/>
            <a:chOff x="0" y="0"/>
            <a:chExt cx="1895495" cy="812800"/>
          </a:xfrm>
        </p:grpSpPr>
        <p:sp>
          <p:nvSpPr>
            <p:cNvPr id="6" name="Freeform 6"/>
            <p:cNvSpPr/>
            <p:nvPr/>
          </p:nvSpPr>
          <p:spPr>
            <a:xfrm>
              <a:off x="0" y="0"/>
              <a:ext cx="1895495" cy="812800"/>
            </a:xfrm>
            <a:custGeom>
              <a:avLst/>
              <a:gdLst/>
              <a:ahLst/>
              <a:cxnLst/>
              <a:rect l="l" t="t" r="r" b="b"/>
              <a:pathLst>
                <a:path w="1895495" h="812800">
                  <a:moveTo>
                    <a:pt x="0" y="0"/>
                  </a:moveTo>
                  <a:lnTo>
                    <a:pt x="1895495" y="0"/>
                  </a:lnTo>
                  <a:lnTo>
                    <a:pt x="1895495" y="812800"/>
                  </a:lnTo>
                  <a:lnTo>
                    <a:pt x="0" y="812800"/>
                  </a:lnTo>
                  <a:close/>
                </a:path>
              </a:pathLst>
            </a:custGeom>
            <a:solidFill>
              <a:srgbClr val="000000">
                <a:alpha val="0"/>
              </a:srgbClr>
            </a:solidFill>
            <a:ln w="38100" cap="sq">
              <a:solidFill>
                <a:srgbClr val="000000"/>
              </a:solidFill>
              <a:prstDash val="solid"/>
              <a:miter/>
            </a:ln>
          </p:spPr>
          <p:txBody>
            <a:bodyPr/>
            <a:lstStyle/>
            <a:p>
              <a:endParaRPr lang="en-US" dirty="0"/>
            </a:p>
          </p:txBody>
        </p:sp>
        <p:sp>
          <p:nvSpPr>
            <p:cNvPr id="7" name="TextBox 7"/>
            <p:cNvSpPr txBox="1"/>
            <p:nvPr/>
          </p:nvSpPr>
          <p:spPr>
            <a:xfrm>
              <a:off x="0" y="-19050"/>
              <a:ext cx="1895495" cy="831850"/>
            </a:xfrm>
            <a:prstGeom prst="rect">
              <a:avLst/>
            </a:prstGeom>
          </p:spPr>
          <p:txBody>
            <a:bodyPr lIns="50800" tIns="50800" rIns="50800" bIns="50800" rtlCol="0" anchor="ctr"/>
            <a:lstStyle/>
            <a:p>
              <a:pPr algn="ctr">
                <a:lnSpc>
                  <a:spcPts val="2859"/>
                </a:lnSpc>
              </a:pPr>
              <a:endParaRPr dirty="0"/>
            </a:p>
          </p:txBody>
        </p:sp>
      </p:grpSp>
      <p:sp>
        <p:nvSpPr>
          <p:cNvPr id="8" name="TextBox 8"/>
          <p:cNvSpPr txBox="1"/>
          <p:nvPr/>
        </p:nvSpPr>
        <p:spPr>
          <a:xfrm>
            <a:off x="4236347" y="4339261"/>
            <a:ext cx="9815307" cy="2786531"/>
          </a:xfrm>
          <a:prstGeom prst="rect">
            <a:avLst/>
          </a:prstGeom>
        </p:spPr>
        <p:txBody>
          <a:bodyPr lIns="0" tIns="0" rIns="0" bIns="0" rtlCol="0" anchor="t">
            <a:spAutoFit/>
          </a:bodyPr>
          <a:lstStyle/>
          <a:p>
            <a:pPr algn="ctr">
              <a:lnSpc>
                <a:spcPts val="22684"/>
              </a:lnSpc>
            </a:pPr>
            <a:r>
              <a:rPr lang="en-US" sz="16437" b="1" spc="1610" dirty="0">
                <a:solidFill>
                  <a:srgbClr val="231F20"/>
                </a:solidFill>
                <a:latin typeface="Garet Bold"/>
                <a:ea typeface="Garet Bold"/>
                <a:cs typeface="Garet Bold"/>
                <a:sym typeface="Garet Bold"/>
              </a:rPr>
              <a:t>FUTURE</a:t>
            </a:r>
          </a:p>
        </p:txBody>
      </p:sp>
      <p:sp>
        <p:nvSpPr>
          <p:cNvPr id="9" name="TextBox 9"/>
          <p:cNvSpPr txBox="1"/>
          <p:nvPr/>
        </p:nvSpPr>
        <p:spPr>
          <a:xfrm>
            <a:off x="4236347" y="3428584"/>
            <a:ext cx="9815307" cy="1216533"/>
          </a:xfrm>
          <a:prstGeom prst="rect">
            <a:avLst/>
          </a:prstGeom>
        </p:spPr>
        <p:txBody>
          <a:bodyPr lIns="0" tIns="0" rIns="0" bIns="0" rtlCol="0" anchor="t">
            <a:spAutoFit/>
          </a:bodyPr>
          <a:lstStyle/>
          <a:p>
            <a:pPr algn="ctr">
              <a:lnSpc>
                <a:spcPts val="9935"/>
              </a:lnSpc>
            </a:pPr>
            <a:r>
              <a:rPr lang="en-US" sz="7200" b="1" spc="705" dirty="0">
                <a:solidFill>
                  <a:srgbClr val="231F20"/>
                </a:solidFill>
                <a:latin typeface="Garet Bold"/>
                <a:ea typeface="Garet Bold"/>
                <a:cs typeface="Garet Bold"/>
                <a:sym typeface="Garet Bold"/>
              </a:rPr>
              <a:t>BUILDING THE</a:t>
            </a:r>
          </a:p>
        </p:txBody>
      </p:sp>
      <p:sp>
        <p:nvSpPr>
          <p:cNvPr id="10" name="TextBox 10"/>
          <p:cNvSpPr txBox="1"/>
          <p:nvPr/>
        </p:nvSpPr>
        <p:spPr>
          <a:xfrm>
            <a:off x="2719596" y="7482578"/>
            <a:ext cx="12848809" cy="469392"/>
          </a:xfrm>
          <a:prstGeom prst="rect">
            <a:avLst/>
          </a:prstGeom>
        </p:spPr>
        <p:txBody>
          <a:bodyPr lIns="0" tIns="0" rIns="0" bIns="0" rtlCol="0" anchor="t">
            <a:spAutoFit/>
          </a:bodyPr>
          <a:lstStyle/>
          <a:p>
            <a:pPr algn="ctr">
              <a:lnSpc>
                <a:spcPts val="3863"/>
              </a:lnSpc>
            </a:pPr>
            <a:r>
              <a:rPr lang="en-US" sz="2799" b="1" spc="148" dirty="0">
                <a:solidFill>
                  <a:srgbClr val="231F20"/>
                </a:solidFill>
                <a:latin typeface="Open Sans Bold"/>
                <a:ea typeface="Open Sans Bold"/>
                <a:cs typeface="Open Sans Bold"/>
                <a:sym typeface="Open Sans Bold"/>
              </a:rPr>
              <a:t>MICHELLE CHOUINARD KENNEY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900803" y="3112721"/>
          <a:ext cx="16486393" cy="5935795"/>
        </p:xfrm>
        <a:graphic>
          <a:graphicData uri="http://schemas.openxmlformats.org/drawingml/2006/table">
            <a:tbl>
              <a:tblPr/>
              <a:tblGrid>
                <a:gridCol w="8077595">
                  <a:extLst>
                    <a:ext uri="{9D8B030D-6E8A-4147-A177-3AD203B41FA5}">
                      <a16:colId xmlns:a16="http://schemas.microsoft.com/office/drawing/2014/main" val="20000"/>
                    </a:ext>
                  </a:extLst>
                </a:gridCol>
                <a:gridCol w="8408798">
                  <a:extLst>
                    <a:ext uri="{9D8B030D-6E8A-4147-A177-3AD203B41FA5}">
                      <a16:colId xmlns:a16="http://schemas.microsoft.com/office/drawing/2014/main" val="20001"/>
                    </a:ext>
                  </a:extLst>
                </a:gridCol>
              </a:tblGrid>
              <a:tr h="1092865">
                <a:tc>
                  <a:txBody>
                    <a:bodyPr/>
                    <a:lstStyle/>
                    <a:p>
                      <a:pPr algn="ctr">
                        <a:lnSpc>
                          <a:spcPts val="4480"/>
                        </a:lnSpc>
                        <a:defRPr/>
                      </a:pPr>
                      <a:r>
                        <a:rPr lang="en-US" sz="3200" b="1" dirty="0">
                          <a:solidFill>
                            <a:srgbClr val="E8ECEC"/>
                          </a:solidFill>
                          <a:latin typeface="Garet Bold"/>
                          <a:ea typeface="Garet Bold"/>
                          <a:cs typeface="Garet Bold"/>
                          <a:sym typeface="Garet Bold"/>
                        </a:rPr>
                        <a:t>Challenges</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40506"/>
                    </a:solidFill>
                  </a:tcPr>
                </a:tc>
                <a:tc>
                  <a:txBody>
                    <a:bodyPr/>
                    <a:lstStyle/>
                    <a:p>
                      <a:pPr algn="ctr">
                        <a:lnSpc>
                          <a:spcPts val="4480"/>
                        </a:lnSpc>
                        <a:defRPr/>
                      </a:pPr>
                      <a:r>
                        <a:rPr lang="en-US" sz="3200" b="1" dirty="0">
                          <a:solidFill>
                            <a:srgbClr val="E8ECEC"/>
                          </a:solidFill>
                          <a:latin typeface="Garet Bold"/>
                          <a:ea typeface="Garet Bold"/>
                          <a:cs typeface="Garet Bold"/>
                          <a:sym typeface="Garet Bold"/>
                        </a:rPr>
                        <a:t>Benefits</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40506"/>
                    </a:solidFill>
                  </a:tcPr>
                </a:tc>
                <a:extLst>
                  <a:ext uri="{0D108BD9-81ED-4DB2-BD59-A6C34878D82A}">
                    <a16:rowId xmlns:a16="http://schemas.microsoft.com/office/drawing/2014/main" val="10000"/>
                  </a:ext>
                </a:extLst>
              </a:tr>
              <a:tr h="1614310">
                <a:tc>
                  <a:txBody>
                    <a:bodyPr/>
                    <a:lstStyle/>
                    <a:p>
                      <a:pPr algn="ctr">
                        <a:lnSpc>
                          <a:spcPts val="4479"/>
                        </a:lnSpc>
                        <a:defRPr/>
                      </a:pPr>
                      <a:r>
                        <a:rPr lang="en-US" sz="3199" b="1" dirty="0">
                          <a:solidFill>
                            <a:srgbClr val="000000"/>
                          </a:solidFill>
                          <a:latin typeface="Open Sans Bold"/>
                          <a:ea typeface="Open Sans Bold"/>
                          <a:cs typeface="Open Sans Bold"/>
                          <a:sym typeface="Open Sans Bold"/>
                        </a:rPr>
                        <a:t>Defining Roles</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79"/>
                        </a:lnSpc>
                        <a:defRPr/>
                      </a:pPr>
                      <a:r>
                        <a:rPr lang="en-US" sz="3199" b="1" dirty="0">
                          <a:solidFill>
                            <a:srgbClr val="000000"/>
                          </a:solidFill>
                          <a:latin typeface="Open Sans Bold"/>
                          <a:ea typeface="Open Sans Bold"/>
                          <a:cs typeface="Open Sans Bold"/>
                          <a:sym typeface="Open Sans Bold"/>
                        </a:rPr>
                        <a:t>Flexibility</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14310">
                <a:tc>
                  <a:txBody>
                    <a:bodyPr/>
                    <a:lstStyle/>
                    <a:p>
                      <a:pPr algn="ctr">
                        <a:lnSpc>
                          <a:spcPts val="4479"/>
                        </a:lnSpc>
                        <a:defRPr/>
                      </a:pPr>
                      <a:r>
                        <a:rPr lang="en-US" sz="3199" b="1" dirty="0">
                          <a:solidFill>
                            <a:srgbClr val="000000"/>
                          </a:solidFill>
                          <a:latin typeface="Open Sans Bold"/>
                          <a:ea typeface="Open Sans Bold"/>
                          <a:cs typeface="Open Sans Bold"/>
                          <a:sym typeface="Open Sans Bold"/>
                        </a:rPr>
                        <a:t>Succession Planning</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79"/>
                        </a:lnSpc>
                        <a:defRPr/>
                      </a:pPr>
                      <a:r>
                        <a:rPr lang="en-US" sz="3199" b="1" dirty="0">
                          <a:solidFill>
                            <a:srgbClr val="000000"/>
                          </a:solidFill>
                          <a:latin typeface="Open Sans Bold"/>
                          <a:ea typeface="Open Sans Bold"/>
                          <a:cs typeface="Open Sans Bold"/>
                          <a:sym typeface="Open Sans Bold"/>
                        </a:rPr>
                        <a:t>Drive In Same Direction</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614310">
                <a:tc>
                  <a:txBody>
                    <a:bodyPr/>
                    <a:lstStyle/>
                    <a:p>
                      <a:pPr algn="ctr">
                        <a:lnSpc>
                          <a:spcPts val="4479"/>
                        </a:lnSpc>
                        <a:defRPr/>
                      </a:pPr>
                      <a:r>
                        <a:rPr lang="en-US" sz="3199" b="1" dirty="0">
                          <a:solidFill>
                            <a:srgbClr val="000000"/>
                          </a:solidFill>
                          <a:latin typeface="Open Sans Bold"/>
                          <a:ea typeface="Open Sans Bold"/>
                          <a:cs typeface="Open Sans Bold"/>
                          <a:sym typeface="Open Sans Bold"/>
                        </a:rPr>
                        <a:t>Separating Work/Home</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479"/>
                        </a:lnSpc>
                        <a:defRPr/>
                      </a:pPr>
                      <a:r>
                        <a:rPr lang="en-US" sz="3199" b="1" dirty="0">
                          <a:solidFill>
                            <a:srgbClr val="000000"/>
                          </a:solidFill>
                          <a:latin typeface="Open Sans Bold"/>
                          <a:ea typeface="Open Sans Bold"/>
                          <a:cs typeface="Open Sans Bold"/>
                          <a:sym typeface="Open Sans Bold"/>
                        </a:rPr>
                        <a:t>Trust In Working With Family</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pSp>
        <p:nvGrpSpPr>
          <p:cNvPr id="3" name="Group 3"/>
          <p:cNvGrpSpPr/>
          <p:nvPr/>
        </p:nvGrpSpPr>
        <p:grpSpPr>
          <a:xfrm>
            <a:off x="0" y="0"/>
            <a:ext cx="18288000" cy="2206955"/>
            <a:chOff x="0" y="0"/>
            <a:chExt cx="4816593" cy="581256"/>
          </a:xfrm>
        </p:grpSpPr>
        <p:sp>
          <p:nvSpPr>
            <p:cNvPr id="4" name="Freeform 4"/>
            <p:cNvSpPr/>
            <p:nvPr/>
          </p:nvSpPr>
          <p:spPr>
            <a:xfrm>
              <a:off x="0" y="0"/>
              <a:ext cx="4816592" cy="581256"/>
            </a:xfrm>
            <a:custGeom>
              <a:avLst/>
              <a:gdLst/>
              <a:ahLst/>
              <a:cxnLst/>
              <a:rect l="l" t="t" r="r" b="b"/>
              <a:pathLst>
                <a:path w="4816592" h="581256">
                  <a:moveTo>
                    <a:pt x="0" y="0"/>
                  </a:moveTo>
                  <a:lnTo>
                    <a:pt x="4816592" y="0"/>
                  </a:lnTo>
                  <a:lnTo>
                    <a:pt x="4816592" y="581256"/>
                  </a:lnTo>
                  <a:lnTo>
                    <a:pt x="0" y="581256"/>
                  </a:lnTo>
                  <a:close/>
                </a:path>
              </a:pathLst>
            </a:custGeom>
            <a:solidFill>
              <a:srgbClr val="E8ECEC"/>
            </a:solidFill>
          </p:spPr>
          <p:txBody>
            <a:bodyPr/>
            <a:lstStyle/>
            <a:p>
              <a:endParaRPr lang="en-US" dirty="0"/>
            </a:p>
          </p:txBody>
        </p:sp>
        <p:sp>
          <p:nvSpPr>
            <p:cNvPr id="5" name="TextBox 5"/>
            <p:cNvSpPr txBox="1"/>
            <p:nvPr/>
          </p:nvSpPr>
          <p:spPr>
            <a:xfrm>
              <a:off x="0" y="-38100"/>
              <a:ext cx="4816593" cy="619356"/>
            </a:xfrm>
            <a:prstGeom prst="rect">
              <a:avLst/>
            </a:prstGeom>
          </p:spPr>
          <p:txBody>
            <a:bodyPr lIns="50800" tIns="50800" rIns="50800" bIns="50800" rtlCol="0" anchor="ctr"/>
            <a:lstStyle/>
            <a:p>
              <a:pPr algn="ctr">
                <a:lnSpc>
                  <a:spcPts val="2659"/>
                </a:lnSpc>
              </a:pPr>
              <a:endParaRPr dirty="0"/>
            </a:p>
          </p:txBody>
        </p:sp>
      </p:grpSp>
      <p:sp>
        <p:nvSpPr>
          <p:cNvPr id="6" name="TextBox 6"/>
          <p:cNvSpPr txBox="1"/>
          <p:nvPr/>
        </p:nvSpPr>
        <p:spPr>
          <a:xfrm>
            <a:off x="2848063" y="330113"/>
            <a:ext cx="12333598" cy="1739901"/>
          </a:xfrm>
          <a:prstGeom prst="rect">
            <a:avLst/>
          </a:prstGeom>
        </p:spPr>
        <p:txBody>
          <a:bodyPr lIns="0" tIns="0" rIns="0" bIns="0" rtlCol="0" anchor="t">
            <a:spAutoFit/>
          </a:bodyPr>
          <a:lstStyle/>
          <a:p>
            <a:pPr algn="ctr">
              <a:lnSpc>
                <a:spcPts val="6999"/>
              </a:lnSpc>
            </a:pPr>
            <a:r>
              <a:rPr lang="en-US" sz="4999" b="1" spc="99" dirty="0">
                <a:solidFill>
                  <a:srgbClr val="060606"/>
                </a:solidFill>
                <a:latin typeface="Garet Bold"/>
                <a:ea typeface="Garet Bold"/>
                <a:cs typeface="Garet Bold"/>
                <a:sym typeface="Garet Bold"/>
              </a:rPr>
              <a:t>CHALLENGES &amp; BENEFITS OF OPERATING FAMILY BUSINESS</a:t>
            </a:r>
          </a:p>
        </p:txBody>
      </p:sp>
      <p:sp>
        <p:nvSpPr>
          <p:cNvPr id="7" name="AutoShape 7"/>
          <p:cNvSpPr/>
          <p:nvPr/>
        </p:nvSpPr>
        <p:spPr>
          <a:xfrm>
            <a:off x="17515094" y="145695"/>
            <a:ext cx="0" cy="1417611"/>
          </a:xfrm>
          <a:prstGeom prst="line">
            <a:avLst/>
          </a:prstGeom>
          <a:ln w="38100" cap="flat">
            <a:solidFill>
              <a:srgbClr val="060606"/>
            </a:solidFill>
            <a:prstDash val="solid"/>
            <a:headEnd type="none" w="sm" len="sm"/>
            <a:tailEnd type="none" w="sm" len="sm"/>
          </a:ln>
        </p:spPr>
        <p:txBody>
          <a:bodyPr/>
          <a:lstStyle/>
          <a:p>
            <a:endParaRPr lang="en-US" dirty="0"/>
          </a:p>
        </p:txBody>
      </p:sp>
      <p:sp>
        <p:nvSpPr>
          <p:cNvPr id="8" name="AutoShape 8"/>
          <p:cNvSpPr/>
          <p:nvPr/>
        </p:nvSpPr>
        <p:spPr>
          <a:xfrm>
            <a:off x="1047750" y="145695"/>
            <a:ext cx="0" cy="1417611"/>
          </a:xfrm>
          <a:prstGeom prst="line">
            <a:avLst/>
          </a:prstGeom>
          <a:ln w="38100" cap="flat">
            <a:solidFill>
              <a:srgbClr val="040506"/>
            </a:solidFill>
            <a:prstDash val="solid"/>
            <a:headEnd type="none" w="sm" len="sm"/>
            <a:tailEnd type="none" w="sm" len="sm"/>
          </a:ln>
        </p:spPr>
        <p:txBody>
          <a:bodyPr/>
          <a:lstStyle/>
          <a:p>
            <a:endParaRPr lang="en-US" dirty="0"/>
          </a:p>
        </p:txBody>
      </p:sp>
      <p:sp>
        <p:nvSpPr>
          <p:cNvPr id="9" name="Freeform 9"/>
          <p:cNvSpPr/>
          <p:nvPr/>
        </p:nvSpPr>
        <p:spPr>
          <a:xfrm>
            <a:off x="15181661" y="-6374246"/>
            <a:ext cx="7616557" cy="7815497"/>
          </a:xfrm>
          <a:custGeom>
            <a:avLst/>
            <a:gdLst/>
            <a:ahLst/>
            <a:cxnLst/>
            <a:rect l="l" t="t" r="r" b="b"/>
            <a:pathLst>
              <a:path w="7616557" h="7815497">
                <a:moveTo>
                  <a:pt x="0" y="0"/>
                </a:moveTo>
                <a:lnTo>
                  <a:pt x="7616557" y="0"/>
                </a:lnTo>
                <a:lnTo>
                  <a:pt x="7616557" y="7815497"/>
                </a:lnTo>
                <a:lnTo>
                  <a:pt x="0" y="78154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10" name="Freeform 10"/>
          <p:cNvSpPr/>
          <p:nvPr/>
        </p:nvSpPr>
        <p:spPr>
          <a:xfrm>
            <a:off x="-5013010" y="-3773523"/>
            <a:ext cx="6362511" cy="6528696"/>
          </a:xfrm>
          <a:custGeom>
            <a:avLst/>
            <a:gdLst/>
            <a:ahLst/>
            <a:cxnLst/>
            <a:rect l="l" t="t" r="r" b="b"/>
            <a:pathLst>
              <a:path w="6362511" h="6528696">
                <a:moveTo>
                  <a:pt x="0" y="0"/>
                </a:moveTo>
                <a:lnTo>
                  <a:pt x="6362511" y="0"/>
                </a:lnTo>
                <a:lnTo>
                  <a:pt x="6362511" y="6528696"/>
                </a:lnTo>
                <a:lnTo>
                  <a:pt x="0" y="65286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11" name="TextBox 11"/>
          <p:cNvSpPr txBox="1"/>
          <p:nvPr/>
        </p:nvSpPr>
        <p:spPr>
          <a:xfrm>
            <a:off x="919853" y="356479"/>
            <a:ext cx="5743232" cy="854076"/>
          </a:xfrm>
          <a:prstGeom prst="rect">
            <a:avLst/>
          </a:prstGeom>
        </p:spPr>
        <p:txBody>
          <a:bodyPr lIns="0" tIns="0" rIns="0" bIns="0" rtlCol="0" anchor="t">
            <a:spAutoFit/>
          </a:bodyPr>
          <a:lstStyle/>
          <a:p>
            <a:pPr algn="l">
              <a:lnSpc>
                <a:spcPts val="6999"/>
              </a:lnSpc>
            </a:pPr>
            <a:r>
              <a:rPr lang="en-US" sz="4999" b="1" spc="99" dirty="0">
                <a:solidFill>
                  <a:srgbClr val="FFFFFF"/>
                </a:solidFill>
                <a:latin typeface="Garet Bold"/>
                <a:ea typeface="Garet Bold"/>
                <a:cs typeface="Garet Bold"/>
                <a:sym typeface="Garet Bold"/>
              </a:rPr>
              <a:t>STAKEHOLDER</a:t>
            </a:r>
          </a:p>
        </p:txBody>
      </p:sp>
      <p:sp>
        <p:nvSpPr>
          <p:cNvPr id="12" name="AutoShape 12"/>
          <p:cNvSpPr/>
          <p:nvPr/>
        </p:nvSpPr>
        <p:spPr>
          <a:xfrm>
            <a:off x="6913567" y="442204"/>
            <a:ext cx="0" cy="1417611"/>
          </a:xfrm>
          <a:prstGeom prst="line">
            <a:avLst/>
          </a:prstGeom>
          <a:ln w="38100" cap="flat">
            <a:solidFill>
              <a:srgbClr val="FFFFFF"/>
            </a:solidFill>
            <a:prstDash val="solid"/>
            <a:headEnd type="none" w="sm" len="sm"/>
            <a:tailEnd type="none" w="sm" len="sm"/>
          </a:ln>
        </p:spPr>
        <p:txBody>
          <a:bodyPr/>
          <a:lstStyle/>
          <a:p>
            <a:endParaRPr lang="en-US" dirty="0"/>
          </a:p>
        </p:txBody>
      </p:sp>
      <p:sp>
        <p:nvSpPr>
          <p:cNvPr id="13" name="TextBox 13"/>
          <p:cNvSpPr txBox="1"/>
          <p:nvPr/>
        </p:nvSpPr>
        <p:spPr>
          <a:xfrm>
            <a:off x="7940212" y="443473"/>
            <a:ext cx="9319088" cy="1264285"/>
          </a:xfrm>
          <a:prstGeom prst="rect">
            <a:avLst/>
          </a:prstGeom>
        </p:spPr>
        <p:txBody>
          <a:bodyPr lIns="0" tIns="0" rIns="0" bIns="0" rtlCol="0" anchor="t">
            <a:spAutoFit/>
          </a:bodyPr>
          <a:lstStyle/>
          <a:p>
            <a:pPr marL="0" lvl="0" indent="0" algn="just">
              <a:lnSpc>
                <a:spcPts val="3410"/>
              </a:lnSpc>
            </a:pPr>
            <a:r>
              <a:rPr lang="en-US" sz="2200" dirty="0">
                <a:solidFill>
                  <a:srgbClr val="FFFFFF"/>
                </a:solidFill>
                <a:latin typeface="Open Sans"/>
                <a:ea typeface="Open Sans"/>
                <a:cs typeface="Open Sans"/>
                <a:sym typeface="Open Sans"/>
              </a:rPr>
              <a:t>As stakeholders in your success, our commitment goes beyond delivering exceptional services; we prioritize understanding and aligning with the unique goals and values of our clients.</a:t>
            </a:r>
          </a:p>
        </p:txBody>
      </p:sp>
      <p:grpSp>
        <p:nvGrpSpPr>
          <p:cNvPr id="14" name="Group 14"/>
          <p:cNvGrpSpPr/>
          <p:nvPr/>
        </p:nvGrpSpPr>
        <p:grpSpPr>
          <a:xfrm>
            <a:off x="0" y="0"/>
            <a:ext cx="18288000" cy="2227431"/>
            <a:chOff x="0" y="0"/>
            <a:chExt cx="4816593" cy="586648"/>
          </a:xfrm>
        </p:grpSpPr>
        <p:sp>
          <p:nvSpPr>
            <p:cNvPr id="15" name="Freeform 15"/>
            <p:cNvSpPr/>
            <p:nvPr/>
          </p:nvSpPr>
          <p:spPr>
            <a:xfrm>
              <a:off x="0" y="0"/>
              <a:ext cx="4816592" cy="586648"/>
            </a:xfrm>
            <a:custGeom>
              <a:avLst/>
              <a:gdLst/>
              <a:ahLst/>
              <a:cxnLst/>
              <a:rect l="l" t="t" r="r" b="b"/>
              <a:pathLst>
                <a:path w="4816592" h="586648">
                  <a:moveTo>
                    <a:pt x="0" y="0"/>
                  </a:moveTo>
                  <a:lnTo>
                    <a:pt x="4816592" y="0"/>
                  </a:lnTo>
                  <a:lnTo>
                    <a:pt x="4816592" y="586648"/>
                  </a:lnTo>
                  <a:lnTo>
                    <a:pt x="0" y="586648"/>
                  </a:lnTo>
                  <a:close/>
                </a:path>
              </a:pathLst>
            </a:custGeom>
            <a:solidFill>
              <a:srgbClr val="E8ECEC"/>
            </a:solidFill>
          </p:spPr>
          <p:txBody>
            <a:bodyPr/>
            <a:lstStyle/>
            <a:p>
              <a:endParaRPr lang="en-US" dirty="0"/>
            </a:p>
          </p:txBody>
        </p:sp>
        <p:sp>
          <p:nvSpPr>
            <p:cNvPr id="16" name="TextBox 16"/>
            <p:cNvSpPr txBox="1"/>
            <p:nvPr/>
          </p:nvSpPr>
          <p:spPr>
            <a:xfrm>
              <a:off x="0" y="-38100"/>
              <a:ext cx="4816593" cy="624748"/>
            </a:xfrm>
            <a:prstGeom prst="rect">
              <a:avLst/>
            </a:prstGeom>
          </p:spPr>
          <p:txBody>
            <a:bodyPr lIns="50800" tIns="50800" rIns="50800" bIns="50800" rtlCol="0" anchor="ctr"/>
            <a:lstStyle/>
            <a:p>
              <a:pPr algn="ctr">
                <a:lnSpc>
                  <a:spcPts val="2659"/>
                </a:lnSpc>
              </a:pPr>
              <a:endParaRPr dirty="0"/>
            </a:p>
          </p:txBody>
        </p:sp>
      </p:grpSp>
      <p:sp>
        <p:nvSpPr>
          <p:cNvPr id="17" name="AutoShape 17"/>
          <p:cNvSpPr/>
          <p:nvPr/>
        </p:nvSpPr>
        <p:spPr>
          <a:xfrm>
            <a:off x="919853" y="433414"/>
            <a:ext cx="0" cy="1417611"/>
          </a:xfrm>
          <a:prstGeom prst="line">
            <a:avLst/>
          </a:prstGeom>
          <a:ln w="38100" cap="flat">
            <a:solidFill>
              <a:srgbClr val="000000"/>
            </a:solidFill>
            <a:prstDash val="solid"/>
            <a:headEnd type="none" w="sm" len="sm"/>
            <a:tailEnd type="none" w="sm" len="sm"/>
          </a:ln>
        </p:spPr>
        <p:txBody>
          <a:bodyPr/>
          <a:lstStyle/>
          <a:p>
            <a:endParaRPr lang="en-US" dirty="0"/>
          </a:p>
        </p:txBody>
      </p:sp>
      <p:sp>
        <p:nvSpPr>
          <p:cNvPr id="18" name="AutoShape 18"/>
          <p:cNvSpPr/>
          <p:nvPr/>
        </p:nvSpPr>
        <p:spPr>
          <a:xfrm>
            <a:off x="17368147" y="433414"/>
            <a:ext cx="0" cy="1417611"/>
          </a:xfrm>
          <a:prstGeom prst="line">
            <a:avLst/>
          </a:prstGeom>
          <a:ln w="38100" cap="flat">
            <a:solidFill>
              <a:srgbClr val="000000"/>
            </a:solidFill>
            <a:prstDash val="solid"/>
            <a:headEnd type="none" w="sm" len="sm"/>
            <a:tailEnd type="none" w="sm" len="sm"/>
          </a:ln>
        </p:spPr>
        <p:txBody>
          <a:bodyPr/>
          <a:lstStyle/>
          <a:p>
            <a:endParaRPr lang="en-US" dirty="0"/>
          </a:p>
        </p:txBody>
      </p:sp>
      <p:sp>
        <p:nvSpPr>
          <p:cNvPr id="19" name="Freeform 19"/>
          <p:cNvSpPr/>
          <p:nvPr/>
        </p:nvSpPr>
        <p:spPr>
          <a:xfrm>
            <a:off x="-3346572" y="-4863117"/>
            <a:ext cx="6362511" cy="6528696"/>
          </a:xfrm>
          <a:custGeom>
            <a:avLst/>
            <a:gdLst/>
            <a:ahLst/>
            <a:cxnLst/>
            <a:rect l="l" t="t" r="r" b="b"/>
            <a:pathLst>
              <a:path w="6362511" h="6528696">
                <a:moveTo>
                  <a:pt x="0" y="0"/>
                </a:moveTo>
                <a:lnTo>
                  <a:pt x="6362510" y="0"/>
                </a:lnTo>
                <a:lnTo>
                  <a:pt x="6362510" y="6528696"/>
                </a:lnTo>
                <a:lnTo>
                  <a:pt x="0" y="65286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20" name="Freeform 20"/>
          <p:cNvSpPr/>
          <p:nvPr/>
        </p:nvSpPr>
        <p:spPr>
          <a:xfrm>
            <a:off x="15068081" y="-6107739"/>
            <a:ext cx="7616557" cy="7815497"/>
          </a:xfrm>
          <a:custGeom>
            <a:avLst/>
            <a:gdLst/>
            <a:ahLst/>
            <a:cxnLst/>
            <a:rect l="l" t="t" r="r" b="b"/>
            <a:pathLst>
              <a:path w="7616557" h="7815497">
                <a:moveTo>
                  <a:pt x="0" y="0"/>
                </a:moveTo>
                <a:lnTo>
                  <a:pt x="7616556" y="0"/>
                </a:lnTo>
                <a:lnTo>
                  <a:pt x="7616556" y="7815497"/>
                </a:lnTo>
                <a:lnTo>
                  <a:pt x="0" y="78154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21" name="TextBox 21"/>
          <p:cNvSpPr txBox="1"/>
          <p:nvPr/>
        </p:nvSpPr>
        <p:spPr>
          <a:xfrm>
            <a:off x="3579496" y="330113"/>
            <a:ext cx="10870732" cy="1739901"/>
          </a:xfrm>
          <a:prstGeom prst="rect">
            <a:avLst/>
          </a:prstGeom>
        </p:spPr>
        <p:txBody>
          <a:bodyPr lIns="0" tIns="0" rIns="0" bIns="0" rtlCol="0" anchor="t">
            <a:spAutoFit/>
          </a:bodyPr>
          <a:lstStyle/>
          <a:p>
            <a:pPr algn="ctr">
              <a:lnSpc>
                <a:spcPts val="6999"/>
              </a:lnSpc>
            </a:pPr>
            <a:r>
              <a:rPr lang="en-US" sz="4999" b="1" spc="99" dirty="0">
                <a:solidFill>
                  <a:srgbClr val="000000"/>
                </a:solidFill>
                <a:latin typeface="Garet Bold"/>
                <a:ea typeface="Garet Bold"/>
                <a:cs typeface="Garet Bold"/>
                <a:sym typeface="Garet Bold"/>
              </a:rPr>
              <a:t>CHALLENGES &amp; BENEFITS OF OPERATING FAMILY BUSINESS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2821576709"/>
              </p:ext>
            </p:extLst>
          </p:nvPr>
        </p:nvGraphicFramePr>
        <p:xfrm>
          <a:off x="682819" y="2995123"/>
          <a:ext cx="17249466" cy="6167037"/>
        </p:xfrm>
        <a:graphic>
          <a:graphicData uri="http://schemas.openxmlformats.org/drawingml/2006/table">
            <a:tbl>
              <a:tblPr/>
              <a:tblGrid>
                <a:gridCol w="2555749">
                  <a:extLst>
                    <a:ext uri="{9D8B030D-6E8A-4147-A177-3AD203B41FA5}">
                      <a16:colId xmlns:a16="http://schemas.microsoft.com/office/drawing/2014/main" val="20000"/>
                    </a:ext>
                  </a:extLst>
                </a:gridCol>
                <a:gridCol w="4921943">
                  <a:extLst>
                    <a:ext uri="{9D8B030D-6E8A-4147-A177-3AD203B41FA5}">
                      <a16:colId xmlns:a16="http://schemas.microsoft.com/office/drawing/2014/main" val="20001"/>
                    </a:ext>
                  </a:extLst>
                </a:gridCol>
                <a:gridCol w="4698559">
                  <a:extLst>
                    <a:ext uri="{9D8B030D-6E8A-4147-A177-3AD203B41FA5}">
                      <a16:colId xmlns:a16="http://schemas.microsoft.com/office/drawing/2014/main" val="20002"/>
                    </a:ext>
                  </a:extLst>
                </a:gridCol>
                <a:gridCol w="5073215">
                  <a:extLst>
                    <a:ext uri="{9D8B030D-6E8A-4147-A177-3AD203B41FA5}">
                      <a16:colId xmlns:a16="http://schemas.microsoft.com/office/drawing/2014/main" val="20003"/>
                    </a:ext>
                  </a:extLst>
                </a:gridCol>
              </a:tblGrid>
              <a:tr h="1775150">
                <a:tc>
                  <a:txBody>
                    <a:bodyPr/>
                    <a:lstStyle/>
                    <a:p>
                      <a:pPr algn="ctr">
                        <a:lnSpc>
                          <a:spcPts val="2939"/>
                        </a:lnSpc>
                        <a:defRPr/>
                      </a:pPr>
                      <a:r>
                        <a:rPr lang="en-US" sz="2099" b="1" dirty="0">
                          <a:solidFill>
                            <a:srgbClr val="040506"/>
                          </a:solidFill>
                          <a:latin typeface="Open Sans Bold"/>
                          <a:ea typeface="Open Sans Bold"/>
                          <a:cs typeface="Open Sans Bold"/>
                          <a:sym typeface="Open Sans Bold"/>
                        </a:rPr>
                        <a:t>What We Do</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E8ECEC"/>
                    </a:solidFill>
                  </a:tcPr>
                </a:tc>
                <a:tc>
                  <a:txBody>
                    <a:bodyPr/>
                    <a:lstStyle/>
                    <a:p>
                      <a:pPr algn="ctr">
                        <a:lnSpc>
                          <a:spcPts val="2939"/>
                        </a:lnSpc>
                        <a:defRPr/>
                      </a:pPr>
                      <a:r>
                        <a:rPr lang="en-US" sz="2099" b="1" dirty="0">
                          <a:solidFill>
                            <a:srgbClr val="FFFFFF"/>
                          </a:solidFill>
                          <a:latin typeface="Open Sans Bold"/>
                          <a:ea typeface="Open Sans Bold"/>
                          <a:cs typeface="Open Sans Bold"/>
                          <a:sym typeface="Open Sans Bold"/>
                        </a:rPr>
                        <a:t>Steep Slope Roofing</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40506"/>
                    </a:solidFill>
                  </a:tcPr>
                </a:tc>
                <a:tc>
                  <a:txBody>
                    <a:bodyPr/>
                    <a:lstStyle/>
                    <a:p>
                      <a:pPr algn="ctr">
                        <a:lnSpc>
                          <a:spcPts val="2939"/>
                        </a:lnSpc>
                        <a:defRPr/>
                      </a:pPr>
                      <a:r>
                        <a:rPr lang="en-US" sz="2099" b="1" dirty="0">
                          <a:solidFill>
                            <a:srgbClr val="FFFFFF"/>
                          </a:solidFill>
                          <a:latin typeface="Open Sans Bold"/>
                          <a:ea typeface="Open Sans Bold"/>
                          <a:cs typeface="Open Sans Bold"/>
                          <a:sym typeface="Open Sans Bold"/>
                        </a:rPr>
                        <a:t>Commerical Flat Roofing</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40506"/>
                    </a:solidFill>
                  </a:tcPr>
                </a:tc>
                <a:tc>
                  <a:txBody>
                    <a:bodyPr/>
                    <a:lstStyle/>
                    <a:p>
                      <a:pPr algn="ctr">
                        <a:lnSpc>
                          <a:spcPts val="2939"/>
                        </a:lnSpc>
                        <a:defRPr/>
                      </a:pPr>
                      <a:r>
                        <a:rPr lang="en-US" sz="2099" b="1" dirty="0">
                          <a:solidFill>
                            <a:srgbClr val="FFFFFF"/>
                          </a:solidFill>
                          <a:latin typeface="Open Sans Bold"/>
                          <a:ea typeface="Open Sans Bold"/>
                          <a:cs typeface="Open Sans Bold"/>
                          <a:sym typeface="Open Sans Bold"/>
                        </a:rPr>
                        <a:t>Exterior Cladding</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40506"/>
                    </a:solidFill>
                  </a:tcPr>
                </a:tc>
                <a:extLst>
                  <a:ext uri="{0D108BD9-81ED-4DB2-BD59-A6C34878D82A}">
                    <a16:rowId xmlns:a16="http://schemas.microsoft.com/office/drawing/2014/main" val="10000"/>
                  </a:ext>
                </a:extLst>
              </a:tr>
              <a:tr h="4391887">
                <a:tc>
                  <a:txBody>
                    <a:bodyPr/>
                    <a:lstStyle/>
                    <a:p>
                      <a:pPr algn="ctr">
                        <a:lnSpc>
                          <a:spcPts val="2939"/>
                        </a:lnSpc>
                        <a:defRPr/>
                      </a:pPr>
                      <a:r>
                        <a:rPr lang="en-US" sz="2099" b="1" dirty="0">
                          <a:solidFill>
                            <a:srgbClr val="FFFFFF"/>
                          </a:solidFill>
                          <a:latin typeface="Open Sans Bold"/>
                          <a:ea typeface="Open Sans Bold"/>
                          <a:cs typeface="Open Sans Bold"/>
                          <a:sym typeface="Open Sans Bold"/>
                        </a:rPr>
                        <a:t> </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40506"/>
                    </a:solidFill>
                  </a:tcPr>
                </a:tc>
                <a:tc>
                  <a:txBody>
                    <a:bodyPr/>
                    <a:lstStyle/>
                    <a:p>
                      <a:pPr algn="ctr">
                        <a:lnSpc>
                          <a:spcPts val="2939"/>
                        </a:lnSpc>
                        <a:defRPr/>
                      </a:pP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39"/>
                        </a:lnSpc>
                        <a:defRPr/>
                      </a:pP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39"/>
                        </a:lnSpc>
                        <a:defRPr/>
                      </a:pP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3" name="TextBox 3"/>
          <p:cNvSpPr txBox="1"/>
          <p:nvPr/>
        </p:nvSpPr>
        <p:spPr>
          <a:xfrm>
            <a:off x="919853" y="356479"/>
            <a:ext cx="5743232" cy="854076"/>
          </a:xfrm>
          <a:prstGeom prst="rect">
            <a:avLst/>
          </a:prstGeom>
        </p:spPr>
        <p:txBody>
          <a:bodyPr lIns="0" tIns="0" rIns="0" bIns="0" rtlCol="0" anchor="t">
            <a:spAutoFit/>
          </a:bodyPr>
          <a:lstStyle/>
          <a:p>
            <a:pPr algn="l">
              <a:lnSpc>
                <a:spcPts val="6999"/>
              </a:lnSpc>
            </a:pPr>
            <a:r>
              <a:rPr lang="en-US" sz="4999" b="1" spc="99" dirty="0">
                <a:solidFill>
                  <a:srgbClr val="FFFFFF"/>
                </a:solidFill>
                <a:latin typeface="Garet Bold"/>
                <a:ea typeface="Garet Bold"/>
                <a:cs typeface="Garet Bold"/>
                <a:sym typeface="Garet Bold"/>
              </a:rPr>
              <a:t>STAKEHOLDER</a:t>
            </a:r>
          </a:p>
        </p:txBody>
      </p:sp>
      <p:sp>
        <p:nvSpPr>
          <p:cNvPr id="4" name="AutoShape 4"/>
          <p:cNvSpPr/>
          <p:nvPr/>
        </p:nvSpPr>
        <p:spPr>
          <a:xfrm>
            <a:off x="6913567" y="442204"/>
            <a:ext cx="0" cy="1417611"/>
          </a:xfrm>
          <a:prstGeom prst="line">
            <a:avLst/>
          </a:prstGeom>
          <a:ln w="38100" cap="flat">
            <a:solidFill>
              <a:srgbClr val="FFFFFF"/>
            </a:solidFill>
            <a:prstDash val="solid"/>
            <a:headEnd type="none" w="sm" len="sm"/>
            <a:tailEnd type="none" w="sm" len="sm"/>
          </a:ln>
        </p:spPr>
        <p:txBody>
          <a:bodyPr/>
          <a:lstStyle/>
          <a:p>
            <a:endParaRPr lang="en-US" dirty="0"/>
          </a:p>
        </p:txBody>
      </p:sp>
      <p:sp>
        <p:nvSpPr>
          <p:cNvPr id="5" name="TextBox 5"/>
          <p:cNvSpPr txBox="1"/>
          <p:nvPr/>
        </p:nvSpPr>
        <p:spPr>
          <a:xfrm>
            <a:off x="7940212" y="443473"/>
            <a:ext cx="9319088" cy="1264285"/>
          </a:xfrm>
          <a:prstGeom prst="rect">
            <a:avLst/>
          </a:prstGeom>
        </p:spPr>
        <p:txBody>
          <a:bodyPr lIns="0" tIns="0" rIns="0" bIns="0" rtlCol="0" anchor="t">
            <a:spAutoFit/>
          </a:bodyPr>
          <a:lstStyle/>
          <a:p>
            <a:pPr marL="0" lvl="0" indent="0" algn="just">
              <a:lnSpc>
                <a:spcPts val="3410"/>
              </a:lnSpc>
            </a:pPr>
            <a:r>
              <a:rPr lang="en-US" sz="2200" dirty="0">
                <a:solidFill>
                  <a:srgbClr val="FFFFFF"/>
                </a:solidFill>
                <a:latin typeface="Open Sans"/>
                <a:ea typeface="Open Sans"/>
                <a:cs typeface="Open Sans"/>
                <a:sym typeface="Open Sans"/>
              </a:rPr>
              <a:t>As stakeholders in your success, our commitment goes beyond delivering exceptional services; we prioritize understanding and aligning with the unique goals and values of our clients.</a:t>
            </a:r>
          </a:p>
        </p:txBody>
      </p:sp>
      <p:sp>
        <p:nvSpPr>
          <p:cNvPr id="6" name="Freeform 6"/>
          <p:cNvSpPr/>
          <p:nvPr/>
        </p:nvSpPr>
        <p:spPr>
          <a:xfrm>
            <a:off x="3373885" y="4994484"/>
            <a:ext cx="4678491" cy="3912152"/>
          </a:xfrm>
          <a:custGeom>
            <a:avLst/>
            <a:gdLst/>
            <a:ahLst/>
            <a:cxnLst/>
            <a:rect l="l" t="t" r="r" b="b"/>
            <a:pathLst>
              <a:path w="4678491" h="3912152">
                <a:moveTo>
                  <a:pt x="0" y="0"/>
                </a:moveTo>
                <a:lnTo>
                  <a:pt x="4678491" y="0"/>
                </a:lnTo>
                <a:lnTo>
                  <a:pt x="4678491" y="3912152"/>
                </a:lnTo>
                <a:lnTo>
                  <a:pt x="0" y="3912152"/>
                </a:lnTo>
                <a:lnTo>
                  <a:pt x="0" y="0"/>
                </a:lnTo>
                <a:close/>
              </a:path>
            </a:pathLst>
          </a:custGeom>
          <a:blipFill>
            <a:blip r:embed="rId2"/>
            <a:stretch>
              <a:fillRect l="-34514" r="-14142"/>
            </a:stretch>
          </a:blipFill>
        </p:spPr>
        <p:txBody>
          <a:bodyPr/>
          <a:lstStyle/>
          <a:p>
            <a:endParaRPr lang="en-US" dirty="0"/>
          </a:p>
        </p:txBody>
      </p:sp>
      <p:sp>
        <p:nvSpPr>
          <p:cNvPr id="7" name="Freeform 7"/>
          <p:cNvSpPr/>
          <p:nvPr/>
        </p:nvSpPr>
        <p:spPr>
          <a:xfrm>
            <a:off x="8272949" y="4991215"/>
            <a:ext cx="4471501" cy="3915421"/>
          </a:xfrm>
          <a:custGeom>
            <a:avLst/>
            <a:gdLst/>
            <a:ahLst/>
            <a:cxnLst/>
            <a:rect l="l" t="t" r="r" b="b"/>
            <a:pathLst>
              <a:path w="4471501" h="3915421">
                <a:moveTo>
                  <a:pt x="0" y="0"/>
                </a:moveTo>
                <a:lnTo>
                  <a:pt x="4471501" y="0"/>
                </a:lnTo>
                <a:lnTo>
                  <a:pt x="4471501" y="3915421"/>
                </a:lnTo>
                <a:lnTo>
                  <a:pt x="0" y="3915421"/>
                </a:lnTo>
                <a:lnTo>
                  <a:pt x="0" y="0"/>
                </a:lnTo>
                <a:close/>
              </a:path>
            </a:pathLst>
          </a:custGeom>
          <a:blipFill>
            <a:blip r:embed="rId3"/>
            <a:stretch>
              <a:fillRect l="-7221" r="-9530"/>
            </a:stretch>
          </a:blipFill>
        </p:spPr>
        <p:txBody>
          <a:bodyPr/>
          <a:lstStyle/>
          <a:p>
            <a:endParaRPr lang="en-US" dirty="0"/>
          </a:p>
        </p:txBody>
      </p:sp>
      <p:sp>
        <p:nvSpPr>
          <p:cNvPr id="8" name="Freeform 8"/>
          <p:cNvSpPr/>
          <p:nvPr/>
        </p:nvSpPr>
        <p:spPr>
          <a:xfrm>
            <a:off x="12963525" y="4991215"/>
            <a:ext cx="4810505" cy="3915421"/>
          </a:xfrm>
          <a:custGeom>
            <a:avLst/>
            <a:gdLst/>
            <a:ahLst/>
            <a:cxnLst/>
            <a:rect l="l" t="t" r="r" b="b"/>
            <a:pathLst>
              <a:path w="4810505" h="3915421">
                <a:moveTo>
                  <a:pt x="0" y="0"/>
                </a:moveTo>
                <a:lnTo>
                  <a:pt x="4810506" y="0"/>
                </a:lnTo>
                <a:lnTo>
                  <a:pt x="4810506" y="3915421"/>
                </a:lnTo>
                <a:lnTo>
                  <a:pt x="0" y="3915421"/>
                </a:lnTo>
                <a:lnTo>
                  <a:pt x="0" y="0"/>
                </a:lnTo>
                <a:close/>
              </a:path>
            </a:pathLst>
          </a:custGeom>
          <a:blipFill>
            <a:blip r:embed="rId4"/>
            <a:stretch>
              <a:fillRect l="-12358" r="-30358"/>
            </a:stretch>
          </a:blipFill>
        </p:spPr>
        <p:txBody>
          <a:bodyPr/>
          <a:lstStyle/>
          <a:p>
            <a:endParaRPr lang="en-US" dirty="0"/>
          </a:p>
        </p:txBody>
      </p:sp>
      <p:grpSp>
        <p:nvGrpSpPr>
          <p:cNvPr id="9" name="Group 9"/>
          <p:cNvGrpSpPr/>
          <p:nvPr/>
        </p:nvGrpSpPr>
        <p:grpSpPr>
          <a:xfrm>
            <a:off x="0" y="0"/>
            <a:ext cx="18288000" cy="2227431"/>
            <a:chOff x="0" y="0"/>
            <a:chExt cx="4816593" cy="586648"/>
          </a:xfrm>
        </p:grpSpPr>
        <p:sp>
          <p:nvSpPr>
            <p:cNvPr id="10" name="Freeform 10"/>
            <p:cNvSpPr/>
            <p:nvPr/>
          </p:nvSpPr>
          <p:spPr>
            <a:xfrm>
              <a:off x="0" y="0"/>
              <a:ext cx="4816592" cy="586648"/>
            </a:xfrm>
            <a:custGeom>
              <a:avLst/>
              <a:gdLst/>
              <a:ahLst/>
              <a:cxnLst/>
              <a:rect l="l" t="t" r="r" b="b"/>
              <a:pathLst>
                <a:path w="4816592" h="586648">
                  <a:moveTo>
                    <a:pt x="0" y="0"/>
                  </a:moveTo>
                  <a:lnTo>
                    <a:pt x="4816592" y="0"/>
                  </a:lnTo>
                  <a:lnTo>
                    <a:pt x="4816592" y="586648"/>
                  </a:lnTo>
                  <a:lnTo>
                    <a:pt x="0" y="586648"/>
                  </a:lnTo>
                  <a:close/>
                </a:path>
              </a:pathLst>
            </a:custGeom>
            <a:solidFill>
              <a:srgbClr val="E8ECEC"/>
            </a:solidFill>
          </p:spPr>
          <p:txBody>
            <a:bodyPr/>
            <a:lstStyle/>
            <a:p>
              <a:endParaRPr lang="en-US" dirty="0"/>
            </a:p>
          </p:txBody>
        </p:sp>
        <p:sp>
          <p:nvSpPr>
            <p:cNvPr id="11" name="TextBox 11"/>
            <p:cNvSpPr txBox="1"/>
            <p:nvPr/>
          </p:nvSpPr>
          <p:spPr>
            <a:xfrm>
              <a:off x="0" y="-38100"/>
              <a:ext cx="4816593" cy="624748"/>
            </a:xfrm>
            <a:prstGeom prst="rect">
              <a:avLst/>
            </a:prstGeom>
          </p:spPr>
          <p:txBody>
            <a:bodyPr lIns="50800" tIns="50800" rIns="50800" bIns="50800" rtlCol="0" anchor="ctr"/>
            <a:lstStyle/>
            <a:p>
              <a:pPr algn="ctr">
                <a:lnSpc>
                  <a:spcPts val="2659"/>
                </a:lnSpc>
              </a:pPr>
              <a:endParaRPr dirty="0"/>
            </a:p>
          </p:txBody>
        </p:sp>
      </p:grpSp>
      <p:sp>
        <p:nvSpPr>
          <p:cNvPr id="12" name="AutoShape 12"/>
          <p:cNvSpPr/>
          <p:nvPr/>
        </p:nvSpPr>
        <p:spPr>
          <a:xfrm>
            <a:off x="919853" y="433414"/>
            <a:ext cx="0" cy="1417611"/>
          </a:xfrm>
          <a:prstGeom prst="line">
            <a:avLst/>
          </a:prstGeom>
          <a:ln w="38100" cap="flat">
            <a:solidFill>
              <a:srgbClr val="000000"/>
            </a:solidFill>
            <a:prstDash val="solid"/>
            <a:headEnd type="none" w="sm" len="sm"/>
            <a:tailEnd type="none" w="sm" len="sm"/>
          </a:ln>
        </p:spPr>
        <p:txBody>
          <a:bodyPr/>
          <a:lstStyle/>
          <a:p>
            <a:endParaRPr lang="en-US" dirty="0"/>
          </a:p>
        </p:txBody>
      </p:sp>
      <p:sp>
        <p:nvSpPr>
          <p:cNvPr id="13" name="AutoShape 13"/>
          <p:cNvSpPr/>
          <p:nvPr/>
        </p:nvSpPr>
        <p:spPr>
          <a:xfrm>
            <a:off x="17368147" y="433414"/>
            <a:ext cx="0" cy="1417611"/>
          </a:xfrm>
          <a:prstGeom prst="line">
            <a:avLst/>
          </a:prstGeom>
          <a:ln w="38100" cap="flat">
            <a:solidFill>
              <a:srgbClr val="000000"/>
            </a:solidFill>
            <a:prstDash val="solid"/>
            <a:headEnd type="none" w="sm" len="sm"/>
            <a:tailEnd type="none" w="sm" len="sm"/>
          </a:ln>
        </p:spPr>
        <p:txBody>
          <a:bodyPr/>
          <a:lstStyle/>
          <a:p>
            <a:endParaRPr lang="en-US" dirty="0"/>
          </a:p>
        </p:txBody>
      </p:sp>
      <p:sp>
        <p:nvSpPr>
          <p:cNvPr id="14" name="Freeform 14"/>
          <p:cNvSpPr/>
          <p:nvPr/>
        </p:nvSpPr>
        <p:spPr>
          <a:xfrm>
            <a:off x="-3346572" y="-4863117"/>
            <a:ext cx="6362511" cy="6528696"/>
          </a:xfrm>
          <a:custGeom>
            <a:avLst/>
            <a:gdLst/>
            <a:ahLst/>
            <a:cxnLst/>
            <a:rect l="l" t="t" r="r" b="b"/>
            <a:pathLst>
              <a:path w="6362511" h="6528696">
                <a:moveTo>
                  <a:pt x="0" y="0"/>
                </a:moveTo>
                <a:lnTo>
                  <a:pt x="6362510" y="0"/>
                </a:lnTo>
                <a:lnTo>
                  <a:pt x="6362510" y="6528696"/>
                </a:lnTo>
                <a:lnTo>
                  <a:pt x="0" y="65286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15" name="Freeform 15"/>
          <p:cNvSpPr/>
          <p:nvPr/>
        </p:nvSpPr>
        <p:spPr>
          <a:xfrm>
            <a:off x="15068081" y="-6107739"/>
            <a:ext cx="7616557" cy="7815497"/>
          </a:xfrm>
          <a:custGeom>
            <a:avLst/>
            <a:gdLst/>
            <a:ahLst/>
            <a:cxnLst/>
            <a:rect l="l" t="t" r="r" b="b"/>
            <a:pathLst>
              <a:path w="7616557" h="7815497">
                <a:moveTo>
                  <a:pt x="0" y="0"/>
                </a:moveTo>
                <a:lnTo>
                  <a:pt x="7616556" y="0"/>
                </a:lnTo>
                <a:lnTo>
                  <a:pt x="7616556" y="7815497"/>
                </a:lnTo>
                <a:lnTo>
                  <a:pt x="0" y="78154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16" name="TextBox 16"/>
          <p:cNvSpPr txBox="1"/>
          <p:nvPr/>
        </p:nvSpPr>
        <p:spPr>
          <a:xfrm>
            <a:off x="6103266" y="933450"/>
            <a:ext cx="6081468" cy="854076"/>
          </a:xfrm>
          <a:prstGeom prst="rect">
            <a:avLst/>
          </a:prstGeom>
        </p:spPr>
        <p:txBody>
          <a:bodyPr lIns="0" tIns="0" rIns="0" bIns="0" rtlCol="0" anchor="t">
            <a:spAutoFit/>
          </a:bodyPr>
          <a:lstStyle/>
          <a:p>
            <a:pPr algn="l">
              <a:lnSpc>
                <a:spcPts val="6999"/>
              </a:lnSpc>
            </a:pPr>
            <a:r>
              <a:rPr lang="en-US" sz="4999" b="1" spc="99" dirty="0">
                <a:solidFill>
                  <a:srgbClr val="000000"/>
                </a:solidFill>
                <a:latin typeface="Garet Bold"/>
                <a:ea typeface="Garet Bold"/>
                <a:cs typeface="Garet Bold"/>
                <a:sym typeface="Garet Bold"/>
              </a:rPr>
              <a:t>OUR INDUSTRIES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16626" y="2671279"/>
            <a:ext cx="1310100" cy="0"/>
          </a:xfrm>
          <a:prstGeom prst="line">
            <a:avLst/>
          </a:prstGeom>
          <a:ln w="95250" cap="flat">
            <a:solidFill>
              <a:srgbClr val="FFFFFF"/>
            </a:solidFill>
            <a:prstDash val="solid"/>
            <a:headEnd type="none" w="sm" len="sm"/>
            <a:tailEnd type="none" w="sm" len="sm"/>
          </a:ln>
        </p:spPr>
        <p:txBody>
          <a:bodyPr/>
          <a:lstStyle/>
          <a:p>
            <a:endParaRPr lang="en-US" dirty="0"/>
          </a:p>
        </p:txBody>
      </p:sp>
      <p:grpSp>
        <p:nvGrpSpPr>
          <p:cNvPr id="3" name="Group 3"/>
          <p:cNvGrpSpPr>
            <a:grpSpLocks noChangeAspect="1"/>
          </p:cNvGrpSpPr>
          <p:nvPr/>
        </p:nvGrpSpPr>
        <p:grpSpPr>
          <a:xfrm>
            <a:off x="8174690" y="627411"/>
            <a:ext cx="2776380" cy="2776380"/>
            <a:chOff x="0" y="0"/>
            <a:chExt cx="14840029" cy="14840029"/>
          </a:xfrm>
        </p:grpSpPr>
        <p:sp>
          <p:nvSpPr>
            <p:cNvPr id="4" name="Freeform 4"/>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40506"/>
            </a:solidFill>
          </p:spPr>
          <p:txBody>
            <a:bodyPr/>
            <a:lstStyle/>
            <a:p>
              <a:endParaRPr lang="en-US" dirty="0"/>
            </a:p>
          </p:txBody>
        </p:sp>
        <p:sp>
          <p:nvSpPr>
            <p:cNvPr id="5" name="Freeform 5"/>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040506"/>
            </a:solidFill>
          </p:spPr>
          <p:txBody>
            <a:bodyPr/>
            <a:lstStyle/>
            <a:p>
              <a:endParaRPr lang="en-US" dirty="0"/>
            </a:p>
          </p:txBody>
        </p:sp>
        <p:sp>
          <p:nvSpPr>
            <p:cNvPr id="6" name="Freeform 6"/>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2"/>
              <a:stretch>
                <a:fillRect l="-24993" r="-24993"/>
              </a:stretch>
            </a:blipFill>
          </p:spPr>
          <p:txBody>
            <a:bodyPr/>
            <a:lstStyle/>
            <a:p>
              <a:endParaRPr lang="en-US" dirty="0"/>
            </a:p>
          </p:txBody>
        </p:sp>
      </p:grpSp>
      <p:grpSp>
        <p:nvGrpSpPr>
          <p:cNvPr id="7" name="Group 7"/>
          <p:cNvGrpSpPr/>
          <p:nvPr/>
        </p:nvGrpSpPr>
        <p:grpSpPr>
          <a:xfrm>
            <a:off x="11116230" y="1680874"/>
            <a:ext cx="5473113" cy="739775"/>
            <a:chOff x="0" y="0"/>
            <a:chExt cx="3481912" cy="470634"/>
          </a:xfrm>
        </p:grpSpPr>
        <p:sp>
          <p:nvSpPr>
            <p:cNvPr id="8" name="Freeform 8"/>
            <p:cNvSpPr/>
            <p:nvPr/>
          </p:nvSpPr>
          <p:spPr>
            <a:xfrm>
              <a:off x="0" y="0"/>
              <a:ext cx="3481911" cy="470634"/>
            </a:xfrm>
            <a:custGeom>
              <a:avLst/>
              <a:gdLst/>
              <a:ahLst/>
              <a:cxnLst/>
              <a:rect l="l" t="t" r="r" b="b"/>
              <a:pathLst>
                <a:path w="3481911" h="470634">
                  <a:moveTo>
                    <a:pt x="3278711" y="0"/>
                  </a:moveTo>
                  <a:cubicBezTo>
                    <a:pt x="3390936" y="0"/>
                    <a:pt x="3481911" y="105355"/>
                    <a:pt x="3481911" y="235317"/>
                  </a:cubicBezTo>
                  <a:cubicBezTo>
                    <a:pt x="3481911" y="365279"/>
                    <a:pt x="3390936" y="470634"/>
                    <a:pt x="3278711" y="470634"/>
                  </a:cubicBezTo>
                  <a:lnTo>
                    <a:pt x="203200" y="470634"/>
                  </a:lnTo>
                  <a:cubicBezTo>
                    <a:pt x="90976" y="470634"/>
                    <a:pt x="0" y="365279"/>
                    <a:pt x="0" y="235317"/>
                  </a:cubicBezTo>
                  <a:cubicBezTo>
                    <a:pt x="0" y="105355"/>
                    <a:pt x="90976" y="0"/>
                    <a:pt x="203200" y="0"/>
                  </a:cubicBezTo>
                  <a:close/>
                </a:path>
              </a:pathLst>
            </a:custGeom>
            <a:solidFill>
              <a:srgbClr val="E8ECEC"/>
            </a:solidFill>
          </p:spPr>
          <p:txBody>
            <a:bodyPr/>
            <a:lstStyle/>
            <a:p>
              <a:endParaRPr lang="en-US" dirty="0"/>
            </a:p>
          </p:txBody>
        </p:sp>
        <p:sp>
          <p:nvSpPr>
            <p:cNvPr id="9" name="TextBox 9"/>
            <p:cNvSpPr txBox="1"/>
            <p:nvPr/>
          </p:nvSpPr>
          <p:spPr>
            <a:xfrm>
              <a:off x="0" y="-57150"/>
              <a:ext cx="3481912" cy="527784"/>
            </a:xfrm>
            <a:prstGeom prst="rect">
              <a:avLst/>
            </a:prstGeom>
          </p:spPr>
          <p:txBody>
            <a:bodyPr lIns="50800" tIns="50800" rIns="50800" bIns="50800" rtlCol="0" anchor="ctr"/>
            <a:lstStyle/>
            <a:p>
              <a:pPr algn="ctr">
                <a:lnSpc>
                  <a:spcPts val="4480"/>
                </a:lnSpc>
              </a:pPr>
              <a:r>
                <a:rPr lang="en-US" sz="3200" b="1" dirty="0">
                  <a:solidFill>
                    <a:srgbClr val="060606"/>
                  </a:solidFill>
                  <a:latin typeface="Garet Bold"/>
                  <a:ea typeface="Garet Bold"/>
                  <a:cs typeface="Garet Bold"/>
                  <a:sym typeface="Garet Bold"/>
                </a:rPr>
                <a:t>Decrease In Workers</a:t>
              </a:r>
            </a:p>
          </p:txBody>
        </p:sp>
      </p:grpSp>
      <p:grpSp>
        <p:nvGrpSpPr>
          <p:cNvPr id="10" name="Group 10"/>
          <p:cNvGrpSpPr>
            <a:grpSpLocks noChangeAspect="1"/>
          </p:cNvGrpSpPr>
          <p:nvPr/>
        </p:nvGrpSpPr>
        <p:grpSpPr>
          <a:xfrm>
            <a:off x="8174690" y="3758076"/>
            <a:ext cx="2776380" cy="2776380"/>
            <a:chOff x="0" y="0"/>
            <a:chExt cx="14840029" cy="14840029"/>
          </a:xfrm>
        </p:grpSpPr>
        <p:sp>
          <p:nvSpPr>
            <p:cNvPr id="11" name="Freeform 11"/>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40506"/>
            </a:solidFill>
          </p:spPr>
          <p:txBody>
            <a:bodyPr/>
            <a:lstStyle/>
            <a:p>
              <a:endParaRPr lang="en-US" dirty="0"/>
            </a:p>
          </p:txBody>
        </p:sp>
        <p:sp>
          <p:nvSpPr>
            <p:cNvPr id="12" name="Freeform 12"/>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040506"/>
            </a:solidFill>
          </p:spPr>
          <p:txBody>
            <a:bodyPr/>
            <a:lstStyle/>
            <a:p>
              <a:endParaRPr lang="en-US" dirty="0"/>
            </a:p>
          </p:txBody>
        </p:sp>
        <p:sp>
          <p:nvSpPr>
            <p:cNvPr id="13" name="Freeform 13"/>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3"/>
              <a:stretch>
                <a:fillRect l="-16369" r="-16369"/>
              </a:stretch>
            </a:blipFill>
          </p:spPr>
          <p:txBody>
            <a:bodyPr/>
            <a:lstStyle/>
            <a:p>
              <a:endParaRPr lang="en-US" dirty="0"/>
            </a:p>
          </p:txBody>
        </p:sp>
      </p:grpSp>
      <p:grpSp>
        <p:nvGrpSpPr>
          <p:cNvPr id="14" name="Group 14"/>
          <p:cNvGrpSpPr/>
          <p:nvPr/>
        </p:nvGrpSpPr>
        <p:grpSpPr>
          <a:xfrm>
            <a:off x="11116230" y="4776379"/>
            <a:ext cx="5473113" cy="739775"/>
            <a:chOff x="0" y="0"/>
            <a:chExt cx="3481912" cy="470634"/>
          </a:xfrm>
        </p:grpSpPr>
        <p:sp>
          <p:nvSpPr>
            <p:cNvPr id="15" name="Freeform 15"/>
            <p:cNvSpPr/>
            <p:nvPr/>
          </p:nvSpPr>
          <p:spPr>
            <a:xfrm>
              <a:off x="0" y="0"/>
              <a:ext cx="3481911" cy="470634"/>
            </a:xfrm>
            <a:custGeom>
              <a:avLst/>
              <a:gdLst/>
              <a:ahLst/>
              <a:cxnLst/>
              <a:rect l="l" t="t" r="r" b="b"/>
              <a:pathLst>
                <a:path w="3481911" h="470634">
                  <a:moveTo>
                    <a:pt x="3278711" y="0"/>
                  </a:moveTo>
                  <a:cubicBezTo>
                    <a:pt x="3390936" y="0"/>
                    <a:pt x="3481911" y="105355"/>
                    <a:pt x="3481911" y="235317"/>
                  </a:cubicBezTo>
                  <a:cubicBezTo>
                    <a:pt x="3481911" y="365279"/>
                    <a:pt x="3390936" y="470634"/>
                    <a:pt x="3278711" y="470634"/>
                  </a:cubicBezTo>
                  <a:lnTo>
                    <a:pt x="203200" y="470634"/>
                  </a:lnTo>
                  <a:cubicBezTo>
                    <a:pt x="90976" y="470634"/>
                    <a:pt x="0" y="365279"/>
                    <a:pt x="0" y="235317"/>
                  </a:cubicBezTo>
                  <a:cubicBezTo>
                    <a:pt x="0" y="105355"/>
                    <a:pt x="90976" y="0"/>
                    <a:pt x="203200" y="0"/>
                  </a:cubicBezTo>
                  <a:close/>
                </a:path>
              </a:pathLst>
            </a:custGeom>
            <a:solidFill>
              <a:srgbClr val="E8ECEC"/>
            </a:solidFill>
          </p:spPr>
          <p:txBody>
            <a:bodyPr/>
            <a:lstStyle/>
            <a:p>
              <a:endParaRPr lang="en-US" dirty="0"/>
            </a:p>
          </p:txBody>
        </p:sp>
        <p:sp>
          <p:nvSpPr>
            <p:cNvPr id="16" name="TextBox 16"/>
            <p:cNvSpPr txBox="1"/>
            <p:nvPr/>
          </p:nvSpPr>
          <p:spPr>
            <a:xfrm>
              <a:off x="0" y="-57150"/>
              <a:ext cx="3481912" cy="527784"/>
            </a:xfrm>
            <a:prstGeom prst="rect">
              <a:avLst/>
            </a:prstGeom>
          </p:spPr>
          <p:txBody>
            <a:bodyPr lIns="50800" tIns="50800" rIns="50800" bIns="50800" rtlCol="0" anchor="ctr"/>
            <a:lstStyle/>
            <a:p>
              <a:pPr algn="ctr">
                <a:lnSpc>
                  <a:spcPts val="4480"/>
                </a:lnSpc>
              </a:pPr>
              <a:r>
                <a:rPr lang="en-US" sz="3200" b="1" dirty="0">
                  <a:solidFill>
                    <a:srgbClr val="060606"/>
                  </a:solidFill>
                  <a:latin typeface="Garet Bold"/>
                  <a:ea typeface="Garet Bold"/>
                  <a:cs typeface="Garet Bold"/>
                  <a:sym typeface="Garet Bold"/>
                </a:rPr>
                <a:t>Lack Of Training</a:t>
              </a:r>
            </a:p>
          </p:txBody>
        </p:sp>
      </p:grpSp>
      <p:grpSp>
        <p:nvGrpSpPr>
          <p:cNvPr id="17" name="Group 17"/>
          <p:cNvGrpSpPr>
            <a:grpSpLocks noChangeAspect="1"/>
          </p:cNvGrpSpPr>
          <p:nvPr/>
        </p:nvGrpSpPr>
        <p:grpSpPr>
          <a:xfrm>
            <a:off x="8174690" y="6888742"/>
            <a:ext cx="2776380" cy="2776380"/>
            <a:chOff x="0" y="0"/>
            <a:chExt cx="14840029" cy="14840029"/>
          </a:xfrm>
        </p:grpSpPr>
        <p:sp>
          <p:nvSpPr>
            <p:cNvPr id="18" name="Freeform 18"/>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40506"/>
            </a:solidFill>
          </p:spPr>
          <p:txBody>
            <a:bodyPr/>
            <a:lstStyle/>
            <a:p>
              <a:endParaRPr lang="en-US" dirty="0"/>
            </a:p>
          </p:txBody>
        </p:sp>
        <p:sp>
          <p:nvSpPr>
            <p:cNvPr id="19" name="Freeform 19"/>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040506"/>
            </a:solidFill>
          </p:spPr>
          <p:txBody>
            <a:bodyPr/>
            <a:lstStyle/>
            <a:p>
              <a:endParaRPr lang="en-US" dirty="0"/>
            </a:p>
          </p:txBody>
        </p:sp>
        <p:sp>
          <p:nvSpPr>
            <p:cNvPr id="20" name="Freeform 20"/>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4"/>
              <a:stretch>
                <a:fillRect l="-24665" r="-24665"/>
              </a:stretch>
            </a:blipFill>
          </p:spPr>
          <p:txBody>
            <a:bodyPr/>
            <a:lstStyle/>
            <a:p>
              <a:endParaRPr lang="en-US" dirty="0"/>
            </a:p>
          </p:txBody>
        </p:sp>
      </p:grpSp>
      <p:grpSp>
        <p:nvGrpSpPr>
          <p:cNvPr id="21" name="Group 21"/>
          <p:cNvGrpSpPr/>
          <p:nvPr/>
        </p:nvGrpSpPr>
        <p:grpSpPr>
          <a:xfrm>
            <a:off x="11116230" y="7868829"/>
            <a:ext cx="5473113" cy="1301750"/>
            <a:chOff x="0" y="0"/>
            <a:chExt cx="3481912" cy="828154"/>
          </a:xfrm>
        </p:grpSpPr>
        <p:sp>
          <p:nvSpPr>
            <p:cNvPr id="22" name="Freeform 22"/>
            <p:cNvSpPr/>
            <p:nvPr/>
          </p:nvSpPr>
          <p:spPr>
            <a:xfrm>
              <a:off x="0" y="0"/>
              <a:ext cx="3481911" cy="828154"/>
            </a:xfrm>
            <a:custGeom>
              <a:avLst/>
              <a:gdLst/>
              <a:ahLst/>
              <a:cxnLst/>
              <a:rect l="l" t="t" r="r" b="b"/>
              <a:pathLst>
                <a:path w="3481911" h="828154">
                  <a:moveTo>
                    <a:pt x="3278711" y="0"/>
                  </a:moveTo>
                  <a:cubicBezTo>
                    <a:pt x="3390936" y="0"/>
                    <a:pt x="3481911" y="185389"/>
                    <a:pt x="3481911" y="414077"/>
                  </a:cubicBezTo>
                  <a:cubicBezTo>
                    <a:pt x="3481911" y="642765"/>
                    <a:pt x="3390936" y="828154"/>
                    <a:pt x="3278711" y="828154"/>
                  </a:cubicBezTo>
                  <a:lnTo>
                    <a:pt x="203200" y="828154"/>
                  </a:lnTo>
                  <a:cubicBezTo>
                    <a:pt x="90976" y="828154"/>
                    <a:pt x="0" y="642765"/>
                    <a:pt x="0" y="414077"/>
                  </a:cubicBezTo>
                  <a:cubicBezTo>
                    <a:pt x="0" y="185389"/>
                    <a:pt x="90976" y="0"/>
                    <a:pt x="203200" y="0"/>
                  </a:cubicBezTo>
                  <a:close/>
                </a:path>
              </a:pathLst>
            </a:custGeom>
            <a:solidFill>
              <a:srgbClr val="E8ECEC"/>
            </a:solidFill>
          </p:spPr>
          <p:txBody>
            <a:bodyPr/>
            <a:lstStyle/>
            <a:p>
              <a:endParaRPr lang="en-US" dirty="0"/>
            </a:p>
          </p:txBody>
        </p:sp>
        <p:sp>
          <p:nvSpPr>
            <p:cNvPr id="23" name="TextBox 23"/>
            <p:cNvSpPr txBox="1"/>
            <p:nvPr/>
          </p:nvSpPr>
          <p:spPr>
            <a:xfrm>
              <a:off x="0" y="-57150"/>
              <a:ext cx="3481912" cy="885304"/>
            </a:xfrm>
            <a:prstGeom prst="rect">
              <a:avLst/>
            </a:prstGeom>
          </p:spPr>
          <p:txBody>
            <a:bodyPr lIns="50800" tIns="50800" rIns="50800" bIns="50800" rtlCol="0" anchor="ctr"/>
            <a:lstStyle/>
            <a:p>
              <a:pPr algn="ctr">
                <a:lnSpc>
                  <a:spcPts val="4480"/>
                </a:lnSpc>
              </a:pPr>
              <a:r>
                <a:rPr lang="en-US" sz="3200" b="1" dirty="0">
                  <a:solidFill>
                    <a:srgbClr val="040506"/>
                  </a:solidFill>
                  <a:latin typeface="Garet Bold"/>
                  <a:ea typeface="Garet Bold"/>
                  <a:cs typeface="Garet Bold"/>
                  <a:sym typeface="Garet Bold"/>
                </a:rPr>
                <a:t>Increased Difficulty of Jobs </a:t>
              </a:r>
            </a:p>
          </p:txBody>
        </p:sp>
      </p:grpSp>
      <p:sp>
        <p:nvSpPr>
          <p:cNvPr id="24" name="TextBox 24"/>
          <p:cNvSpPr txBox="1"/>
          <p:nvPr/>
        </p:nvSpPr>
        <p:spPr>
          <a:xfrm>
            <a:off x="916626" y="367185"/>
            <a:ext cx="4568944" cy="1739901"/>
          </a:xfrm>
          <a:prstGeom prst="rect">
            <a:avLst/>
          </a:prstGeom>
        </p:spPr>
        <p:txBody>
          <a:bodyPr lIns="0" tIns="0" rIns="0" bIns="0" rtlCol="0" anchor="t">
            <a:spAutoFit/>
          </a:bodyPr>
          <a:lstStyle/>
          <a:p>
            <a:pPr algn="l">
              <a:lnSpc>
                <a:spcPts val="6999"/>
              </a:lnSpc>
            </a:pPr>
            <a:r>
              <a:rPr lang="en-US" sz="4999" b="1" spc="99" dirty="0">
                <a:solidFill>
                  <a:srgbClr val="FFFFFF"/>
                </a:solidFill>
                <a:latin typeface="Garet Bold"/>
                <a:ea typeface="Garet Bold"/>
                <a:cs typeface="Garet Bold"/>
                <a:sym typeface="Garet Bold"/>
              </a:rPr>
              <a:t>LOOKING TO THE FUTURE</a:t>
            </a:r>
          </a:p>
        </p:txBody>
      </p:sp>
      <p:grpSp>
        <p:nvGrpSpPr>
          <p:cNvPr id="25" name="Group 25"/>
          <p:cNvGrpSpPr/>
          <p:nvPr/>
        </p:nvGrpSpPr>
        <p:grpSpPr>
          <a:xfrm>
            <a:off x="0" y="0"/>
            <a:ext cx="6770594" cy="10287000"/>
            <a:chOff x="0" y="0"/>
            <a:chExt cx="1783202" cy="2709333"/>
          </a:xfrm>
        </p:grpSpPr>
        <p:sp>
          <p:nvSpPr>
            <p:cNvPr id="26" name="Freeform 26"/>
            <p:cNvSpPr/>
            <p:nvPr/>
          </p:nvSpPr>
          <p:spPr>
            <a:xfrm>
              <a:off x="0" y="0"/>
              <a:ext cx="1783202" cy="2709333"/>
            </a:xfrm>
            <a:custGeom>
              <a:avLst/>
              <a:gdLst/>
              <a:ahLst/>
              <a:cxnLst/>
              <a:rect l="l" t="t" r="r" b="b"/>
              <a:pathLst>
                <a:path w="1783202" h="2709333">
                  <a:moveTo>
                    <a:pt x="0" y="0"/>
                  </a:moveTo>
                  <a:lnTo>
                    <a:pt x="1783202" y="0"/>
                  </a:lnTo>
                  <a:lnTo>
                    <a:pt x="1783202" y="2709333"/>
                  </a:lnTo>
                  <a:lnTo>
                    <a:pt x="0" y="2709333"/>
                  </a:lnTo>
                  <a:close/>
                </a:path>
              </a:pathLst>
            </a:custGeom>
            <a:solidFill>
              <a:srgbClr val="E8ECEC"/>
            </a:solidFill>
          </p:spPr>
          <p:txBody>
            <a:bodyPr/>
            <a:lstStyle/>
            <a:p>
              <a:endParaRPr lang="en-US" dirty="0"/>
            </a:p>
          </p:txBody>
        </p:sp>
        <p:sp>
          <p:nvSpPr>
            <p:cNvPr id="27" name="TextBox 27"/>
            <p:cNvSpPr txBox="1"/>
            <p:nvPr/>
          </p:nvSpPr>
          <p:spPr>
            <a:xfrm>
              <a:off x="0" y="-38100"/>
              <a:ext cx="1783202" cy="2747433"/>
            </a:xfrm>
            <a:prstGeom prst="rect">
              <a:avLst/>
            </a:prstGeom>
          </p:spPr>
          <p:txBody>
            <a:bodyPr lIns="50800" tIns="50800" rIns="50800" bIns="50800" rtlCol="0" anchor="ctr"/>
            <a:lstStyle/>
            <a:p>
              <a:pPr algn="ctr">
                <a:lnSpc>
                  <a:spcPts val="2659"/>
                </a:lnSpc>
              </a:pPr>
              <a:endParaRPr dirty="0"/>
            </a:p>
          </p:txBody>
        </p:sp>
      </p:grpSp>
      <p:sp>
        <p:nvSpPr>
          <p:cNvPr id="28" name="AutoShape 28"/>
          <p:cNvSpPr/>
          <p:nvPr/>
        </p:nvSpPr>
        <p:spPr>
          <a:xfrm>
            <a:off x="445775" y="2515173"/>
            <a:ext cx="1310100" cy="0"/>
          </a:xfrm>
          <a:prstGeom prst="line">
            <a:avLst/>
          </a:prstGeom>
          <a:ln w="95250" cap="flat">
            <a:solidFill>
              <a:srgbClr val="060606"/>
            </a:solidFill>
            <a:prstDash val="solid"/>
            <a:headEnd type="none" w="sm" len="sm"/>
            <a:tailEnd type="none" w="sm" len="sm"/>
          </a:ln>
        </p:spPr>
        <p:txBody>
          <a:bodyPr/>
          <a:lstStyle/>
          <a:p>
            <a:endParaRPr lang="en-US" dirty="0"/>
          </a:p>
        </p:txBody>
      </p:sp>
      <p:sp>
        <p:nvSpPr>
          <p:cNvPr id="29" name="Freeform 29"/>
          <p:cNvSpPr/>
          <p:nvPr/>
        </p:nvSpPr>
        <p:spPr>
          <a:xfrm>
            <a:off x="-3795229" y="7330719"/>
            <a:ext cx="6362511" cy="6528696"/>
          </a:xfrm>
          <a:custGeom>
            <a:avLst/>
            <a:gdLst/>
            <a:ahLst/>
            <a:cxnLst/>
            <a:rect l="l" t="t" r="r" b="b"/>
            <a:pathLst>
              <a:path w="6362511" h="6528696">
                <a:moveTo>
                  <a:pt x="0" y="0"/>
                </a:moveTo>
                <a:lnTo>
                  <a:pt x="6362511" y="0"/>
                </a:lnTo>
                <a:lnTo>
                  <a:pt x="6362511" y="6528696"/>
                </a:lnTo>
                <a:lnTo>
                  <a:pt x="0" y="65286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30" name="AutoShape 30"/>
          <p:cNvSpPr/>
          <p:nvPr/>
        </p:nvSpPr>
        <p:spPr>
          <a:xfrm flipH="1">
            <a:off x="5014719" y="7621254"/>
            <a:ext cx="1310100" cy="0"/>
          </a:xfrm>
          <a:prstGeom prst="line">
            <a:avLst/>
          </a:prstGeom>
          <a:ln w="95250" cap="flat">
            <a:solidFill>
              <a:srgbClr val="060606"/>
            </a:solidFill>
            <a:prstDash val="solid"/>
            <a:headEnd type="none" w="sm" len="sm"/>
            <a:tailEnd type="none" w="sm" len="sm"/>
          </a:ln>
        </p:spPr>
        <p:txBody>
          <a:bodyPr/>
          <a:lstStyle/>
          <a:p>
            <a:endParaRPr lang="en-US" dirty="0"/>
          </a:p>
        </p:txBody>
      </p:sp>
      <p:sp>
        <p:nvSpPr>
          <p:cNvPr id="31" name="Freeform 31"/>
          <p:cNvSpPr/>
          <p:nvPr/>
        </p:nvSpPr>
        <p:spPr>
          <a:xfrm>
            <a:off x="-3394643" y="-4446507"/>
            <a:ext cx="6362511" cy="6528696"/>
          </a:xfrm>
          <a:custGeom>
            <a:avLst/>
            <a:gdLst/>
            <a:ahLst/>
            <a:cxnLst/>
            <a:rect l="l" t="t" r="r" b="b"/>
            <a:pathLst>
              <a:path w="6362511" h="6528696">
                <a:moveTo>
                  <a:pt x="0" y="0"/>
                </a:moveTo>
                <a:lnTo>
                  <a:pt x="6362511" y="0"/>
                </a:lnTo>
                <a:lnTo>
                  <a:pt x="6362511" y="6528695"/>
                </a:lnTo>
                <a:lnTo>
                  <a:pt x="0" y="65286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32" name="Freeform 32"/>
          <p:cNvSpPr/>
          <p:nvPr/>
        </p:nvSpPr>
        <p:spPr>
          <a:xfrm>
            <a:off x="15072589" y="-5630145"/>
            <a:ext cx="7616557" cy="7815497"/>
          </a:xfrm>
          <a:custGeom>
            <a:avLst/>
            <a:gdLst/>
            <a:ahLst/>
            <a:cxnLst/>
            <a:rect l="l" t="t" r="r" b="b"/>
            <a:pathLst>
              <a:path w="7616557" h="7815497">
                <a:moveTo>
                  <a:pt x="0" y="0"/>
                </a:moveTo>
                <a:lnTo>
                  <a:pt x="7616557" y="0"/>
                </a:lnTo>
                <a:lnTo>
                  <a:pt x="7616557" y="7815496"/>
                </a:lnTo>
                <a:lnTo>
                  <a:pt x="0" y="78154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33" name="Freeform 33"/>
          <p:cNvSpPr/>
          <p:nvPr/>
        </p:nvSpPr>
        <p:spPr>
          <a:xfrm>
            <a:off x="16561295" y="8276932"/>
            <a:ext cx="7616557" cy="7815497"/>
          </a:xfrm>
          <a:custGeom>
            <a:avLst/>
            <a:gdLst/>
            <a:ahLst/>
            <a:cxnLst/>
            <a:rect l="l" t="t" r="r" b="b"/>
            <a:pathLst>
              <a:path w="7616557" h="7815497">
                <a:moveTo>
                  <a:pt x="0" y="0"/>
                </a:moveTo>
                <a:lnTo>
                  <a:pt x="7616556" y="0"/>
                </a:lnTo>
                <a:lnTo>
                  <a:pt x="7616556" y="7815496"/>
                </a:lnTo>
                <a:lnTo>
                  <a:pt x="0" y="78154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34" name="TextBox 34"/>
          <p:cNvSpPr txBox="1"/>
          <p:nvPr/>
        </p:nvSpPr>
        <p:spPr>
          <a:xfrm>
            <a:off x="59302" y="3506526"/>
            <a:ext cx="6651991" cy="2950845"/>
          </a:xfrm>
          <a:prstGeom prst="rect">
            <a:avLst/>
          </a:prstGeom>
        </p:spPr>
        <p:txBody>
          <a:bodyPr lIns="0" tIns="0" rIns="0" bIns="0" rtlCol="0" anchor="t">
            <a:spAutoFit/>
          </a:bodyPr>
          <a:lstStyle/>
          <a:p>
            <a:pPr algn="ctr">
              <a:lnSpc>
                <a:spcPts val="5879"/>
              </a:lnSpc>
            </a:pPr>
            <a:r>
              <a:rPr lang="en-US" sz="4199" b="1" spc="83" dirty="0">
                <a:solidFill>
                  <a:srgbClr val="060606"/>
                </a:solidFill>
                <a:latin typeface="Garet Bold"/>
                <a:ea typeface="Garet Bold"/>
                <a:cs typeface="Garet Bold"/>
                <a:sym typeface="Garet Bold"/>
              </a:rPr>
              <a:t>FUTURE CHALLENGES IN THE CONSTRUCTION INDUSTRY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770594" cy="10287000"/>
            <a:chOff x="0" y="0"/>
            <a:chExt cx="1783202" cy="2709333"/>
          </a:xfrm>
        </p:grpSpPr>
        <p:sp>
          <p:nvSpPr>
            <p:cNvPr id="3" name="Freeform 3"/>
            <p:cNvSpPr/>
            <p:nvPr/>
          </p:nvSpPr>
          <p:spPr>
            <a:xfrm>
              <a:off x="0" y="0"/>
              <a:ext cx="1783202" cy="2709333"/>
            </a:xfrm>
            <a:custGeom>
              <a:avLst/>
              <a:gdLst/>
              <a:ahLst/>
              <a:cxnLst/>
              <a:rect l="l" t="t" r="r" b="b"/>
              <a:pathLst>
                <a:path w="1783202" h="2709333">
                  <a:moveTo>
                    <a:pt x="0" y="0"/>
                  </a:moveTo>
                  <a:lnTo>
                    <a:pt x="1783202" y="0"/>
                  </a:lnTo>
                  <a:lnTo>
                    <a:pt x="1783202" y="2709333"/>
                  </a:lnTo>
                  <a:lnTo>
                    <a:pt x="0" y="2709333"/>
                  </a:lnTo>
                  <a:close/>
                </a:path>
              </a:pathLst>
            </a:custGeom>
            <a:solidFill>
              <a:srgbClr val="E8ECEC"/>
            </a:solidFill>
          </p:spPr>
          <p:txBody>
            <a:bodyPr/>
            <a:lstStyle/>
            <a:p>
              <a:endParaRPr lang="en-US" dirty="0"/>
            </a:p>
          </p:txBody>
        </p:sp>
        <p:sp>
          <p:nvSpPr>
            <p:cNvPr id="4" name="TextBox 4"/>
            <p:cNvSpPr txBox="1"/>
            <p:nvPr/>
          </p:nvSpPr>
          <p:spPr>
            <a:xfrm>
              <a:off x="0" y="-38100"/>
              <a:ext cx="1783202" cy="2747433"/>
            </a:xfrm>
            <a:prstGeom prst="rect">
              <a:avLst/>
            </a:prstGeom>
          </p:spPr>
          <p:txBody>
            <a:bodyPr lIns="50800" tIns="50800" rIns="50800" bIns="50800" rtlCol="0" anchor="ctr"/>
            <a:lstStyle/>
            <a:p>
              <a:pPr algn="ctr">
                <a:lnSpc>
                  <a:spcPts val="2659"/>
                </a:lnSpc>
              </a:pPr>
              <a:endParaRPr dirty="0"/>
            </a:p>
          </p:txBody>
        </p:sp>
      </p:grpSp>
      <p:sp>
        <p:nvSpPr>
          <p:cNvPr id="5" name="AutoShape 5"/>
          <p:cNvSpPr/>
          <p:nvPr/>
        </p:nvSpPr>
        <p:spPr>
          <a:xfrm>
            <a:off x="445775" y="2515173"/>
            <a:ext cx="1310100" cy="0"/>
          </a:xfrm>
          <a:prstGeom prst="line">
            <a:avLst/>
          </a:prstGeom>
          <a:ln w="95250" cap="flat">
            <a:solidFill>
              <a:srgbClr val="060606"/>
            </a:solidFill>
            <a:prstDash val="solid"/>
            <a:headEnd type="none" w="sm" len="sm"/>
            <a:tailEnd type="none" w="sm" len="sm"/>
          </a:ln>
        </p:spPr>
        <p:txBody>
          <a:bodyPr/>
          <a:lstStyle/>
          <a:p>
            <a:endParaRPr lang="en-US" dirty="0"/>
          </a:p>
        </p:txBody>
      </p:sp>
      <p:sp>
        <p:nvSpPr>
          <p:cNvPr id="6" name="TextBox 6"/>
          <p:cNvSpPr txBox="1"/>
          <p:nvPr/>
        </p:nvSpPr>
        <p:spPr>
          <a:xfrm>
            <a:off x="1100825" y="4053352"/>
            <a:ext cx="4568944" cy="1739901"/>
          </a:xfrm>
          <a:prstGeom prst="rect">
            <a:avLst/>
          </a:prstGeom>
        </p:spPr>
        <p:txBody>
          <a:bodyPr lIns="0" tIns="0" rIns="0" bIns="0" rtlCol="0" anchor="t">
            <a:spAutoFit/>
          </a:bodyPr>
          <a:lstStyle/>
          <a:p>
            <a:pPr algn="ctr">
              <a:lnSpc>
                <a:spcPts val="6999"/>
              </a:lnSpc>
            </a:pPr>
            <a:r>
              <a:rPr lang="en-US" sz="4999" b="1" spc="99" dirty="0">
                <a:solidFill>
                  <a:srgbClr val="060606"/>
                </a:solidFill>
                <a:latin typeface="Garet Bold"/>
                <a:ea typeface="Garet Bold"/>
                <a:cs typeface="Garet Bold"/>
                <a:sym typeface="Garet Bold"/>
              </a:rPr>
              <a:t>DECREASING WORKERS</a:t>
            </a:r>
          </a:p>
        </p:txBody>
      </p:sp>
      <p:grpSp>
        <p:nvGrpSpPr>
          <p:cNvPr id="7" name="Group 7"/>
          <p:cNvGrpSpPr/>
          <p:nvPr/>
        </p:nvGrpSpPr>
        <p:grpSpPr>
          <a:xfrm>
            <a:off x="6924929" y="141996"/>
            <a:ext cx="732337" cy="73233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0506"/>
            </a:solidFill>
            <a:ln cap="sq">
              <a:noFill/>
              <a:prstDash val="solid"/>
              <a:miter/>
            </a:ln>
          </p:spPr>
          <p:txBody>
            <a:bodyPr/>
            <a:lstStyle/>
            <a:p>
              <a:endParaRPr lang="en-US" dirty="0"/>
            </a:p>
          </p:txBody>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2659"/>
                </a:lnSpc>
              </a:pPr>
              <a:r>
                <a:rPr lang="en-US" sz="1899" b="1" dirty="0">
                  <a:solidFill>
                    <a:srgbClr val="FFFFFF"/>
                  </a:solidFill>
                  <a:latin typeface="Garet Bold"/>
                  <a:ea typeface="Garet Bold"/>
                  <a:cs typeface="Garet Bold"/>
                  <a:sym typeface="Garet Bold"/>
                </a:rPr>
                <a:t>01</a:t>
              </a:r>
            </a:p>
          </p:txBody>
        </p:sp>
      </p:grpSp>
      <p:sp>
        <p:nvSpPr>
          <p:cNvPr id="10" name="TextBox 10"/>
          <p:cNvSpPr txBox="1"/>
          <p:nvPr/>
        </p:nvSpPr>
        <p:spPr>
          <a:xfrm>
            <a:off x="7811600" y="273215"/>
            <a:ext cx="5503645" cy="422275"/>
          </a:xfrm>
          <a:prstGeom prst="rect">
            <a:avLst/>
          </a:prstGeom>
        </p:spPr>
        <p:txBody>
          <a:bodyPr lIns="0" tIns="0" rIns="0" bIns="0" rtlCol="0" anchor="t">
            <a:spAutoFit/>
          </a:bodyPr>
          <a:lstStyle/>
          <a:p>
            <a:pPr algn="l">
              <a:lnSpc>
                <a:spcPts val="3499"/>
              </a:lnSpc>
            </a:pPr>
            <a:r>
              <a:rPr lang="en-US" sz="2499" b="1" dirty="0">
                <a:solidFill>
                  <a:srgbClr val="000000"/>
                </a:solidFill>
                <a:latin typeface="Garet Bold"/>
                <a:ea typeface="Garet Bold"/>
                <a:cs typeface="Garet Bold"/>
                <a:sym typeface="Garet Bold"/>
              </a:rPr>
              <a:t>Construction Work Force</a:t>
            </a:r>
          </a:p>
        </p:txBody>
      </p:sp>
      <p:grpSp>
        <p:nvGrpSpPr>
          <p:cNvPr id="11" name="Group 11"/>
          <p:cNvGrpSpPr/>
          <p:nvPr/>
        </p:nvGrpSpPr>
        <p:grpSpPr>
          <a:xfrm>
            <a:off x="6871685" y="2634553"/>
            <a:ext cx="732337" cy="73233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0506"/>
            </a:solidFill>
            <a:ln cap="sq">
              <a:noFill/>
              <a:prstDash val="solid"/>
              <a:miter/>
            </a:ln>
          </p:spPr>
          <p:txBody>
            <a:bodyPr/>
            <a:lstStyle/>
            <a:p>
              <a:endParaRPr lang="en-US" dirty="0"/>
            </a:p>
          </p:txBody>
        </p:sp>
        <p:sp>
          <p:nvSpPr>
            <p:cNvPr id="13" name="TextBox 13"/>
            <p:cNvSpPr txBox="1"/>
            <p:nvPr/>
          </p:nvSpPr>
          <p:spPr>
            <a:xfrm>
              <a:off x="76200" y="47625"/>
              <a:ext cx="660400" cy="688975"/>
            </a:xfrm>
            <a:prstGeom prst="rect">
              <a:avLst/>
            </a:prstGeom>
          </p:spPr>
          <p:txBody>
            <a:bodyPr lIns="50800" tIns="50800" rIns="50800" bIns="50800" rtlCol="0" anchor="ctr"/>
            <a:lstStyle/>
            <a:p>
              <a:pPr algn="ctr">
                <a:lnSpc>
                  <a:spcPts val="2659"/>
                </a:lnSpc>
              </a:pPr>
              <a:r>
                <a:rPr lang="en-US" sz="1899" b="1" dirty="0">
                  <a:solidFill>
                    <a:srgbClr val="FFFFFF"/>
                  </a:solidFill>
                  <a:latin typeface="Garet Bold"/>
                  <a:ea typeface="Garet Bold"/>
                  <a:cs typeface="Garet Bold"/>
                  <a:sym typeface="Garet Bold"/>
                </a:rPr>
                <a:t>02</a:t>
              </a:r>
            </a:p>
          </p:txBody>
        </p:sp>
      </p:grpSp>
      <p:sp>
        <p:nvSpPr>
          <p:cNvPr id="14" name="TextBox 14"/>
          <p:cNvSpPr txBox="1"/>
          <p:nvPr/>
        </p:nvSpPr>
        <p:spPr>
          <a:xfrm>
            <a:off x="7905138" y="647700"/>
            <a:ext cx="8927586" cy="1764665"/>
          </a:xfrm>
          <a:prstGeom prst="rect">
            <a:avLst/>
          </a:prstGeom>
        </p:spPr>
        <p:txBody>
          <a:bodyPr lIns="0" tIns="0" rIns="0" bIns="0" rtlCol="0" anchor="t">
            <a:spAutoFit/>
          </a:bodyPr>
          <a:lstStyle/>
          <a:p>
            <a:pPr marL="496571" lvl="1" indent="-248285" algn="l">
              <a:lnSpc>
                <a:spcPts val="3565"/>
              </a:lnSpc>
              <a:buFont typeface="Arial"/>
              <a:buChar char="•"/>
            </a:pPr>
            <a:r>
              <a:rPr lang="en-US" sz="2300" dirty="0">
                <a:solidFill>
                  <a:srgbClr val="000000"/>
                </a:solidFill>
                <a:latin typeface="Open Sans"/>
                <a:ea typeface="Open Sans"/>
                <a:cs typeface="Open Sans"/>
                <a:sym typeface="Open Sans"/>
              </a:rPr>
              <a:t>The average age of Ontario’s construction workforce = 41 years by 2027 </a:t>
            </a:r>
          </a:p>
          <a:p>
            <a:pPr marL="496571" lvl="1" indent="-248285" algn="l">
              <a:lnSpc>
                <a:spcPts val="3565"/>
              </a:lnSpc>
              <a:buFont typeface="Arial"/>
              <a:buChar char="•"/>
            </a:pPr>
            <a:r>
              <a:rPr lang="en-US" sz="2300" dirty="0">
                <a:solidFill>
                  <a:srgbClr val="000000"/>
                </a:solidFill>
                <a:latin typeface="Open Sans"/>
                <a:ea typeface="Open Sans"/>
                <a:cs typeface="Open Sans"/>
                <a:sym typeface="Open Sans"/>
              </a:rPr>
              <a:t>20% of the current workforce will be lost by 2027 due to retirement </a:t>
            </a:r>
            <a:r>
              <a:rPr lang="en-US" sz="2300" i="1" dirty="0">
                <a:solidFill>
                  <a:srgbClr val="000000"/>
                </a:solidFill>
                <a:latin typeface="Open Sans Italics"/>
                <a:ea typeface="Open Sans Italics"/>
                <a:cs typeface="Open Sans Italics"/>
                <a:sym typeface="Open Sans Italics"/>
              </a:rPr>
              <a:t>(BuildForce Canada) </a:t>
            </a:r>
          </a:p>
        </p:txBody>
      </p:sp>
      <p:sp>
        <p:nvSpPr>
          <p:cNvPr id="15" name="TextBox 15"/>
          <p:cNvSpPr txBox="1"/>
          <p:nvPr/>
        </p:nvSpPr>
        <p:spPr>
          <a:xfrm>
            <a:off x="7782934" y="2767903"/>
            <a:ext cx="5503645" cy="422275"/>
          </a:xfrm>
          <a:prstGeom prst="rect">
            <a:avLst/>
          </a:prstGeom>
        </p:spPr>
        <p:txBody>
          <a:bodyPr lIns="0" tIns="0" rIns="0" bIns="0" rtlCol="0" anchor="t">
            <a:spAutoFit/>
          </a:bodyPr>
          <a:lstStyle/>
          <a:p>
            <a:pPr algn="l">
              <a:lnSpc>
                <a:spcPts val="3499"/>
              </a:lnSpc>
            </a:pPr>
            <a:r>
              <a:rPr lang="en-US" sz="2499" b="1" dirty="0">
                <a:solidFill>
                  <a:srgbClr val="000000"/>
                </a:solidFill>
                <a:latin typeface="Garet Bold"/>
                <a:ea typeface="Garet Bold"/>
                <a:cs typeface="Garet Bold"/>
                <a:sym typeface="Garet Bold"/>
              </a:rPr>
              <a:t>Construction Owners</a:t>
            </a:r>
          </a:p>
        </p:txBody>
      </p:sp>
      <p:grpSp>
        <p:nvGrpSpPr>
          <p:cNvPr id="16" name="Group 16"/>
          <p:cNvGrpSpPr/>
          <p:nvPr/>
        </p:nvGrpSpPr>
        <p:grpSpPr>
          <a:xfrm>
            <a:off x="6972776" y="6060560"/>
            <a:ext cx="732337" cy="732337"/>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0506"/>
            </a:solidFill>
            <a:ln cap="sq">
              <a:noFill/>
              <a:prstDash val="solid"/>
              <a:miter/>
            </a:ln>
          </p:spPr>
          <p:txBody>
            <a:bodyPr/>
            <a:lstStyle/>
            <a:p>
              <a:endParaRPr lang="en-US" dirty="0"/>
            </a:p>
          </p:txBody>
        </p:sp>
        <p:sp>
          <p:nvSpPr>
            <p:cNvPr id="18" name="TextBox 18"/>
            <p:cNvSpPr txBox="1"/>
            <p:nvPr/>
          </p:nvSpPr>
          <p:spPr>
            <a:xfrm>
              <a:off x="76200" y="47625"/>
              <a:ext cx="660400" cy="688975"/>
            </a:xfrm>
            <a:prstGeom prst="rect">
              <a:avLst/>
            </a:prstGeom>
          </p:spPr>
          <p:txBody>
            <a:bodyPr lIns="50800" tIns="50800" rIns="50800" bIns="50800" rtlCol="0" anchor="ctr"/>
            <a:lstStyle/>
            <a:p>
              <a:pPr algn="ctr">
                <a:lnSpc>
                  <a:spcPts val="2659"/>
                </a:lnSpc>
              </a:pPr>
              <a:r>
                <a:rPr lang="en-US" sz="1899" b="1" dirty="0">
                  <a:solidFill>
                    <a:srgbClr val="FFFFFF"/>
                  </a:solidFill>
                  <a:latin typeface="Garet Bold"/>
                  <a:ea typeface="Garet Bold"/>
                  <a:cs typeface="Garet Bold"/>
                  <a:sym typeface="Garet Bold"/>
                </a:rPr>
                <a:t>03</a:t>
              </a:r>
            </a:p>
          </p:txBody>
        </p:sp>
      </p:grpSp>
      <p:sp>
        <p:nvSpPr>
          <p:cNvPr id="19" name="TextBox 19"/>
          <p:cNvSpPr txBox="1"/>
          <p:nvPr/>
        </p:nvSpPr>
        <p:spPr>
          <a:xfrm>
            <a:off x="7782934" y="3162300"/>
            <a:ext cx="9328172" cy="2660015"/>
          </a:xfrm>
          <a:prstGeom prst="rect">
            <a:avLst/>
          </a:prstGeom>
        </p:spPr>
        <p:txBody>
          <a:bodyPr lIns="0" tIns="0" rIns="0" bIns="0" rtlCol="0" anchor="t">
            <a:spAutoFit/>
          </a:bodyPr>
          <a:lstStyle/>
          <a:p>
            <a:pPr marL="496571" lvl="1" indent="-248285" algn="just">
              <a:lnSpc>
                <a:spcPts val="3565"/>
              </a:lnSpc>
              <a:buFont typeface="Arial"/>
              <a:buChar char="•"/>
            </a:pPr>
            <a:r>
              <a:rPr lang="en-US" sz="2300" dirty="0">
                <a:solidFill>
                  <a:srgbClr val="000000"/>
                </a:solidFill>
                <a:latin typeface="Open Sans"/>
                <a:ea typeface="Open Sans"/>
                <a:cs typeface="Open Sans"/>
                <a:sym typeface="Open Sans"/>
              </a:rPr>
              <a:t>Construction owners tended to be younger than other business owners. About 35% of construction owners were under age 45, compared to 33% of all business owners. More than 40% of all business owners were 55 years or older, in contrast with 35% for construction owners. </a:t>
            </a:r>
            <a:r>
              <a:rPr lang="en-US" sz="2300" i="1" dirty="0">
                <a:solidFill>
                  <a:srgbClr val="000000"/>
                </a:solidFill>
                <a:latin typeface="Open Sans Italics"/>
                <a:ea typeface="Open Sans Italics"/>
                <a:cs typeface="Open Sans Italics"/>
                <a:sym typeface="Open Sans Italics"/>
              </a:rPr>
              <a:t>(Center For Construction Research and Training)</a:t>
            </a:r>
          </a:p>
        </p:txBody>
      </p:sp>
      <p:sp>
        <p:nvSpPr>
          <p:cNvPr id="20" name="TextBox 20"/>
          <p:cNvSpPr txBox="1"/>
          <p:nvPr/>
        </p:nvSpPr>
        <p:spPr>
          <a:xfrm>
            <a:off x="7811600" y="6193910"/>
            <a:ext cx="6785520" cy="422275"/>
          </a:xfrm>
          <a:prstGeom prst="rect">
            <a:avLst/>
          </a:prstGeom>
        </p:spPr>
        <p:txBody>
          <a:bodyPr lIns="0" tIns="0" rIns="0" bIns="0" rtlCol="0" anchor="t">
            <a:spAutoFit/>
          </a:bodyPr>
          <a:lstStyle/>
          <a:p>
            <a:pPr algn="l">
              <a:lnSpc>
                <a:spcPts val="3499"/>
              </a:lnSpc>
            </a:pPr>
            <a:r>
              <a:rPr lang="en-US" sz="2499" b="1" dirty="0">
                <a:solidFill>
                  <a:srgbClr val="000000"/>
                </a:solidFill>
                <a:latin typeface="Garet Bold"/>
                <a:ea typeface="Garet Bold"/>
                <a:cs typeface="Garet Bold"/>
                <a:sym typeface="Garet Bold"/>
              </a:rPr>
              <a:t>Challenges of Business Succession</a:t>
            </a:r>
          </a:p>
        </p:txBody>
      </p:sp>
      <p:sp>
        <p:nvSpPr>
          <p:cNvPr id="21" name="TextBox 21"/>
          <p:cNvSpPr txBox="1"/>
          <p:nvPr/>
        </p:nvSpPr>
        <p:spPr>
          <a:xfrm>
            <a:off x="7811600" y="6539985"/>
            <a:ext cx="10002843" cy="3555196"/>
          </a:xfrm>
          <a:prstGeom prst="rect">
            <a:avLst/>
          </a:prstGeom>
        </p:spPr>
        <p:txBody>
          <a:bodyPr lIns="0" tIns="0" rIns="0" bIns="0" rtlCol="0" anchor="t">
            <a:spAutoFit/>
          </a:bodyPr>
          <a:lstStyle/>
          <a:p>
            <a:pPr marL="497393" lvl="1" indent="-248697" algn="just">
              <a:lnSpc>
                <a:spcPts val="3570"/>
              </a:lnSpc>
              <a:buFont typeface="Arial"/>
              <a:buChar char="•"/>
            </a:pPr>
            <a:r>
              <a:rPr lang="en-US" sz="2303" dirty="0">
                <a:solidFill>
                  <a:srgbClr val="000000"/>
                </a:solidFill>
                <a:latin typeface="Open Sans"/>
                <a:ea typeface="Open Sans"/>
                <a:cs typeface="Open Sans"/>
                <a:sym typeface="Open Sans"/>
              </a:rPr>
              <a:t>30% of family businesses survive the transition from first to second generation ownership.</a:t>
            </a:r>
          </a:p>
          <a:p>
            <a:pPr marL="497393" lvl="1" indent="-248697" algn="just">
              <a:lnSpc>
                <a:spcPts val="3570"/>
              </a:lnSpc>
              <a:buFont typeface="Arial"/>
              <a:buChar char="•"/>
            </a:pPr>
            <a:r>
              <a:rPr lang="en-US" sz="2303" dirty="0">
                <a:solidFill>
                  <a:srgbClr val="000000"/>
                </a:solidFill>
                <a:latin typeface="Open Sans"/>
                <a:ea typeface="Open Sans"/>
                <a:cs typeface="Open Sans"/>
                <a:sym typeface="Open Sans"/>
              </a:rPr>
              <a:t>12% survive the transition from second to third generation.</a:t>
            </a:r>
          </a:p>
          <a:p>
            <a:pPr marL="497393" lvl="1" indent="-248697" algn="just">
              <a:lnSpc>
                <a:spcPts val="3570"/>
              </a:lnSpc>
              <a:buFont typeface="Arial"/>
              <a:buChar char="•"/>
            </a:pPr>
            <a:r>
              <a:rPr lang="en-US" sz="2303" dirty="0">
                <a:solidFill>
                  <a:srgbClr val="000000"/>
                </a:solidFill>
                <a:latin typeface="Open Sans"/>
                <a:ea typeface="Open Sans"/>
                <a:cs typeface="Open Sans"/>
                <a:sym typeface="Open Sans"/>
              </a:rPr>
              <a:t>3% survive the  transition from third generation</a:t>
            </a:r>
          </a:p>
          <a:p>
            <a:pPr marL="497393" lvl="1" indent="-248697" algn="just">
              <a:lnSpc>
                <a:spcPts val="3570"/>
              </a:lnSpc>
              <a:buFont typeface="Arial"/>
              <a:buChar char="•"/>
            </a:pPr>
            <a:r>
              <a:rPr lang="en-US" sz="2303" dirty="0">
                <a:solidFill>
                  <a:srgbClr val="000000"/>
                </a:solidFill>
                <a:latin typeface="Open Sans"/>
                <a:ea typeface="Open Sans"/>
                <a:cs typeface="Open Sans"/>
                <a:sym typeface="Open Sans"/>
              </a:rPr>
              <a:t>Only 13 percent of family businesses remain in the family over 60 years.</a:t>
            </a:r>
          </a:p>
          <a:p>
            <a:pPr marL="497393" lvl="1" indent="-248697" algn="just">
              <a:lnSpc>
                <a:spcPts val="3570"/>
              </a:lnSpc>
              <a:buFont typeface="Arial"/>
              <a:buChar char="•"/>
            </a:pPr>
            <a:r>
              <a:rPr lang="en-US" sz="2303" dirty="0">
                <a:solidFill>
                  <a:srgbClr val="000000"/>
                </a:solidFill>
                <a:latin typeface="Open Sans"/>
                <a:ea typeface="Open Sans"/>
                <a:cs typeface="Open Sans"/>
                <a:sym typeface="Open Sans"/>
              </a:rPr>
              <a:t>And 47% of family business owners expecting to retire in five years DO NOT have a successor </a:t>
            </a:r>
            <a:r>
              <a:rPr lang="en-US" sz="2303" i="1" dirty="0">
                <a:solidFill>
                  <a:srgbClr val="000000"/>
                </a:solidFill>
                <a:latin typeface="Open Sans Italics"/>
                <a:ea typeface="Open Sans Italics"/>
                <a:cs typeface="Open Sans Italics"/>
                <a:sym typeface="Open Sans Italics"/>
              </a:rPr>
              <a:t>(Aronoff, 2017)</a:t>
            </a:r>
          </a:p>
        </p:txBody>
      </p:sp>
      <p:sp>
        <p:nvSpPr>
          <p:cNvPr id="22" name="Freeform 22"/>
          <p:cNvSpPr/>
          <p:nvPr/>
        </p:nvSpPr>
        <p:spPr>
          <a:xfrm>
            <a:off x="14736097" y="-5733308"/>
            <a:ext cx="7616557" cy="7815497"/>
          </a:xfrm>
          <a:custGeom>
            <a:avLst/>
            <a:gdLst/>
            <a:ahLst/>
            <a:cxnLst/>
            <a:rect l="l" t="t" r="r" b="b"/>
            <a:pathLst>
              <a:path w="7616557" h="7815497">
                <a:moveTo>
                  <a:pt x="0" y="0"/>
                </a:moveTo>
                <a:lnTo>
                  <a:pt x="7616556" y="0"/>
                </a:lnTo>
                <a:lnTo>
                  <a:pt x="7616556" y="7815496"/>
                </a:lnTo>
                <a:lnTo>
                  <a:pt x="0" y="78154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23" name="Freeform 23"/>
          <p:cNvSpPr/>
          <p:nvPr/>
        </p:nvSpPr>
        <p:spPr>
          <a:xfrm>
            <a:off x="-3795229" y="7330719"/>
            <a:ext cx="6362511" cy="6528696"/>
          </a:xfrm>
          <a:custGeom>
            <a:avLst/>
            <a:gdLst/>
            <a:ahLst/>
            <a:cxnLst/>
            <a:rect l="l" t="t" r="r" b="b"/>
            <a:pathLst>
              <a:path w="6362511" h="6528696">
                <a:moveTo>
                  <a:pt x="0" y="0"/>
                </a:moveTo>
                <a:lnTo>
                  <a:pt x="6362511" y="0"/>
                </a:lnTo>
                <a:lnTo>
                  <a:pt x="6362511" y="6528696"/>
                </a:lnTo>
                <a:lnTo>
                  <a:pt x="0" y="65286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24" name="AutoShape 24"/>
          <p:cNvSpPr/>
          <p:nvPr/>
        </p:nvSpPr>
        <p:spPr>
          <a:xfrm flipH="1">
            <a:off x="5014719" y="7621254"/>
            <a:ext cx="1310100" cy="0"/>
          </a:xfrm>
          <a:prstGeom prst="line">
            <a:avLst/>
          </a:prstGeom>
          <a:ln w="95250" cap="flat">
            <a:solidFill>
              <a:srgbClr val="060606"/>
            </a:solidFill>
            <a:prstDash val="solid"/>
            <a:headEnd type="none" w="sm" len="sm"/>
            <a:tailEnd type="none" w="sm" len="sm"/>
          </a:ln>
        </p:spPr>
        <p:txBody>
          <a:bodyPr/>
          <a:lstStyle/>
          <a:p>
            <a:endParaRPr lang="en-US" dirty="0"/>
          </a:p>
        </p:txBody>
      </p:sp>
      <p:sp>
        <p:nvSpPr>
          <p:cNvPr id="25" name="Freeform 25"/>
          <p:cNvSpPr/>
          <p:nvPr/>
        </p:nvSpPr>
        <p:spPr>
          <a:xfrm>
            <a:off x="-3394643" y="-4446507"/>
            <a:ext cx="6362511" cy="6528696"/>
          </a:xfrm>
          <a:custGeom>
            <a:avLst/>
            <a:gdLst/>
            <a:ahLst/>
            <a:cxnLst/>
            <a:rect l="l" t="t" r="r" b="b"/>
            <a:pathLst>
              <a:path w="6362511" h="6528696">
                <a:moveTo>
                  <a:pt x="0" y="0"/>
                </a:moveTo>
                <a:lnTo>
                  <a:pt x="6362511" y="0"/>
                </a:lnTo>
                <a:lnTo>
                  <a:pt x="6362511" y="6528695"/>
                </a:lnTo>
                <a:lnTo>
                  <a:pt x="0" y="65286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26" name="Freeform 26"/>
          <p:cNvSpPr/>
          <p:nvPr/>
        </p:nvSpPr>
        <p:spPr>
          <a:xfrm>
            <a:off x="17435826" y="8756805"/>
            <a:ext cx="6362511" cy="6528696"/>
          </a:xfrm>
          <a:custGeom>
            <a:avLst/>
            <a:gdLst/>
            <a:ahLst/>
            <a:cxnLst/>
            <a:rect l="l" t="t" r="r" b="b"/>
            <a:pathLst>
              <a:path w="6362511" h="6528696">
                <a:moveTo>
                  <a:pt x="0" y="0"/>
                </a:moveTo>
                <a:lnTo>
                  <a:pt x="6362511" y="0"/>
                </a:lnTo>
                <a:lnTo>
                  <a:pt x="6362511" y="6528696"/>
                </a:lnTo>
                <a:lnTo>
                  <a:pt x="0" y="65286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dirty="0"/>
          </a:p>
        </p:txBody>
      </p:sp>
      <p:grpSp>
        <p:nvGrpSpPr>
          <p:cNvPr id="3" name="Group 3"/>
          <p:cNvGrpSpPr/>
          <p:nvPr/>
        </p:nvGrpSpPr>
        <p:grpSpPr>
          <a:xfrm>
            <a:off x="0" y="0"/>
            <a:ext cx="18288000" cy="30861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E8ECEC"/>
            </a:solidFill>
          </p:spPr>
          <p:txBody>
            <a:bodyPr/>
            <a:lstStyle/>
            <a:p>
              <a:endParaRPr lang="en-US" dirty="0"/>
            </a:p>
          </p:txBody>
        </p:sp>
        <p:sp>
          <p:nvSpPr>
            <p:cNvPr id="5" name="TextBox 5"/>
            <p:cNvSpPr txBox="1"/>
            <p:nvPr/>
          </p:nvSpPr>
          <p:spPr>
            <a:xfrm>
              <a:off x="0" y="-19050"/>
              <a:ext cx="4816593" cy="831850"/>
            </a:xfrm>
            <a:prstGeom prst="rect">
              <a:avLst/>
            </a:prstGeom>
          </p:spPr>
          <p:txBody>
            <a:bodyPr lIns="50800" tIns="50800" rIns="50800" bIns="50800" rtlCol="0" anchor="ctr"/>
            <a:lstStyle/>
            <a:p>
              <a:pPr algn="ctr">
                <a:lnSpc>
                  <a:spcPts val="2859"/>
                </a:lnSpc>
              </a:pPr>
              <a:endParaRPr dirty="0"/>
            </a:p>
          </p:txBody>
        </p:sp>
      </p:grpSp>
      <p:sp>
        <p:nvSpPr>
          <p:cNvPr id="6" name="Freeform 6"/>
          <p:cNvSpPr/>
          <p:nvPr/>
        </p:nvSpPr>
        <p:spPr>
          <a:xfrm>
            <a:off x="14479722" y="-4987971"/>
            <a:ext cx="7616557" cy="7815497"/>
          </a:xfrm>
          <a:custGeom>
            <a:avLst/>
            <a:gdLst/>
            <a:ahLst/>
            <a:cxnLst/>
            <a:rect l="l" t="t" r="r" b="b"/>
            <a:pathLst>
              <a:path w="7616557" h="7815497">
                <a:moveTo>
                  <a:pt x="0" y="0"/>
                </a:moveTo>
                <a:lnTo>
                  <a:pt x="7616556" y="0"/>
                </a:lnTo>
                <a:lnTo>
                  <a:pt x="7616556" y="7815497"/>
                </a:lnTo>
                <a:lnTo>
                  <a:pt x="0" y="78154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7" name="Freeform 7"/>
          <p:cNvSpPr/>
          <p:nvPr/>
        </p:nvSpPr>
        <p:spPr>
          <a:xfrm>
            <a:off x="-3620494" y="-3799091"/>
            <a:ext cx="6709932" cy="6885191"/>
          </a:xfrm>
          <a:custGeom>
            <a:avLst/>
            <a:gdLst/>
            <a:ahLst/>
            <a:cxnLst/>
            <a:rect l="l" t="t" r="r" b="b"/>
            <a:pathLst>
              <a:path w="6709932" h="6885191">
                <a:moveTo>
                  <a:pt x="0" y="0"/>
                </a:moveTo>
                <a:lnTo>
                  <a:pt x="6709932" y="0"/>
                </a:lnTo>
                <a:lnTo>
                  <a:pt x="6709932" y="6885191"/>
                </a:lnTo>
                <a:lnTo>
                  <a:pt x="0" y="68851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8" name="TextBox 8"/>
          <p:cNvSpPr txBox="1"/>
          <p:nvPr/>
        </p:nvSpPr>
        <p:spPr>
          <a:xfrm>
            <a:off x="869674" y="1733195"/>
            <a:ext cx="16548651" cy="1094330"/>
          </a:xfrm>
          <a:prstGeom prst="rect">
            <a:avLst/>
          </a:prstGeom>
        </p:spPr>
        <p:txBody>
          <a:bodyPr lIns="0" tIns="0" rIns="0" bIns="0" rtlCol="0" anchor="t">
            <a:spAutoFit/>
          </a:bodyPr>
          <a:lstStyle/>
          <a:p>
            <a:pPr algn="ctr">
              <a:lnSpc>
                <a:spcPts val="8903"/>
              </a:lnSpc>
            </a:pPr>
            <a:r>
              <a:rPr lang="en-US" sz="6451" b="1" spc="632" dirty="0">
                <a:solidFill>
                  <a:srgbClr val="060606"/>
                </a:solidFill>
                <a:latin typeface="Garet Bold"/>
                <a:ea typeface="Garet Bold"/>
                <a:cs typeface="Garet Bold"/>
                <a:sym typeface="Garet Bold"/>
              </a:rPr>
              <a:t>DECREASING WORKERS GRAPHS</a:t>
            </a:r>
          </a:p>
        </p:txBody>
      </p:sp>
      <p:sp>
        <p:nvSpPr>
          <p:cNvPr id="9" name="Freeform 9"/>
          <p:cNvSpPr/>
          <p:nvPr/>
        </p:nvSpPr>
        <p:spPr>
          <a:xfrm>
            <a:off x="-1978865" y="5315820"/>
            <a:ext cx="20576652" cy="5144163"/>
          </a:xfrm>
          <a:custGeom>
            <a:avLst/>
            <a:gdLst/>
            <a:ahLst/>
            <a:cxnLst/>
            <a:rect l="l" t="t" r="r" b="b"/>
            <a:pathLst>
              <a:path w="20576652" h="5144163">
                <a:moveTo>
                  <a:pt x="0" y="0"/>
                </a:moveTo>
                <a:lnTo>
                  <a:pt x="20576652" y="0"/>
                </a:lnTo>
                <a:lnTo>
                  <a:pt x="20576652" y="5144163"/>
                </a:lnTo>
                <a:lnTo>
                  <a:pt x="0" y="5144163"/>
                </a:lnTo>
                <a:lnTo>
                  <a:pt x="0" y="0"/>
                </a:lnTo>
                <a:close/>
              </a:path>
            </a:pathLst>
          </a:custGeom>
          <a:blipFill>
            <a:blip r:embed="rId5">
              <a:alphaModFix amt="13000"/>
              <a:extLst>
                <a:ext uri="{96DAC541-7B7A-43D3-8B79-37D633B846F1}">
                  <asvg:svgBlip xmlns:asvg="http://schemas.microsoft.com/office/drawing/2016/SVG/main" r:embed="rId6"/>
                </a:ext>
              </a:extLst>
            </a:blip>
            <a:stretch>
              <a:fillRect/>
            </a:stretch>
          </a:blipFill>
        </p:spPr>
        <p:txBody>
          <a:bodyPr/>
          <a:lstStyle/>
          <a:p>
            <a:endParaRPr lang="en-US" dirty="0"/>
          </a:p>
        </p:txBody>
      </p:sp>
      <p:grpSp>
        <p:nvGrpSpPr>
          <p:cNvPr id="10" name="Group 10"/>
          <p:cNvGrpSpPr/>
          <p:nvPr/>
        </p:nvGrpSpPr>
        <p:grpSpPr>
          <a:xfrm>
            <a:off x="9614609" y="4077718"/>
            <a:ext cx="8550545" cy="4719485"/>
            <a:chOff x="0" y="0"/>
            <a:chExt cx="2251995" cy="1242992"/>
          </a:xfrm>
        </p:grpSpPr>
        <p:sp>
          <p:nvSpPr>
            <p:cNvPr id="11" name="Freeform 11"/>
            <p:cNvSpPr/>
            <p:nvPr/>
          </p:nvSpPr>
          <p:spPr>
            <a:xfrm>
              <a:off x="0" y="0"/>
              <a:ext cx="2251995" cy="1242992"/>
            </a:xfrm>
            <a:custGeom>
              <a:avLst/>
              <a:gdLst/>
              <a:ahLst/>
              <a:cxnLst/>
              <a:rect l="l" t="t" r="r" b="b"/>
              <a:pathLst>
                <a:path w="2251995" h="1242992">
                  <a:moveTo>
                    <a:pt x="46177" y="0"/>
                  </a:moveTo>
                  <a:lnTo>
                    <a:pt x="2205819" y="0"/>
                  </a:lnTo>
                  <a:cubicBezTo>
                    <a:pt x="2218065" y="0"/>
                    <a:pt x="2229811" y="4865"/>
                    <a:pt x="2238471" y="13525"/>
                  </a:cubicBezTo>
                  <a:cubicBezTo>
                    <a:pt x="2247130" y="22185"/>
                    <a:pt x="2251995" y="33930"/>
                    <a:pt x="2251995" y="46177"/>
                  </a:cubicBezTo>
                  <a:lnTo>
                    <a:pt x="2251995" y="1196815"/>
                  </a:lnTo>
                  <a:cubicBezTo>
                    <a:pt x="2251995" y="1209062"/>
                    <a:pt x="2247130" y="1220807"/>
                    <a:pt x="2238471" y="1229467"/>
                  </a:cubicBezTo>
                  <a:cubicBezTo>
                    <a:pt x="2229811" y="1238127"/>
                    <a:pt x="2218065" y="1242992"/>
                    <a:pt x="2205819" y="1242992"/>
                  </a:cubicBezTo>
                  <a:lnTo>
                    <a:pt x="46177" y="1242992"/>
                  </a:lnTo>
                  <a:cubicBezTo>
                    <a:pt x="33930" y="1242992"/>
                    <a:pt x="22185" y="1238127"/>
                    <a:pt x="13525" y="1229467"/>
                  </a:cubicBezTo>
                  <a:cubicBezTo>
                    <a:pt x="4865" y="1220807"/>
                    <a:pt x="0" y="1209062"/>
                    <a:pt x="0" y="1196815"/>
                  </a:cubicBezTo>
                  <a:lnTo>
                    <a:pt x="0" y="46177"/>
                  </a:lnTo>
                  <a:cubicBezTo>
                    <a:pt x="0" y="33930"/>
                    <a:pt x="4865" y="22185"/>
                    <a:pt x="13525" y="13525"/>
                  </a:cubicBezTo>
                  <a:cubicBezTo>
                    <a:pt x="22185" y="4865"/>
                    <a:pt x="33930" y="0"/>
                    <a:pt x="46177" y="0"/>
                  </a:cubicBezTo>
                  <a:close/>
                </a:path>
              </a:pathLst>
            </a:custGeom>
            <a:solidFill>
              <a:srgbClr val="E8ECEC"/>
            </a:solidFill>
          </p:spPr>
          <p:txBody>
            <a:bodyPr/>
            <a:lstStyle/>
            <a:p>
              <a:endParaRPr lang="en-US" dirty="0"/>
            </a:p>
          </p:txBody>
        </p:sp>
        <p:sp>
          <p:nvSpPr>
            <p:cNvPr id="12" name="TextBox 12"/>
            <p:cNvSpPr txBox="1"/>
            <p:nvPr/>
          </p:nvSpPr>
          <p:spPr>
            <a:xfrm>
              <a:off x="0" y="-38100"/>
              <a:ext cx="2251995" cy="1281092"/>
            </a:xfrm>
            <a:prstGeom prst="rect">
              <a:avLst/>
            </a:prstGeom>
          </p:spPr>
          <p:txBody>
            <a:bodyPr lIns="50800" tIns="50800" rIns="50800" bIns="50800" rtlCol="0" anchor="ctr"/>
            <a:lstStyle/>
            <a:p>
              <a:pPr algn="ctr">
                <a:lnSpc>
                  <a:spcPts val="2659"/>
                </a:lnSpc>
              </a:pPr>
              <a:endParaRPr dirty="0"/>
            </a:p>
          </p:txBody>
        </p:sp>
      </p:grpSp>
      <p:sp>
        <p:nvSpPr>
          <p:cNvPr id="13" name="Freeform 13"/>
          <p:cNvSpPr/>
          <p:nvPr/>
        </p:nvSpPr>
        <p:spPr>
          <a:xfrm>
            <a:off x="10245306" y="4307374"/>
            <a:ext cx="7493488" cy="4260173"/>
          </a:xfrm>
          <a:custGeom>
            <a:avLst/>
            <a:gdLst/>
            <a:ahLst/>
            <a:cxnLst/>
            <a:rect l="l" t="t" r="r" b="b"/>
            <a:pathLst>
              <a:path w="7493488" h="4260173">
                <a:moveTo>
                  <a:pt x="0" y="0"/>
                </a:moveTo>
                <a:lnTo>
                  <a:pt x="7493488" y="0"/>
                </a:lnTo>
                <a:lnTo>
                  <a:pt x="7493488" y="4260173"/>
                </a:lnTo>
                <a:lnTo>
                  <a:pt x="0" y="4260173"/>
                </a:lnTo>
                <a:lnTo>
                  <a:pt x="0" y="0"/>
                </a:lnTo>
                <a:close/>
              </a:path>
            </a:pathLst>
          </a:custGeom>
          <a:blipFill>
            <a:blip r:embed="rId7"/>
            <a:stretch>
              <a:fillRect t="-2117" b="-2117"/>
            </a:stretch>
          </a:blipFill>
        </p:spPr>
        <p:txBody>
          <a:bodyPr/>
          <a:lstStyle/>
          <a:p>
            <a:endParaRPr lang="en-US" dirty="0"/>
          </a:p>
        </p:txBody>
      </p:sp>
      <p:grpSp>
        <p:nvGrpSpPr>
          <p:cNvPr id="14" name="Group 14"/>
          <p:cNvGrpSpPr/>
          <p:nvPr/>
        </p:nvGrpSpPr>
        <p:grpSpPr>
          <a:xfrm>
            <a:off x="294939" y="4077718"/>
            <a:ext cx="9063295" cy="4719485"/>
            <a:chOff x="0" y="0"/>
            <a:chExt cx="12084393" cy="6292647"/>
          </a:xfrm>
        </p:grpSpPr>
        <p:grpSp>
          <p:nvGrpSpPr>
            <p:cNvPr id="15" name="Group 15"/>
            <p:cNvGrpSpPr/>
            <p:nvPr/>
          </p:nvGrpSpPr>
          <p:grpSpPr>
            <a:xfrm>
              <a:off x="0" y="0"/>
              <a:ext cx="12084393" cy="6292647"/>
              <a:chOff x="0" y="0"/>
              <a:chExt cx="2387041" cy="1242992"/>
            </a:xfrm>
          </p:grpSpPr>
          <p:sp>
            <p:nvSpPr>
              <p:cNvPr id="16" name="Freeform 16"/>
              <p:cNvSpPr/>
              <p:nvPr/>
            </p:nvSpPr>
            <p:spPr>
              <a:xfrm>
                <a:off x="0" y="0"/>
                <a:ext cx="2387041" cy="1242992"/>
              </a:xfrm>
              <a:custGeom>
                <a:avLst/>
                <a:gdLst/>
                <a:ahLst/>
                <a:cxnLst/>
                <a:rect l="l" t="t" r="r" b="b"/>
                <a:pathLst>
                  <a:path w="2387041" h="1242992">
                    <a:moveTo>
                      <a:pt x="43565" y="0"/>
                    </a:moveTo>
                    <a:lnTo>
                      <a:pt x="2343476" y="0"/>
                    </a:lnTo>
                    <a:cubicBezTo>
                      <a:pt x="2367536" y="0"/>
                      <a:pt x="2387041" y="19504"/>
                      <a:pt x="2387041" y="43565"/>
                    </a:cubicBezTo>
                    <a:lnTo>
                      <a:pt x="2387041" y="1199427"/>
                    </a:lnTo>
                    <a:cubicBezTo>
                      <a:pt x="2387041" y="1223487"/>
                      <a:pt x="2367536" y="1242992"/>
                      <a:pt x="2343476" y="1242992"/>
                    </a:cubicBezTo>
                    <a:lnTo>
                      <a:pt x="43565" y="1242992"/>
                    </a:lnTo>
                    <a:cubicBezTo>
                      <a:pt x="19504" y="1242992"/>
                      <a:pt x="0" y="1223487"/>
                      <a:pt x="0" y="1199427"/>
                    </a:cubicBezTo>
                    <a:lnTo>
                      <a:pt x="0" y="43565"/>
                    </a:lnTo>
                    <a:cubicBezTo>
                      <a:pt x="0" y="19504"/>
                      <a:pt x="19504" y="0"/>
                      <a:pt x="43565" y="0"/>
                    </a:cubicBezTo>
                    <a:close/>
                  </a:path>
                </a:pathLst>
              </a:custGeom>
              <a:solidFill>
                <a:srgbClr val="E8ECEC"/>
              </a:solidFill>
            </p:spPr>
            <p:txBody>
              <a:bodyPr/>
              <a:lstStyle/>
              <a:p>
                <a:endParaRPr lang="en-US" dirty="0"/>
              </a:p>
            </p:txBody>
          </p:sp>
          <p:sp>
            <p:nvSpPr>
              <p:cNvPr id="17" name="TextBox 17"/>
              <p:cNvSpPr txBox="1"/>
              <p:nvPr/>
            </p:nvSpPr>
            <p:spPr>
              <a:xfrm>
                <a:off x="0" y="-38100"/>
                <a:ext cx="2387041" cy="1281092"/>
              </a:xfrm>
              <a:prstGeom prst="rect">
                <a:avLst/>
              </a:prstGeom>
            </p:spPr>
            <p:txBody>
              <a:bodyPr lIns="50800" tIns="50800" rIns="50800" bIns="50800" rtlCol="0" anchor="ctr"/>
              <a:lstStyle/>
              <a:p>
                <a:pPr algn="ctr">
                  <a:lnSpc>
                    <a:spcPts val="2659"/>
                  </a:lnSpc>
                </a:pPr>
                <a:endParaRPr dirty="0"/>
              </a:p>
            </p:txBody>
          </p:sp>
        </p:grpSp>
        <p:sp>
          <p:nvSpPr>
            <p:cNvPr id="18" name="Freeform 18"/>
            <p:cNvSpPr/>
            <p:nvPr/>
          </p:nvSpPr>
          <p:spPr>
            <a:xfrm>
              <a:off x="413394" y="325126"/>
              <a:ext cx="10888404" cy="5680231"/>
            </a:xfrm>
            <a:custGeom>
              <a:avLst/>
              <a:gdLst/>
              <a:ahLst/>
              <a:cxnLst/>
              <a:rect l="l" t="t" r="r" b="b"/>
              <a:pathLst>
                <a:path w="10888404" h="5680231">
                  <a:moveTo>
                    <a:pt x="0" y="0"/>
                  </a:moveTo>
                  <a:lnTo>
                    <a:pt x="10888404" y="0"/>
                  </a:lnTo>
                  <a:lnTo>
                    <a:pt x="10888404" y="5680231"/>
                  </a:lnTo>
                  <a:lnTo>
                    <a:pt x="0" y="5680231"/>
                  </a:lnTo>
                  <a:lnTo>
                    <a:pt x="0" y="0"/>
                  </a:lnTo>
                  <a:close/>
                </a:path>
              </a:pathLst>
            </a:custGeom>
            <a:blipFill>
              <a:blip r:embed="rId8"/>
              <a:stretch>
                <a:fillRect l="-158" t="-201" r="-125"/>
              </a:stretch>
            </a:blipFill>
            <a:ln w="57150" cap="sq">
              <a:solidFill>
                <a:srgbClr val="18456F"/>
              </a:solidFill>
              <a:prstDash val="solid"/>
              <a:miter/>
            </a:ln>
          </p:spPr>
          <p:txBody>
            <a:bodyPr/>
            <a:lstStyle/>
            <a:p>
              <a:endParaRPr lang="en-US" dirty="0"/>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999863" y="106980"/>
            <a:ext cx="732337" cy="73233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0506"/>
            </a:solidFill>
            <a:ln cap="sq">
              <a:noFill/>
              <a:prstDash val="solid"/>
              <a:miter/>
            </a:ln>
          </p:spPr>
          <p:txBody>
            <a:bodyPr/>
            <a:lstStyle/>
            <a:p>
              <a:endParaRPr lang="en-US" dirty="0"/>
            </a:p>
          </p:txBody>
        </p:sp>
        <p:sp>
          <p:nvSpPr>
            <p:cNvPr id="4" name="TextBox 4"/>
            <p:cNvSpPr txBox="1"/>
            <p:nvPr/>
          </p:nvSpPr>
          <p:spPr>
            <a:xfrm>
              <a:off x="76200" y="47625"/>
              <a:ext cx="660400" cy="688975"/>
            </a:xfrm>
            <a:prstGeom prst="rect">
              <a:avLst/>
            </a:prstGeom>
          </p:spPr>
          <p:txBody>
            <a:bodyPr lIns="50800" tIns="50800" rIns="50800" bIns="50800" rtlCol="0" anchor="ctr"/>
            <a:lstStyle/>
            <a:p>
              <a:pPr algn="ctr">
                <a:lnSpc>
                  <a:spcPts val="2659"/>
                </a:lnSpc>
              </a:pPr>
              <a:r>
                <a:rPr lang="en-US" sz="1899" b="1" dirty="0">
                  <a:solidFill>
                    <a:srgbClr val="FFFFFF"/>
                  </a:solidFill>
                  <a:latin typeface="Garet Bold"/>
                  <a:ea typeface="Garet Bold"/>
                  <a:cs typeface="Garet Bold"/>
                  <a:sym typeface="Garet Bold"/>
                </a:rPr>
                <a:t>01</a:t>
              </a:r>
            </a:p>
          </p:txBody>
        </p:sp>
      </p:grpSp>
      <p:sp>
        <p:nvSpPr>
          <p:cNvPr id="5" name="TextBox 5"/>
          <p:cNvSpPr txBox="1"/>
          <p:nvPr/>
        </p:nvSpPr>
        <p:spPr>
          <a:xfrm>
            <a:off x="7961468" y="238199"/>
            <a:ext cx="6593238" cy="422275"/>
          </a:xfrm>
          <a:prstGeom prst="rect">
            <a:avLst/>
          </a:prstGeom>
        </p:spPr>
        <p:txBody>
          <a:bodyPr lIns="0" tIns="0" rIns="0" bIns="0" rtlCol="0" anchor="t">
            <a:spAutoFit/>
          </a:bodyPr>
          <a:lstStyle/>
          <a:p>
            <a:pPr algn="l">
              <a:lnSpc>
                <a:spcPts val="3499"/>
              </a:lnSpc>
            </a:pPr>
            <a:r>
              <a:rPr lang="en-US" sz="2499" b="1" dirty="0">
                <a:solidFill>
                  <a:srgbClr val="000000"/>
                </a:solidFill>
                <a:latin typeface="Garet Bold"/>
                <a:ea typeface="Garet Bold"/>
                <a:cs typeface="Garet Bold"/>
                <a:sym typeface="Garet Bold"/>
              </a:rPr>
              <a:t>Training Is Essential For Productivity</a:t>
            </a:r>
          </a:p>
        </p:txBody>
      </p:sp>
      <p:grpSp>
        <p:nvGrpSpPr>
          <p:cNvPr id="6" name="Group 6"/>
          <p:cNvGrpSpPr/>
          <p:nvPr/>
        </p:nvGrpSpPr>
        <p:grpSpPr>
          <a:xfrm>
            <a:off x="6999863" y="4604759"/>
            <a:ext cx="732337" cy="73233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0506"/>
            </a:solidFill>
            <a:ln cap="sq">
              <a:noFill/>
              <a:prstDash val="solid"/>
              <a:miter/>
            </a:ln>
          </p:spPr>
          <p:txBody>
            <a:bodyPr/>
            <a:lstStyle/>
            <a:p>
              <a:endParaRPr lang="en-US" dirty="0"/>
            </a:p>
          </p:txBody>
        </p:sp>
        <p:sp>
          <p:nvSpPr>
            <p:cNvPr id="8" name="TextBox 8"/>
            <p:cNvSpPr txBox="1"/>
            <p:nvPr/>
          </p:nvSpPr>
          <p:spPr>
            <a:xfrm>
              <a:off x="76200" y="47625"/>
              <a:ext cx="660400" cy="688975"/>
            </a:xfrm>
            <a:prstGeom prst="rect">
              <a:avLst/>
            </a:prstGeom>
          </p:spPr>
          <p:txBody>
            <a:bodyPr lIns="50800" tIns="50800" rIns="50800" bIns="50800" rtlCol="0" anchor="ctr"/>
            <a:lstStyle/>
            <a:p>
              <a:pPr algn="ctr">
                <a:lnSpc>
                  <a:spcPts val="2659"/>
                </a:lnSpc>
              </a:pPr>
              <a:r>
                <a:rPr lang="en-US" sz="1899" b="1" dirty="0">
                  <a:solidFill>
                    <a:srgbClr val="FFFFFF"/>
                  </a:solidFill>
                  <a:latin typeface="Garet Bold"/>
                  <a:ea typeface="Garet Bold"/>
                  <a:cs typeface="Garet Bold"/>
                  <a:sym typeface="Garet Bold"/>
                </a:rPr>
                <a:t>02</a:t>
              </a:r>
            </a:p>
          </p:txBody>
        </p:sp>
      </p:grpSp>
      <p:sp>
        <p:nvSpPr>
          <p:cNvPr id="9" name="TextBox 9"/>
          <p:cNvSpPr txBox="1"/>
          <p:nvPr/>
        </p:nvSpPr>
        <p:spPr>
          <a:xfrm>
            <a:off x="7732200" y="5325745"/>
            <a:ext cx="9429387" cy="2789555"/>
          </a:xfrm>
          <a:prstGeom prst="rect">
            <a:avLst/>
          </a:prstGeom>
        </p:spPr>
        <p:txBody>
          <a:bodyPr lIns="0" tIns="0" rIns="0" bIns="0" rtlCol="0" anchor="t">
            <a:spAutoFit/>
          </a:bodyPr>
          <a:lstStyle/>
          <a:p>
            <a:pPr marL="496571" lvl="1" indent="-248285" algn="l">
              <a:lnSpc>
                <a:spcPts val="3220"/>
              </a:lnSpc>
              <a:buFont typeface="Arial"/>
              <a:buChar char="•"/>
            </a:pPr>
            <a:r>
              <a:rPr lang="en-US" sz="2300" dirty="0">
                <a:solidFill>
                  <a:srgbClr val="000000"/>
                </a:solidFill>
                <a:latin typeface="Open Sans"/>
                <a:ea typeface="Open Sans"/>
                <a:cs typeface="Open Sans"/>
                <a:sym typeface="Open Sans"/>
              </a:rPr>
              <a:t>The Apprenticeship Service will provide $470 million over three years, beginning in the 2021 to 2022 fiscal year, to help first-year apprentices in eligible Red Seal trades connect with employment opportunities at small and medium-sized enterprises, giving them the hands-on experience that is required to succeed in the skilled trades. </a:t>
            </a:r>
            <a:r>
              <a:rPr lang="en-US" sz="2300" i="1" dirty="0">
                <a:solidFill>
                  <a:srgbClr val="000000"/>
                </a:solidFill>
                <a:latin typeface="Open Sans Italics"/>
                <a:ea typeface="Open Sans Italics"/>
                <a:cs typeface="Open Sans Italics"/>
                <a:sym typeface="Open Sans Italics"/>
              </a:rPr>
              <a:t>(Government of Canada, 2022)</a:t>
            </a:r>
          </a:p>
          <a:p>
            <a:pPr algn="l">
              <a:lnSpc>
                <a:spcPts val="3220"/>
              </a:lnSpc>
            </a:pPr>
            <a:r>
              <a:rPr lang="en-US" sz="2300" i="1" dirty="0">
                <a:solidFill>
                  <a:srgbClr val="000000"/>
                </a:solidFill>
                <a:latin typeface="Open Sans Italics"/>
                <a:ea typeface="Open Sans Italics"/>
                <a:cs typeface="Open Sans Italics"/>
                <a:sym typeface="Open Sans Italics"/>
              </a:rPr>
              <a:t> </a:t>
            </a:r>
          </a:p>
        </p:txBody>
      </p:sp>
      <p:sp>
        <p:nvSpPr>
          <p:cNvPr id="10" name="TextBox 10"/>
          <p:cNvSpPr txBox="1"/>
          <p:nvPr/>
        </p:nvSpPr>
        <p:spPr>
          <a:xfrm>
            <a:off x="7961468" y="4735977"/>
            <a:ext cx="3516738" cy="422275"/>
          </a:xfrm>
          <a:prstGeom prst="rect">
            <a:avLst/>
          </a:prstGeom>
        </p:spPr>
        <p:txBody>
          <a:bodyPr lIns="0" tIns="0" rIns="0" bIns="0" rtlCol="0" anchor="t">
            <a:spAutoFit/>
          </a:bodyPr>
          <a:lstStyle/>
          <a:p>
            <a:pPr algn="l">
              <a:lnSpc>
                <a:spcPts val="3499"/>
              </a:lnSpc>
            </a:pPr>
            <a:r>
              <a:rPr lang="en-US" sz="2499" b="1" dirty="0">
                <a:solidFill>
                  <a:srgbClr val="000000"/>
                </a:solidFill>
                <a:latin typeface="Garet Bold"/>
                <a:ea typeface="Garet Bold"/>
                <a:cs typeface="Garet Bold"/>
                <a:sym typeface="Garet Bold"/>
              </a:rPr>
              <a:t>Budget For Training</a:t>
            </a:r>
          </a:p>
        </p:txBody>
      </p:sp>
      <p:sp>
        <p:nvSpPr>
          <p:cNvPr id="11" name="Freeform 11"/>
          <p:cNvSpPr/>
          <p:nvPr/>
        </p:nvSpPr>
        <p:spPr>
          <a:xfrm>
            <a:off x="15288132" y="-5512611"/>
            <a:ext cx="7616557" cy="7815497"/>
          </a:xfrm>
          <a:custGeom>
            <a:avLst/>
            <a:gdLst/>
            <a:ahLst/>
            <a:cxnLst/>
            <a:rect l="l" t="t" r="r" b="b"/>
            <a:pathLst>
              <a:path w="7616557" h="7815497">
                <a:moveTo>
                  <a:pt x="0" y="0"/>
                </a:moveTo>
                <a:lnTo>
                  <a:pt x="7616556" y="0"/>
                </a:lnTo>
                <a:lnTo>
                  <a:pt x="7616556" y="7815497"/>
                </a:lnTo>
                <a:lnTo>
                  <a:pt x="0" y="78154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12" name="TextBox 12"/>
          <p:cNvSpPr txBox="1"/>
          <p:nvPr/>
        </p:nvSpPr>
        <p:spPr>
          <a:xfrm>
            <a:off x="7565526" y="496508"/>
            <a:ext cx="9958160" cy="3989705"/>
          </a:xfrm>
          <a:prstGeom prst="rect">
            <a:avLst/>
          </a:prstGeom>
        </p:spPr>
        <p:txBody>
          <a:bodyPr lIns="0" tIns="0" rIns="0" bIns="0" rtlCol="0" anchor="t">
            <a:spAutoFit/>
          </a:bodyPr>
          <a:lstStyle/>
          <a:p>
            <a:pPr algn="l">
              <a:lnSpc>
                <a:spcPts val="3220"/>
              </a:lnSpc>
            </a:pPr>
            <a:endParaRPr dirty="0"/>
          </a:p>
          <a:p>
            <a:pPr marL="496571" lvl="1" indent="-248285" algn="l">
              <a:lnSpc>
                <a:spcPts val="3220"/>
              </a:lnSpc>
              <a:buFont typeface="Arial"/>
              <a:buChar char="•"/>
            </a:pPr>
            <a:r>
              <a:rPr lang="en-US" sz="2300" dirty="0">
                <a:solidFill>
                  <a:srgbClr val="000000"/>
                </a:solidFill>
                <a:latin typeface="Open Sans"/>
                <a:ea typeface="Open Sans"/>
                <a:cs typeface="Open Sans"/>
                <a:sym typeface="Open Sans"/>
              </a:rPr>
              <a:t>U.S. contractors wasted between $30 billion and $40 billion in 2022 due to labor inefficiencies, and it appears to be getting worse, according to a new survey from FMI Corp.</a:t>
            </a:r>
          </a:p>
          <a:p>
            <a:pPr marL="496571" lvl="1" indent="-248285" algn="l">
              <a:lnSpc>
                <a:spcPts val="3220"/>
              </a:lnSpc>
              <a:buFont typeface="Arial"/>
              <a:buChar char="•"/>
            </a:pPr>
            <a:r>
              <a:rPr lang="en-US" sz="2300" dirty="0">
                <a:solidFill>
                  <a:srgbClr val="000000"/>
                </a:solidFill>
                <a:latin typeface="Open Sans"/>
                <a:ea typeface="Open Sans"/>
                <a:cs typeface="Open Sans"/>
                <a:sym typeface="Open Sans"/>
              </a:rPr>
              <a:t>The report describes labor as “the largest, riskiest, yet most controllable variable cost” in construction.</a:t>
            </a:r>
          </a:p>
          <a:p>
            <a:pPr marL="496571" lvl="1" indent="-248285" algn="l">
              <a:lnSpc>
                <a:spcPts val="3220"/>
              </a:lnSpc>
              <a:buFont typeface="Arial"/>
              <a:buChar char="•"/>
            </a:pPr>
            <a:r>
              <a:rPr lang="en-US" sz="2300" dirty="0">
                <a:solidFill>
                  <a:srgbClr val="000000"/>
                </a:solidFill>
                <a:latin typeface="Open Sans"/>
                <a:ea typeface="Open Sans"/>
                <a:cs typeface="Open Sans"/>
                <a:sym typeface="Open Sans"/>
              </a:rPr>
              <a:t>The report emphasizes construction’s already thin labor margins, and respondents estimated the industry could have saved $25 billion of the wasted funds with improved management practices. </a:t>
            </a:r>
            <a:r>
              <a:rPr lang="en-US" sz="2300" i="1" dirty="0">
                <a:solidFill>
                  <a:srgbClr val="000000"/>
                </a:solidFill>
                <a:latin typeface="Open Sans Italics"/>
                <a:ea typeface="Open Sans Italics"/>
                <a:cs typeface="Open Sans Italics"/>
                <a:sym typeface="Open Sans Italics"/>
              </a:rPr>
              <a:t>(Philips, 2022)</a:t>
            </a:r>
          </a:p>
        </p:txBody>
      </p:sp>
      <p:sp>
        <p:nvSpPr>
          <p:cNvPr id="13" name="Freeform 13"/>
          <p:cNvSpPr/>
          <p:nvPr/>
        </p:nvSpPr>
        <p:spPr>
          <a:xfrm>
            <a:off x="16495407" y="8071060"/>
            <a:ext cx="7616557" cy="7815497"/>
          </a:xfrm>
          <a:custGeom>
            <a:avLst/>
            <a:gdLst/>
            <a:ahLst/>
            <a:cxnLst/>
            <a:rect l="l" t="t" r="r" b="b"/>
            <a:pathLst>
              <a:path w="7616557" h="7815497">
                <a:moveTo>
                  <a:pt x="0" y="0"/>
                </a:moveTo>
                <a:lnTo>
                  <a:pt x="7616556" y="0"/>
                </a:lnTo>
                <a:lnTo>
                  <a:pt x="7616556" y="7815497"/>
                </a:lnTo>
                <a:lnTo>
                  <a:pt x="0" y="78154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grpSp>
        <p:nvGrpSpPr>
          <p:cNvPr id="14" name="Group 14"/>
          <p:cNvGrpSpPr/>
          <p:nvPr/>
        </p:nvGrpSpPr>
        <p:grpSpPr>
          <a:xfrm>
            <a:off x="0" y="0"/>
            <a:ext cx="6770594" cy="10287000"/>
            <a:chOff x="0" y="0"/>
            <a:chExt cx="1783202" cy="2709333"/>
          </a:xfrm>
        </p:grpSpPr>
        <p:sp>
          <p:nvSpPr>
            <p:cNvPr id="15" name="Freeform 15"/>
            <p:cNvSpPr/>
            <p:nvPr/>
          </p:nvSpPr>
          <p:spPr>
            <a:xfrm>
              <a:off x="0" y="0"/>
              <a:ext cx="1783202" cy="2709333"/>
            </a:xfrm>
            <a:custGeom>
              <a:avLst/>
              <a:gdLst/>
              <a:ahLst/>
              <a:cxnLst/>
              <a:rect l="l" t="t" r="r" b="b"/>
              <a:pathLst>
                <a:path w="1783202" h="2709333">
                  <a:moveTo>
                    <a:pt x="0" y="0"/>
                  </a:moveTo>
                  <a:lnTo>
                    <a:pt x="1783202" y="0"/>
                  </a:lnTo>
                  <a:lnTo>
                    <a:pt x="1783202" y="2709333"/>
                  </a:lnTo>
                  <a:lnTo>
                    <a:pt x="0" y="2709333"/>
                  </a:lnTo>
                  <a:close/>
                </a:path>
              </a:pathLst>
            </a:custGeom>
            <a:solidFill>
              <a:srgbClr val="E8ECEC"/>
            </a:solidFill>
          </p:spPr>
          <p:txBody>
            <a:bodyPr/>
            <a:lstStyle/>
            <a:p>
              <a:endParaRPr lang="en-US" dirty="0"/>
            </a:p>
          </p:txBody>
        </p:sp>
        <p:sp>
          <p:nvSpPr>
            <p:cNvPr id="16" name="TextBox 16"/>
            <p:cNvSpPr txBox="1"/>
            <p:nvPr/>
          </p:nvSpPr>
          <p:spPr>
            <a:xfrm>
              <a:off x="0" y="-38100"/>
              <a:ext cx="1783202" cy="2747433"/>
            </a:xfrm>
            <a:prstGeom prst="rect">
              <a:avLst/>
            </a:prstGeom>
          </p:spPr>
          <p:txBody>
            <a:bodyPr lIns="50800" tIns="50800" rIns="50800" bIns="50800" rtlCol="0" anchor="ctr"/>
            <a:lstStyle/>
            <a:p>
              <a:pPr algn="ctr">
                <a:lnSpc>
                  <a:spcPts val="2659"/>
                </a:lnSpc>
              </a:pPr>
              <a:endParaRPr dirty="0"/>
            </a:p>
          </p:txBody>
        </p:sp>
      </p:grpSp>
      <p:sp>
        <p:nvSpPr>
          <p:cNvPr id="17" name="AutoShape 17"/>
          <p:cNvSpPr/>
          <p:nvPr/>
        </p:nvSpPr>
        <p:spPr>
          <a:xfrm>
            <a:off x="445775" y="2515173"/>
            <a:ext cx="1310100" cy="0"/>
          </a:xfrm>
          <a:prstGeom prst="line">
            <a:avLst/>
          </a:prstGeom>
          <a:ln w="95250" cap="flat">
            <a:solidFill>
              <a:srgbClr val="060606"/>
            </a:solidFill>
            <a:prstDash val="solid"/>
            <a:headEnd type="none" w="sm" len="sm"/>
            <a:tailEnd type="none" w="sm" len="sm"/>
          </a:ln>
        </p:spPr>
        <p:txBody>
          <a:bodyPr/>
          <a:lstStyle/>
          <a:p>
            <a:endParaRPr lang="en-US" dirty="0"/>
          </a:p>
        </p:txBody>
      </p:sp>
      <p:sp>
        <p:nvSpPr>
          <p:cNvPr id="18" name="TextBox 18"/>
          <p:cNvSpPr txBox="1"/>
          <p:nvPr/>
        </p:nvSpPr>
        <p:spPr>
          <a:xfrm>
            <a:off x="1100825" y="4053352"/>
            <a:ext cx="4568944" cy="1739901"/>
          </a:xfrm>
          <a:prstGeom prst="rect">
            <a:avLst/>
          </a:prstGeom>
        </p:spPr>
        <p:txBody>
          <a:bodyPr lIns="0" tIns="0" rIns="0" bIns="0" rtlCol="0" anchor="t">
            <a:spAutoFit/>
          </a:bodyPr>
          <a:lstStyle/>
          <a:p>
            <a:pPr algn="ctr">
              <a:lnSpc>
                <a:spcPts val="6999"/>
              </a:lnSpc>
            </a:pPr>
            <a:r>
              <a:rPr lang="en-US" sz="4999" b="1" spc="99" dirty="0">
                <a:solidFill>
                  <a:srgbClr val="060606"/>
                </a:solidFill>
                <a:latin typeface="Garet Bold"/>
                <a:ea typeface="Garet Bold"/>
                <a:cs typeface="Garet Bold"/>
                <a:sym typeface="Garet Bold"/>
              </a:rPr>
              <a:t>LACK OF TRAINING</a:t>
            </a:r>
          </a:p>
        </p:txBody>
      </p:sp>
      <p:sp>
        <p:nvSpPr>
          <p:cNvPr id="19" name="Freeform 19"/>
          <p:cNvSpPr/>
          <p:nvPr/>
        </p:nvSpPr>
        <p:spPr>
          <a:xfrm>
            <a:off x="-3795229" y="7330719"/>
            <a:ext cx="6362511" cy="6528696"/>
          </a:xfrm>
          <a:custGeom>
            <a:avLst/>
            <a:gdLst/>
            <a:ahLst/>
            <a:cxnLst/>
            <a:rect l="l" t="t" r="r" b="b"/>
            <a:pathLst>
              <a:path w="6362511" h="6528696">
                <a:moveTo>
                  <a:pt x="0" y="0"/>
                </a:moveTo>
                <a:lnTo>
                  <a:pt x="6362511" y="0"/>
                </a:lnTo>
                <a:lnTo>
                  <a:pt x="6362511" y="6528696"/>
                </a:lnTo>
                <a:lnTo>
                  <a:pt x="0" y="65286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20" name="AutoShape 20"/>
          <p:cNvSpPr/>
          <p:nvPr/>
        </p:nvSpPr>
        <p:spPr>
          <a:xfrm flipH="1">
            <a:off x="5014719" y="7621254"/>
            <a:ext cx="1310100" cy="0"/>
          </a:xfrm>
          <a:prstGeom prst="line">
            <a:avLst/>
          </a:prstGeom>
          <a:ln w="95250" cap="flat">
            <a:solidFill>
              <a:srgbClr val="060606"/>
            </a:solidFill>
            <a:prstDash val="solid"/>
            <a:headEnd type="none" w="sm" len="sm"/>
            <a:tailEnd type="none" w="sm" len="sm"/>
          </a:ln>
        </p:spPr>
        <p:txBody>
          <a:bodyPr/>
          <a:lstStyle/>
          <a:p>
            <a:endParaRPr lang="en-US" dirty="0"/>
          </a:p>
        </p:txBody>
      </p:sp>
      <p:sp>
        <p:nvSpPr>
          <p:cNvPr id="21" name="Freeform 21"/>
          <p:cNvSpPr/>
          <p:nvPr/>
        </p:nvSpPr>
        <p:spPr>
          <a:xfrm>
            <a:off x="-3394643" y="-4446507"/>
            <a:ext cx="6362511" cy="6528696"/>
          </a:xfrm>
          <a:custGeom>
            <a:avLst/>
            <a:gdLst/>
            <a:ahLst/>
            <a:cxnLst/>
            <a:rect l="l" t="t" r="r" b="b"/>
            <a:pathLst>
              <a:path w="6362511" h="6528696">
                <a:moveTo>
                  <a:pt x="0" y="0"/>
                </a:moveTo>
                <a:lnTo>
                  <a:pt x="6362511" y="0"/>
                </a:lnTo>
                <a:lnTo>
                  <a:pt x="6362511" y="6528695"/>
                </a:lnTo>
                <a:lnTo>
                  <a:pt x="0" y="65286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grpSp>
        <p:nvGrpSpPr>
          <p:cNvPr id="22" name="Group 22"/>
          <p:cNvGrpSpPr/>
          <p:nvPr/>
        </p:nvGrpSpPr>
        <p:grpSpPr>
          <a:xfrm>
            <a:off x="6999863" y="7704892"/>
            <a:ext cx="732337" cy="732337"/>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0506"/>
            </a:solidFill>
            <a:ln cap="sq">
              <a:noFill/>
              <a:prstDash val="solid"/>
              <a:miter/>
            </a:ln>
          </p:spPr>
          <p:txBody>
            <a:bodyPr/>
            <a:lstStyle/>
            <a:p>
              <a:endParaRPr lang="en-US" dirty="0"/>
            </a:p>
          </p:txBody>
        </p:sp>
        <p:sp>
          <p:nvSpPr>
            <p:cNvPr id="24" name="TextBox 24"/>
            <p:cNvSpPr txBox="1"/>
            <p:nvPr/>
          </p:nvSpPr>
          <p:spPr>
            <a:xfrm>
              <a:off x="76200" y="47625"/>
              <a:ext cx="660400" cy="688975"/>
            </a:xfrm>
            <a:prstGeom prst="rect">
              <a:avLst/>
            </a:prstGeom>
          </p:spPr>
          <p:txBody>
            <a:bodyPr lIns="50800" tIns="50800" rIns="50800" bIns="50800" rtlCol="0" anchor="ctr"/>
            <a:lstStyle/>
            <a:p>
              <a:pPr algn="ctr">
                <a:lnSpc>
                  <a:spcPts val="2659"/>
                </a:lnSpc>
              </a:pPr>
              <a:r>
                <a:rPr lang="en-US" sz="1899" b="1" dirty="0">
                  <a:solidFill>
                    <a:srgbClr val="FFFFFF"/>
                  </a:solidFill>
                  <a:latin typeface="Garet Bold"/>
                  <a:ea typeface="Garet Bold"/>
                  <a:cs typeface="Garet Bold"/>
                  <a:sym typeface="Garet Bold"/>
                </a:rPr>
                <a:t>03</a:t>
              </a:r>
            </a:p>
          </p:txBody>
        </p:sp>
      </p:grpSp>
      <p:sp>
        <p:nvSpPr>
          <p:cNvPr id="25" name="TextBox 25"/>
          <p:cNvSpPr txBox="1"/>
          <p:nvPr/>
        </p:nvSpPr>
        <p:spPr>
          <a:xfrm>
            <a:off x="7829913" y="7836110"/>
            <a:ext cx="3516738" cy="422275"/>
          </a:xfrm>
          <a:prstGeom prst="rect">
            <a:avLst/>
          </a:prstGeom>
        </p:spPr>
        <p:txBody>
          <a:bodyPr lIns="0" tIns="0" rIns="0" bIns="0" rtlCol="0" anchor="t">
            <a:spAutoFit/>
          </a:bodyPr>
          <a:lstStyle/>
          <a:p>
            <a:pPr algn="l">
              <a:lnSpc>
                <a:spcPts val="3499"/>
              </a:lnSpc>
            </a:pPr>
            <a:r>
              <a:rPr lang="en-US" sz="2499" b="1" dirty="0">
                <a:solidFill>
                  <a:srgbClr val="000000"/>
                </a:solidFill>
                <a:latin typeface="Garet Bold"/>
                <a:ea typeface="Garet Bold"/>
                <a:cs typeface="Garet Bold"/>
                <a:sym typeface="Garet Bold"/>
              </a:rPr>
              <a:t>Widening The Gap</a:t>
            </a:r>
          </a:p>
        </p:txBody>
      </p:sp>
      <p:sp>
        <p:nvSpPr>
          <p:cNvPr id="26" name="TextBox 26"/>
          <p:cNvSpPr txBox="1"/>
          <p:nvPr/>
        </p:nvSpPr>
        <p:spPr>
          <a:xfrm>
            <a:off x="7565526" y="8439785"/>
            <a:ext cx="8390137" cy="1615058"/>
          </a:xfrm>
          <a:prstGeom prst="rect">
            <a:avLst/>
          </a:prstGeom>
        </p:spPr>
        <p:txBody>
          <a:bodyPr lIns="0" tIns="0" rIns="0" bIns="0" rtlCol="0" anchor="t">
            <a:spAutoFit/>
          </a:bodyPr>
          <a:lstStyle/>
          <a:p>
            <a:pPr marL="496571" lvl="1" indent="-248285" algn="l">
              <a:lnSpc>
                <a:spcPts val="3220"/>
              </a:lnSpc>
              <a:buFont typeface="Arial"/>
              <a:buChar char="•"/>
            </a:pPr>
            <a:r>
              <a:rPr lang="en-US" sz="2300" dirty="0">
                <a:solidFill>
                  <a:srgbClr val="000000"/>
                </a:solidFill>
                <a:latin typeface="Open Sans"/>
                <a:ea typeface="Open Sans"/>
                <a:cs typeface="Open Sans"/>
                <a:sym typeface="Open Sans"/>
              </a:rPr>
              <a:t>The lack of funding for non-red seal trades presents significant adversities, hindering their growth opportunities.</a:t>
            </a:r>
          </a:p>
          <a:p>
            <a:pPr marL="496571" lvl="1" indent="-248285" algn="l">
              <a:lnSpc>
                <a:spcPts val="3220"/>
              </a:lnSpc>
              <a:buFont typeface="Arial"/>
              <a:buChar char="•"/>
            </a:pPr>
            <a:r>
              <a:rPr lang="en-US" sz="2300" dirty="0">
                <a:solidFill>
                  <a:srgbClr val="000000"/>
                </a:solidFill>
                <a:latin typeface="Open Sans"/>
                <a:ea typeface="Open Sans"/>
                <a:cs typeface="Open Sans"/>
                <a:sym typeface="Open Sans"/>
              </a:rPr>
              <a:t>This may oversaturate the Red Seal Trades with workers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dirty="0"/>
          </a:p>
        </p:txBody>
      </p:sp>
      <p:grpSp>
        <p:nvGrpSpPr>
          <p:cNvPr id="3" name="Group 3"/>
          <p:cNvGrpSpPr/>
          <p:nvPr/>
        </p:nvGrpSpPr>
        <p:grpSpPr>
          <a:xfrm>
            <a:off x="0" y="0"/>
            <a:ext cx="18288000" cy="30861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E8ECEC"/>
            </a:solidFill>
          </p:spPr>
          <p:txBody>
            <a:bodyPr/>
            <a:lstStyle/>
            <a:p>
              <a:endParaRPr lang="en-US" dirty="0"/>
            </a:p>
          </p:txBody>
        </p:sp>
        <p:sp>
          <p:nvSpPr>
            <p:cNvPr id="5" name="TextBox 5"/>
            <p:cNvSpPr txBox="1"/>
            <p:nvPr/>
          </p:nvSpPr>
          <p:spPr>
            <a:xfrm>
              <a:off x="0" y="-19050"/>
              <a:ext cx="4816593" cy="831850"/>
            </a:xfrm>
            <a:prstGeom prst="rect">
              <a:avLst/>
            </a:prstGeom>
          </p:spPr>
          <p:txBody>
            <a:bodyPr lIns="50800" tIns="50800" rIns="50800" bIns="50800" rtlCol="0" anchor="ctr"/>
            <a:lstStyle/>
            <a:p>
              <a:pPr algn="ctr">
                <a:lnSpc>
                  <a:spcPts val="2859"/>
                </a:lnSpc>
              </a:pPr>
              <a:endParaRPr dirty="0"/>
            </a:p>
          </p:txBody>
        </p:sp>
      </p:grpSp>
      <p:sp>
        <p:nvSpPr>
          <p:cNvPr id="6" name="Freeform 6"/>
          <p:cNvSpPr/>
          <p:nvPr/>
        </p:nvSpPr>
        <p:spPr>
          <a:xfrm>
            <a:off x="14479722" y="-4987971"/>
            <a:ext cx="7616557" cy="7815497"/>
          </a:xfrm>
          <a:custGeom>
            <a:avLst/>
            <a:gdLst/>
            <a:ahLst/>
            <a:cxnLst/>
            <a:rect l="l" t="t" r="r" b="b"/>
            <a:pathLst>
              <a:path w="7616557" h="7815497">
                <a:moveTo>
                  <a:pt x="0" y="0"/>
                </a:moveTo>
                <a:lnTo>
                  <a:pt x="7616556" y="0"/>
                </a:lnTo>
                <a:lnTo>
                  <a:pt x="7616556" y="7815497"/>
                </a:lnTo>
                <a:lnTo>
                  <a:pt x="0" y="78154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7" name="Freeform 7"/>
          <p:cNvSpPr/>
          <p:nvPr/>
        </p:nvSpPr>
        <p:spPr>
          <a:xfrm>
            <a:off x="-3620494" y="-3799091"/>
            <a:ext cx="6709932" cy="6885191"/>
          </a:xfrm>
          <a:custGeom>
            <a:avLst/>
            <a:gdLst/>
            <a:ahLst/>
            <a:cxnLst/>
            <a:rect l="l" t="t" r="r" b="b"/>
            <a:pathLst>
              <a:path w="6709932" h="6885191">
                <a:moveTo>
                  <a:pt x="0" y="0"/>
                </a:moveTo>
                <a:lnTo>
                  <a:pt x="6709932" y="0"/>
                </a:lnTo>
                <a:lnTo>
                  <a:pt x="6709932" y="6885191"/>
                </a:lnTo>
                <a:lnTo>
                  <a:pt x="0" y="68851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8" name="TextBox 8"/>
          <p:cNvSpPr txBox="1"/>
          <p:nvPr/>
        </p:nvSpPr>
        <p:spPr>
          <a:xfrm>
            <a:off x="869674" y="1733195"/>
            <a:ext cx="16548651" cy="1094330"/>
          </a:xfrm>
          <a:prstGeom prst="rect">
            <a:avLst/>
          </a:prstGeom>
        </p:spPr>
        <p:txBody>
          <a:bodyPr lIns="0" tIns="0" rIns="0" bIns="0" rtlCol="0" anchor="t">
            <a:spAutoFit/>
          </a:bodyPr>
          <a:lstStyle/>
          <a:p>
            <a:pPr algn="ctr">
              <a:lnSpc>
                <a:spcPts val="8903"/>
              </a:lnSpc>
            </a:pPr>
            <a:r>
              <a:rPr lang="en-US" sz="6451" b="1" spc="632" dirty="0">
                <a:solidFill>
                  <a:srgbClr val="060606"/>
                </a:solidFill>
                <a:latin typeface="Garet Bold"/>
                <a:ea typeface="Garet Bold"/>
                <a:cs typeface="Garet Bold"/>
                <a:sym typeface="Garet Bold"/>
              </a:rPr>
              <a:t>DECREASING WORKERS GRAPHS</a:t>
            </a:r>
          </a:p>
        </p:txBody>
      </p:sp>
      <p:sp>
        <p:nvSpPr>
          <p:cNvPr id="9" name="Freeform 9"/>
          <p:cNvSpPr/>
          <p:nvPr/>
        </p:nvSpPr>
        <p:spPr>
          <a:xfrm>
            <a:off x="-1978865" y="5315820"/>
            <a:ext cx="20576652" cy="5144163"/>
          </a:xfrm>
          <a:custGeom>
            <a:avLst/>
            <a:gdLst/>
            <a:ahLst/>
            <a:cxnLst/>
            <a:rect l="l" t="t" r="r" b="b"/>
            <a:pathLst>
              <a:path w="20576652" h="5144163">
                <a:moveTo>
                  <a:pt x="0" y="0"/>
                </a:moveTo>
                <a:lnTo>
                  <a:pt x="20576652" y="0"/>
                </a:lnTo>
                <a:lnTo>
                  <a:pt x="20576652" y="5144163"/>
                </a:lnTo>
                <a:lnTo>
                  <a:pt x="0" y="5144163"/>
                </a:lnTo>
                <a:lnTo>
                  <a:pt x="0" y="0"/>
                </a:lnTo>
                <a:close/>
              </a:path>
            </a:pathLst>
          </a:custGeom>
          <a:blipFill>
            <a:blip r:embed="rId5">
              <a:alphaModFix amt="13000"/>
              <a:extLst>
                <a:ext uri="{96DAC541-7B7A-43D3-8B79-37D633B846F1}">
                  <asvg:svgBlip xmlns:asvg="http://schemas.microsoft.com/office/drawing/2016/SVG/main" r:embed="rId6"/>
                </a:ext>
              </a:extLst>
            </a:blip>
            <a:stretch>
              <a:fillRect/>
            </a:stretch>
          </a:blipFill>
        </p:spPr>
        <p:txBody>
          <a:bodyPr/>
          <a:lstStyle/>
          <a:p>
            <a:endParaRPr lang="en-US" dirty="0"/>
          </a:p>
        </p:txBody>
      </p:sp>
      <p:grpSp>
        <p:nvGrpSpPr>
          <p:cNvPr id="10" name="Group 10"/>
          <p:cNvGrpSpPr/>
          <p:nvPr/>
        </p:nvGrpSpPr>
        <p:grpSpPr>
          <a:xfrm>
            <a:off x="9614609" y="4077718"/>
            <a:ext cx="8550545" cy="4719485"/>
            <a:chOff x="0" y="0"/>
            <a:chExt cx="2251995" cy="1242992"/>
          </a:xfrm>
        </p:grpSpPr>
        <p:sp>
          <p:nvSpPr>
            <p:cNvPr id="11" name="Freeform 11"/>
            <p:cNvSpPr/>
            <p:nvPr/>
          </p:nvSpPr>
          <p:spPr>
            <a:xfrm>
              <a:off x="0" y="0"/>
              <a:ext cx="2251995" cy="1242992"/>
            </a:xfrm>
            <a:custGeom>
              <a:avLst/>
              <a:gdLst/>
              <a:ahLst/>
              <a:cxnLst/>
              <a:rect l="l" t="t" r="r" b="b"/>
              <a:pathLst>
                <a:path w="2251995" h="1242992">
                  <a:moveTo>
                    <a:pt x="46177" y="0"/>
                  </a:moveTo>
                  <a:lnTo>
                    <a:pt x="2205819" y="0"/>
                  </a:lnTo>
                  <a:cubicBezTo>
                    <a:pt x="2218065" y="0"/>
                    <a:pt x="2229811" y="4865"/>
                    <a:pt x="2238471" y="13525"/>
                  </a:cubicBezTo>
                  <a:cubicBezTo>
                    <a:pt x="2247130" y="22185"/>
                    <a:pt x="2251995" y="33930"/>
                    <a:pt x="2251995" y="46177"/>
                  </a:cubicBezTo>
                  <a:lnTo>
                    <a:pt x="2251995" y="1196815"/>
                  </a:lnTo>
                  <a:cubicBezTo>
                    <a:pt x="2251995" y="1209062"/>
                    <a:pt x="2247130" y="1220807"/>
                    <a:pt x="2238471" y="1229467"/>
                  </a:cubicBezTo>
                  <a:cubicBezTo>
                    <a:pt x="2229811" y="1238127"/>
                    <a:pt x="2218065" y="1242992"/>
                    <a:pt x="2205819" y="1242992"/>
                  </a:cubicBezTo>
                  <a:lnTo>
                    <a:pt x="46177" y="1242992"/>
                  </a:lnTo>
                  <a:cubicBezTo>
                    <a:pt x="33930" y="1242992"/>
                    <a:pt x="22185" y="1238127"/>
                    <a:pt x="13525" y="1229467"/>
                  </a:cubicBezTo>
                  <a:cubicBezTo>
                    <a:pt x="4865" y="1220807"/>
                    <a:pt x="0" y="1209062"/>
                    <a:pt x="0" y="1196815"/>
                  </a:cubicBezTo>
                  <a:lnTo>
                    <a:pt x="0" y="46177"/>
                  </a:lnTo>
                  <a:cubicBezTo>
                    <a:pt x="0" y="33930"/>
                    <a:pt x="4865" y="22185"/>
                    <a:pt x="13525" y="13525"/>
                  </a:cubicBezTo>
                  <a:cubicBezTo>
                    <a:pt x="22185" y="4865"/>
                    <a:pt x="33930" y="0"/>
                    <a:pt x="46177" y="0"/>
                  </a:cubicBezTo>
                  <a:close/>
                </a:path>
              </a:pathLst>
            </a:custGeom>
            <a:solidFill>
              <a:srgbClr val="E8ECEC"/>
            </a:solidFill>
          </p:spPr>
          <p:txBody>
            <a:bodyPr/>
            <a:lstStyle/>
            <a:p>
              <a:endParaRPr lang="en-US" dirty="0"/>
            </a:p>
          </p:txBody>
        </p:sp>
        <p:sp>
          <p:nvSpPr>
            <p:cNvPr id="12" name="TextBox 12"/>
            <p:cNvSpPr txBox="1"/>
            <p:nvPr/>
          </p:nvSpPr>
          <p:spPr>
            <a:xfrm>
              <a:off x="0" y="-38100"/>
              <a:ext cx="2251995" cy="1281092"/>
            </a:xfrm>
            <a:prstGeom prst="rect">
              <a:avLst/>
            </a:prstGeom>
          </p:spPr>
          <p:txBody>
            <a:bodyPr lIns="50800" tIns="50800" rIns="50800" bIns="50800" rtlCol="0" anchor="ctr"/>
            <a:lstStyle/>
            <a:p>
              <a:pPr algn="ctr">
                <a:lnSpc>
                  <a:spcPts val="2659"/>
                </a:lnSpc>
              </a:pPr>
              <a:endParaRPr dirty="0"/>
            </a:p>
          </p:txBody>
        </p:sp>
      </p:grpSp>
      <p:sp>
        <p:nvSpPr>
          <p:cNvPr id="13" name="Freeform 13"/>
          <p:cNvSpPr/>
          <p:nvPr/>
        </p:nvSpPr>
        <p:spPr>
          <a:xfrm>
            <a:off x="10245306" y="4307374"/>
            <a:ext cx="7493488" cy="4260173"/>
          </a:xfrm>
          <a:custGeom>
            <a:avLst/>
            <a:gdLst/>
            <a:ahLst/>
            <a:cxnLst/>
            <a:rect l="l" t="t" r="r" b="b"/>
            <a:pathLst>
              <a:path w="7493488" h="4260173">
                <a:moveTo>
                  <a:pt x="0" y="0"/>
                </a:moveTo>
                <a:lnTo>
                  <a:pt x="7493488" y="0"/>
                </a:lnTo>
                <a:lnTo>
                  <a:pt x="7493488" y="4260173"/>
                </a:lnTo>
                <a:lnTo>
                  <a:pt x="0" y="4260173"/>
                </a:lnTo>
                <a:lnTo>
                  <a:pt x="0" y="0"/>
                </a:lnTo>
                <a:close/>
              </a:path>
            </a:pathLst>
          </a:custGeom>
          <a:blipFill>
            <a:blip r:embed="rId7"/>
            <a:stretch>
              <a:fillRect t="-2117" b="-2117"/>
            </a:stretch>
          </a:blipFill>
        </p:spPr>
        <p:txBody>
          <a:bodyPr/>
          <a:lstStyle/>
          <a:p>
            <a:endParaRPr lang="en-US" dirty="0"/>
          </a:p>
        </p:txBody>
      </p:sp>
      <p:grpSp>
        <p:nvGrpSpPr>
          <p:cNvPr id="14" name="Group 14"/>
          <p:cNvGrpSpPr/>
          <p:nvPr/>
        </p:nvGrpSpPr>
        <p:grpSpPr>
          <a:xfrm>
            <a:off x="294939" y="4077718"/>
            <a:ext cx="9063295" cy="4719485"/>
            <a:chOff x="0" y="0"/>
            <a:chExt cx="12084393" cy="6292647"/>
          </a:xfrm>
        </p:grpSpPr>
        <p:grpSp>
          <p:nvGrpSpPr>
            <p:cNvPr id="15" name="Group 15"/>
            <p:cNvGrpSpPr/>
            <p:nvPr/>
          </p:nvGrpSpPr>
          <p:grpSpPr>
            <a:xfrm>
              <a:off x="0" y="0"/>
              <a:ext cx="12084393" cy="6292647"/>
              <a:chOff x="0" y="0"/>
              <a:chExt cx="2387041" cy="1242992"/>
            </a:xfrm>
          </p:grpSpPr>
          <p:sp>
            <p:nvSpPr>
              <p:cNvPr id="16" name="Freeform 16"/>
              <p:cNvSpPr/>
              <p:nvPr/>
            </p:nvSpPr>
            <p:spPr>
              <a:xfrm>
                <a:off x="0" y="0"/>
                <a:ext cx="2387041" cy="1242992"/>
              </a:xfrm>
              <a:custGeom>
                <a:avLst/>
                <a:gdLst/>
                <a:ahLst/>
                <a:cxnLst/>
                <a:rect l="l" t="t" r="r" b="b"/>
                <a:pathLst>
                  <a:path w="2387041" h="1242992">
                    <a:moveTo>
                      <a:pt x="43565" y="0"/>
                    </a:moveTo>
                    <a:lnTo>
                      <a:pt x="2343476" y="0"/>
                    </a:lnTo>
                    <a:cubicBezTo>
                      <a:pt x="2367536" y="0"/>
                      <a:pt x="2387041" y="19504"/>
                      <a:pt x="2387041" y="43565"/>
                    </a:cubicBezTo>
                    <a:lnTo>
                      <a:pt x="2387041" y="1199427"/>
                    </a:lnTo>
                    <a:cubicBezTo>
                      <a:pt x="2387041" y="1223487"/>
                      <a:pt x="2367536" y="1242992"/>
                      <a:pt x="2343476" y="1242992"/>
                    </a:cubicBezTo>
                    <a:lnTo>
                      <a:pt x="43565" y="1242992"/>
                    </a:lnTo>
                    <a:cubicBezTo>
                      <a:pt x="19504" y="1242992"/>
                      <a:pt x="0" y="1223487"/>
                      <a:pt x="0" y="1199427"/>
                    </a:cubicBezTo>
                    <a:lnTo>
                      <a:pt x="0" y="43565"/>
                    </a:lnTo>
                    <a:cubicBezTo>
                      <a:pt x="0" y="19504"/>
                      <a:pt x="19504" y="0"/>
                      <a:pt x="43565" y="0"/>
                    </a:cubicBezTo>
                    <a:close/>
                  </a:path>
                </a:pathLst>
              </a:custGeom>
              <a:solidFill>
                <a:srgbClr val="E8ECEC"/>
              </a:solidFill>
            </p:spPr>
            <p:txBody>
              <a:bodyPr/>
              <a:lstStyle/>
              <a:p>
                <a:endParaRPr lang="en-US" dirty="0"/>
              </a:p>
            </p:txBody>
          </p:sp>
          <p:sp>
            <p:nvSpPr>
              <p:cNvPr id="17" name="TextBox 17"/>
              <p:cNvSpPr txBox="1"/>
              <p:nvPr/>
            </p:nvSpPr>
            <p:spPr>
              <a:xfrm>
                <a:off x="0" y="-38100"/>
                <a:ext cx="2387041" cy="1281092"/>
              </a:xfrm>
              <a:prstGeom prst="rect">
                <a:avLst/>
              </a:prstGeom>
            </p:spPr>
            <p:txBody>
              <a:bodyPr lIns="50800" tIns="50800" rIns="50800" bIns="50800" rtlCol="0" anchor="ctr"/>
              <a:lstStyle/>
              <a:p>
                <a:pPr algn="ctr">
                  <a:lnSpc>
                    <a:spcPts val="2659"/>
                  </a:lnSpc>
                </a:pPr>
                <a:endParaRPr dirty="0"/>
              </a:p>
            </p:txBody>
          </p:sp>
        </p:grpSp>
        <p:sp>
          <p:nvSpPr>
            <p:cNvPr id="18" name="Freeform 18"/>
            <p:cNvSpPr/>
            <p:nvPr/>
          </p:nvSpPr>
          <p:spPr>
            <a:xfrm>
              <a:off x="413394" y="325126"/>
              <a:ext cx="10888404" cy="5680231"/>
            </a:xfrm>
            <a:custGeom>
              <a:avLst/>
              <a:gdLst/>
              <a:ahLst/>
              <a:cxnLst/>
              <a:rect l="l" t="t" r="r" b="b"/>
              <a:pathLst>
                <a:path w="10888404" h="5680231">
                  <a:moveTo>
                    <a:pt x="0" y="0"/>
                  </a:moveTo>
                  <a:lnTo>
                    <a:pt x="10888404" y="0"/>
                  </a:lnTo>
                  <a:lnTo>
                    <a:pt x="10888404" y="5680231"/>
                  </a:lnTo>
                  <a:lnTo>
                    <a:pt x="0" y="5680231"/>
                  </a:lnTo>
                  <a:lnTo>
                    <a:pt x="0" y="0"/>
                  </a:lnTo>
                  <a:close/>
                </a:path>
              </a:pathLst>
            </a:custGeom>
            <a:blipFill>
              <a:blip r:embed="rId8"/>
              <a:stretch>
                <a:fillRect l="-158" t="-201" r="-125"/>
              </a:stretch>
            </a:blipFill>
            <a:ln w="57150" cap="sq">
              <a:solidFill>
                <a:srgbClr val="18456F"/>
              </a:solidFill>
              <a:prstDash val="solid"/>
              <a:miter/>
            </a:ln>
          </p:spPr>
          <p:txBody>
            <a:bodyPr/>
            <a:lstStyle/>
            <a:p>
              <a:endParaRPr lang="en-US" dirty="0"/>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dirty="0"/>
          </a:p>
        </p:txBody>
      </p:sp>
      <p:grpSp>
        <p:nvGrpSpPr>
          <p:cNvPr id="3" name="Group 3"/>
          <p:cNvGrpSpPr/>
          <p:nvPr/>
        </p:nvGrpSpPr>
        <p:grpSpPr>
          <a:xfrm>
            <a:off x="0" y="0"/>
            <a:ext cx="18288000" cy="30861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E8ECEC"/>
            </a:solidFill>
          </p:spPr>
          <p:txBody>
            <a:bodyPr/>
            <a:lstStyle/>
            <a:p>
              <a:endParaRPr lang="en-US" dirty="0"/>
            </a:p>
          </p:txBody>
        </p:sp>
        <p:sp>
          <p:nvSpPr>
            <p:cNvPr id="5" name="TextBox 5"/>
            <p:cNvSpPr txBox="1"/>
            <p:nvPr/>
          </p:nvSpPr>
          <p:spPr>
            <a:xfrm>
              <a:off x="0" y="-19050"/>
              <a:ext cx="4816593" cy="831850"/>
            </a:xfrm>
            <a:prstGeom prst="rect">
              <a:avLst/>
            </a:prstGeom>
          </p:spPr>
          <p:txBody>
            <a:bodyPr lIns="50800" tIns="50800" rIns="50800" bIns="50800" rtlCol="0" anchor="ctr"/>
            <a:lstStyle/>
            <a:p>
              <a:pPr algn="ctr">
                <a:lnSpc>
                  <a:spcPts val="2859"/>
                </a:lnSpc>
              </a:pPr>
              <a:endParaRPr dirty="0"/>
            </a:p>
          </p:txBody>
        </p:sp>
      </p:grpSp>
      <p:sp>
        <p:nvSpPr>
          <p:cNvPr id="6" name="Freeform 6"/>
          <p:cNvSpPr/>
          <p:nvPr/>
        </p:nvSpPr>
        <p:spPr>
          <a:xfrm>
            <a:off x="14479722" y="-4987971"/>
            <a:ext cx="7616557" cy="7815497"/>
          </a:xfrm>
          <a:custGeom>
            <a:avLst/>
            <a:gdLst/>
            <a:ahLst/>
            <a:cxnLst/>
            <a:rect l="l" t="t" r="r" b="b"/>
            <a:pathLst>
              <a:path w="7616557" h="7815497">
                <a:moveTo>
                  <a:pt x="0" y="0"/>
                </a:moveTo>
                <a:lnTo>
                  <a:pt x="7616556" y="0"/>
                </a:lnTo>
                <a:lnTo>
                  <a:pt x="7616556" y="7815497"/>
                </a:lnTo>
                <a:lnTo>
                  <a:pt x="0" y="78154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7" name="Freeform 7"/>
          <p:cNvSpPr/>
          <p:nvPr/>
        </p:nvSpPr>
        <p:spPr>
          <a:xfrm>
            <a:off x="-3620494" y="-3799091"/>
            <a:ext cx="6709932" cy="6885191"/>
          </a:xfrm>
          <a:custGeom>
            <a:avLst/>
            <a:gdLst/>
            <a:ahLst/>
            <a:cxnLst/>
            <a:rect l="l" t="t" r="r" b="b"/>
            <a:pathLst>
              <a:path w="6709932" h="6885191">
                <a:moveTo>
                  <a:pt x="0" y="0"/>
                </a:moveTo>
                <a:lnTo>
                  <a:pt x="6709932" y="0"/>
                </a:lnTo>
                <a:lnTo>
                  <a:pt x="6709932" y="6885191"/>
                </a:lnTo>
                <a:lnTo>
                  <a:pt x="0" y="68851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8" name="Freeform 8"/>
          <p:cNvSpPr/>
          <p:nvPr/>
        </p:nvSpPr>
        <p:spPr>
          <a:xfrm>
            <a:off x="-2035543" y="6052630"/>
            <a:ext cx="20576652" cy="5144163"/>
          </a:xfrm>
          <a:custGeom>
            <a:avLst/>
            <a:gdLst/>
            <a:ahLst/>
            <a:cxnLst/>
            <a:rect l="l" t="t" r="r" b="b"/>
            <a:pathLst>
              <a:path w="20576652" h="5144163">
                <a:moveTo>
                  <a:pt x="0" y="0"/>
                </a:moveTo>
                <a:lnTo>
                  <a:pt x="20576652" y="0"/>
                </a:lnTo>
                <a:lnTo>
                  <a:pt x="20576652" y="5144163"/>
                </a:lnTo>
                <a:lnTo>
                  <a:pt x="0" y="5144163"/>
                </a:lnTo>
                <a:lnTo>
                  <a:pt x="0" y="0"/>
                </a:lnTo>
                <a:close/>
              </a:path>
            </a:pathLst>
          </a:custGeom>
          <a:blipFill>
            <a:blip r:embed="rId5">
              <a:alphaModFix amt="13000"/>
              <a:extLst>
                <a:ext uri="{96DAC541-7B7A-43D3-8B79-37D633B846F1}">
                  <asvg:svgBlip xmlns:asvg="http://schemas.microsoft.com/office/drawing/2016/SVG/main" r:embed="rId6"/>
                </a:ext>
              </a:extLst>
            </a:blip>
            <a:stretch>
              <a:fillRect/>
            </a:stretch>
          </a:blipFill>
        </p:spPr>
        <p:txBody>
          <a:bodyPr/>
          <a:lstStyle/>
          <a:p>
            <a:endParaRPr lang="en-US" dirty="0"/>
          </a:p>
        </p:txBody>
      </p:sp>
      <p:grpSp>
        <p:nvGrpSpPr>
          <p:cNvPr id="9" name="Group 9"/>
          <p:cNvGrpSpPr/>
          <p:nvPr/>
        </p:nvGrpSpPr>
        <p:grpSpPr>
          <a:xfrm>
            <a:off x="9557931" y="4814528"/>
            <a:ext cx="8550545" cy="4719485"/>
            <a:chOff x="0" y="0"/>
            <a:chExt cx="2251995" cy="1242992"/>
          </a:xfrm>
        </p:grpSpPr>
        <p:sp>
          <p:nvSpPr>
            <p:cNvPr id="10" name="Freeform 10"/>
            <p:cNvSpPr/>
            <p:nvPr/>
          </p:nvSpPr>
          <p:spPr>
            <a:xfrm>
              <a:off x="0" y="0"/>
              <a:ext cx="2251995" cy="1242992"/>
            </a:xfrm>
            <a:custGeom>
              <a:avLst/>
              <a:gdLst/>
              <a:ahLst/>
              <a:cxnLst/>
              <a:rect l="l" t="t" r="r" b="b"/>
              <a:pathLst>
                <a:path w="2251995" h="1242992">
                  <a:moveTo>
                    <a:pt x="46177" y="0"/>
                  </a:moveTo>
                  <a:lnTo>
                    <a:pt x="2205819" y="0"/>
                  </a:lnTo>
                  <a:cubicBezTo>
                    <a:pt x="2218065" y="0"/>
                    <a:pt x="2229811" y="4865"/>
                    <a:pt x="2238471" y="13525"/>
                  </a:cubicBezTo>
                  <a:cubicBezTo>
                    <a:pt x="2247130" y="22185"/>
                    <a:pt x="2251995" y="33930"/>
                    <a:pt x="2251995" y="46177"/>
                  </a:cubicBezTo>
                  <a:lnTo>
                    <a:pt x="2251995" y="1196815"/>
                  </a:lnTo>
                  <a:cubicBezTo>
                    <a:pt x="2251995" y="1209062"/>
                    <a:pt x="2247130" y="1220807"/>
                    <a:pt x="2238471" y="1229467"/>
                  </a:cubicBezTo>
                  <a:cubicBezTo>
                    <a:pt x="2229811" y="1238127"/>
                    <a:pt x="2218065" y="1242992"/>
                    <a:pt x="2205819" y="1242992"/>
                  </a:cubicBezTo>
                  <a:lnTo>
                    <a:pt x="46177" y="1242992"/>
                  </a:lnTo>
                  <a:cubicBezTo>
                    <a:pt x="33930" y="1242992"/>
                    <a:pt x="22185" y="1238127"/>
                    <a:pt x="13525" y="1229467"/>
                  </a:cubicBezTo>
                  <a:cubicBezTo>
                    <a:pt x="4865" y="1220807"/>
                    <a:pt x="0" y="1209062"/>
                    <a:pt x="0" y="1196815"/>
                  </a:cubicBezTo>
                  <a:lnTo>
                    <a:pt x="0" y="46177"/>
                  </a:lnTo>
                  <a:cubicBezTo>
                    <a:pt x="0" y="33930"/>
                    <a:pt x="4865" y="22185"/>
                    <a:pt x="13525" y="13525"/>
                  </a:cubicBezTo>
                  <a:cubicBezTo>
                    <a:pt x="22185" y="4865"/>
                    <a:pt x="33930" y="0"/>
                    <a:pt x="46177" y="0"/>
                  </a:cubicBezTo>
                  <a:close/>
                </a:path>
              </a:pathLst>
            </a:custGeom>
            <a:solidFill>
              <a:srgbClr val="E8ECEC"/>
            </a:solidFill>
          </p:spPr>
          <p:txBody>
            <a:bodyPr/>
            <a:lstStyle/>
            <a:p>
              <a:endParaRPr lang="en-US" dirty="0"/>
            </a:p>
          </p:txBody>
        </p:sp>
        <p:sp>
          <p:nvSpPr>
            <p:cNvPr id="11" name="TextBox 11"/>
            <p:cNvSpPr txBox="1"/>
            <p:nvPr/>
          </p:nvSpPr>
          <p:spPr>
            <a:xfrm>
              <a:off x="0" y="-38100"/>
              <a:ext cx="2251995" cy="1281092"/>
            </a:xfrm>
            <a:prstGeom prst="rect">
              <a:avLst/>
            </a:prstGeom>
          </p:spPr>
          <p:txBody>
            <a:bodyPr lIns="50800" tIns="50800" rIns="50800" bIns="50800" rtlCol="0" anchor="ctr"/>
            <a:lstStyle/>
            <a:p>
              <a:pPr algn="ctr">
                <a:lnSpc>
                  <a:spcPts val="2659"/>
                </a:lnSpc>
              </a:pPr>
              <a:endParaRPr dirty="0"/>
            </a:p>
          </p:txBody>
        </p:sp>
      </p:grpSp>
      <p:grpSp>
        <p:nvGrpSpPr>
          <p:cNvPr id="12" name="Group 12"/>
          <p:cNvGrpSpPr/>
          <p:nvPr/>
        </p:nvGrpSpPr>
        <p:grpSpPr>
          <a:xfrm>
            <a:off x="238261" y="4814528"/>
            <a:ext cx="9063295" cy="4719485"/>
            <a:chOff x="0" y="0"/>
            <a:chExt cx="2387041" cy="1242992"/>
          </a:xfrm>
        </p:grpSpPr>
        <p:sp>
          <p:nvSpPr>
            <p:cNvPr id="13" name="Freeform 13"/>
            <p:cNvSpPr/>
            <p:nvPr/>
          </p:nvSpPr>
          <p:spPr>
            <a:xfrm>
              <a:off x="0" y="0"/>
              <a:ext cx="2387041" cy="1242992"/>
            </a:xfrm>
            <a:custGeom>
              <a:avLst/>
              <a:gdLst/>
              <a:ahLst/>
              <a:cxnLst/>
              <a:rect l="l" t="t" r="r" b="b"/>
              <a:pathLst>
                <a:path w="2387041" h="1242992">
                  <a:moveTo>
                    <a:pt x="43565" y="0"/>
                  </a:moveTo>
                  <a:lnTo>
                    <a:pt x="2343476" y="0"/>
                  </a:lnTo>
                  <a:cubicBezTo>
                    <a:pt x="2367536" y="0"/>
                    <a:pt x="2387041" y="19504"/>
                    <a:pt x="2387041" y="43565"/>
                  </a:cubicBezTo>
                  <a:lnTo>
                    <a:pt x="2387041" y="1199427"/>
                  </a:lnTo>
                  <a:cubicBezTo>
                    <a:pt x="2387041" y="1223487"/>
                    <a:pt x="2367536" y="1242992"/>
                    <a:pt x="2343476" y="1242992"/>
                  </a:cubicBezTo>
                  <a:lnTo>
                    <a:pt x="43565" y="1242992"/>
                  </a:lnTo>
                  <a:cubicBezTo>
                    <a:pt x="19504" y="1242992"/>
                    <a:pt x="0" y="1223487"/>
                    <a:pt x="0" y="1199427"/>
                  </a:cubicBezTo>
                  <a:lnTo>
                    <a:pt x="0" y="43565"/>
                  </a:lnTo>
                  <a:cubicBezTo>
                    <a:pt x="0" y="19504"/>
                    <a:pt x="19504" y="0"/>
                    <a:pt x="43565" y="0"/>
                  </a:cubicBezTo>
                  <a:close/>
                </a:path>
              </a:pathLst>
            </a:custGeom>
            <a:solidFill>
              <a:srgbClr val="E8ECEC"/>
            </a:solidFill>
          </p:spPr>
          <p:txBody>
            <a:bodyPr/>
            <a:lstStyle/>
            <a:p>
              <a:endParaRPr lang="en-US" dirty="0"/>
            </a:p>
          </p:txBody>
        </p:sp>
        <p:sp>
          <p:nvSpPr>
            <p:cNvPr id="14" name="TextBox 14"/>
            <p:cNvSpPr txBox="1"/>
            <p:nvPr/>
          </p:nvSpPr>
          <p:spPr>
            <a:xfrm>
              <a:off x="0" y="-38100"/>
              <a:ext cx="2387041" cy="1281092"/>
            </a:xfrm>
            <a:prstGeom prst="rect">
              <a:avLst/>
            </a:prstGeom>
          </p:spPr>
          <p:txBody>
            <a:bodyPr lIns="50800" tIns="50800" rIns="50800" bIns="50800" rtlCol="0" anchor="ctr"/>
            <a:lstStyle/>
            <a:p>
              <a:pPr algn="ctr">
                <a:lnSpc>
                  <a:spcPts val="2659"/>
                </a:lnSpc>
              </a:pPr>
              <a:endParaRPr dirty="0"/>
            </a:p>
          </p:txBody>
        </p:sp>
      </p:grpSp>
      <p:sp>
        <p:nvSpPr>
          <p:cNvPr id="15" name="Freeform 15"/>
          <p:cNvSpPr/>
          <p:nvPr/>
        </p:nvSpPr>
        <p:spPr>
          <a:xfrm>
            <a:off x="1297657" y="5055995"/>
            <a:ext cx="6955126" cy="4236551"/>
          </a:xfrm>
          <a:custGeom>
            <a:avLst/>
            <a:gdLst/>
            <a:ahLst/>
            <a:cxnLst/>
            <a:rect l="l" t="t" r="r" b="b"/>
            <a:pathLst>
              <a:path w="6955126" h="4236551">
                <a:moveTo>
                  <a:pt x="0" y="0"/>
                </a:moveTo>
                <a:lnTo>
                  <a:pt x="6955126" y="0"/>
                </a:lnTo>
                <a:lnTo>
                  <a:pt x="6955126" y="4236551"/>
                </a:lnTo>
                <a:lnTo>
                  <a:pt x="0" y="4236551"/>
                </a:lnTo>
                <a:lnTo>
                  <a:pt x="0" y="0"/>
                </a:lnTo>
                <a:close/>
              </a:path>
            </a:pathLst>
          </a:custGeom>
          <a:blipFill>
            <a:blip r:embed="rId7"/>
            <a:stretch>
              <a:fillRect b="-10233"/>
            </a:stretch>
          </a:blipFill>
        </p:spPr>
        <p:txBody>
          <a:bodyPr/>
          <a:lstStyle/>
          <a:p>
            <a:endParaRPr lang="en-US" dirty="0"/>
          </a:p>
        </p:txBody>
      </p:sp>
      <p:grpSp>
        <p:nvGrpSpPr>
          <p:cNvPr id="16" name="Group 16"/>
          <p:cNvGrpSpPr/>
          <p:nvPr/>
        </p:nvGrpSpPr>
        <p:grpSpPr>
          <a:xfrm>
            <a:off x="3226859" y="4204038"/>
            <a:ext cx="3086100" cy="847254"/>
            <a:chOff x="0" y="0"/>
            <a:chExt cx="812800" cy="223145"/>
          </a:xfrm>
        </p:grpSpPr>
        <p:sp>
          <p:nvSpPr>
            <p:cNvPr id="17" name="Freeform 17"/>
            <p:cNvSpPr/>
            <p:nvPr/>
          </p:nvSpPr>
          <p:spPr>
            <a:xfrm>
              <a:off x="0" y="0"/>
              <a:ext cx="812800" cy="223145"/>
            </a:xfrm>
            <a:custGeom>
              <a:avLst/>
              <a:gdLst/>
              <a:ahLst/>
              <a:cxnLst/>
              <a:rect l="l" t="t" r="r" b="b"/>
              <a:pathLst>
                <a:path w="812800" h="223145">
                  <a:moveTo>
                    <a:pt x="0" y="0"/>
                  </a:moveTo>
                  <a:lnTo>
                    <a:pt x="812800" y="0"/>
                  </a:lnTo>
                  <a:lnTo>
                    <a:pt x="812800" y="223145"/>
                  </a:lnTo>
                  <a:lnTo>
                    <a:pt x="0" y="223145"/>
                  </a:lnTo>
                  <a:close/>
                </a:path>
              </a:pathLst>
            </a:custGeom>
            <a:solidFill>
              <a:srgbClr val="000000"/>
            </a:solidFill>
          </p:spPr>
          <p:txBody>
            <a:bodyPr/>
            <a:lstStyle/>
            <a:p>
              <a:endParaRPr lang="en-US" dirty="0"/>
            </a:p>
          </p:txBody>
        </p:sp>
        <p:sp>
          <p:nvSpPr>
            <p:cNvPr id="18" name="TextBox 18"/>
            <p:cNvSpPr txBox="1"/>
            <p:nvPr/>
          </p:nvSpPr>
          <p:spPr>
            <a:xfrm>
              <a:off x="0" y="-57150"/>
              <a:ext cx="812800" cy="280295"/>
            </a:xfrm>
            <a:prstGeom prst="rect">
              <a:avLst/>
            </a:prstGeom>
          </p:spPr>
          <p:txBody>
            <a:bodyPr lIns="50800" tIns="50800" rIns="50800" bIns="50800" rtlCol="0" anchor="ctr"/>
            <a:lstStyle/>
            <a:p>
              <a:pPr algn="ctr">
                <a:lnSpc>
                  <a:spcPts val="3639"/>
                </a:lnSpc>
              </a:pPr>
              <a:r>
                <a:rPr lang="en-US" sz="2599" dirty="0">
                  <a:solidFill>
                    <a:srgbClr val="FFFFFF"/>
                  </a:solidFill>
                  <a:latin typeface="Garet"/>
                  <a:ea typeface="Garet"/>
                  <a:cs typeface="Garet"/>
                  <a:sym typeface="Garet"/>
                </a:rPr>
                <a:t>1980s House</a:t>
              </a:r>
            </a:p>
          </p:txBody>
        </p:sp>
      </p:grpSp>
      <p:grpSp>
        <p:nvGrpSpPr>
          <p:cNvPr id="19" name="Group 19"/>
          <p:cNvGrpSpPr/>
          <p:nvPr/>
        </p:nvGrpSpPr>
        <p:grpSpPr>
          <a:xfrm>
            <a:off x="12290154" y="4296246"/>
            <a:ext cx="3086100" cy="847254"/>
            <a:chOff x="0" y="0"/>
            <a:chExt cx="812800" cy="223145"/>
          </a:xfrm>
        </p:grpSpPr>
        <p:sp>
          <p:nvSpPr>
            <p:cNvPr id="20" name="Freeform 20"/>
            <p:cNvSpPr/>
            <p:nvPr/>
          </p:nvSpPr>
          <p:spPr>
            <a:xfrm>
              <a:off x="0" y="0"/>
              <a:ext cx="812800" cy="223145"/>
            </a:xfrm>
            <a:custGeom>
              <a:avLst/>
              <a:gdLst/>
              <a:ahLst/>
              <a:cxnLst/>
              <a:rect l="l" t="t" r="r" b="b"/>
              <a:pathLst>
                <a:path w="812800" h="223145">
                  <a:moveTo>
                    <a:pt x="0" y="0"/>
                  </a:moveTo>
                  <a:lnTo>
                    <a:pt x="812800" y="0"/>
                  </a:lnTo>
                  <a:lnTo>
                    <a:pt x="812800" y="223145"/>
                  </a:lnTo>
                  <a:lnTo>
                    <a:pt x="0" y="223145"/>
                  </a:lnTo>
                  <a:close/>
                </a:path>
              </a:pathLst>
            </a:custGeom>
            <a:solidFill>
              <a:srgbClr val="000000"/>
            </a:solidFill>
          </p:spPr>
          <p:txBody>
            <a:bodyPr/>
            <a:lstStyle/>
            <a:p>
              <a:endParaRPr lang="en-US" dirty="0"/>
            </a:p>
          </p:txBody>
        </p:sp>
        <p:sp>
          <p:nvSpPr>
            <p:cNvPr id="21" name="TextBox 21"/>
            <p:cNvSpPr txBox="1"/>
            <p:nvPr/>
          </p:nvSpPr>
          <p:spPr>
            <a:xfrm>
              <a:off x="0" y="-57150"/>
              <a:ext cx="812800" cy="280295"/>
            </a:xfrm>
            <a:prstGeom prst="rect">
              <a:avLst/>
            </a:prstGeom>
          </p:spPr>
          <p:txBody>
            <a:bodyPr lIns="50800" tIns="50800" rIns="50800" bIns="50800" rtlCol="0" anchor="ctr"/>
            <a:lstStyle/>
            <a:p>
              <a:pPr algn="ctr">
                <a:lnSpc>
                  <a:spcPts val="3639"/>
                </a:lnSpc>
              </a:pPr>
              <a:r>
                <a:rPr lang="en-US" sz="2599" dirty="0">
                  <a:solidFill>
                    <a:srgbClr val="FFFFFF"/>
                  </a:solidFill>
                  <a:latin typeface="Garet"/>
                  <a:ea typeface="Garet"/>
                  <a:cs typeface="Garet"/>
                  <a:sym typeface="Garet"/>
                </a:rPr>
                <a:t>House Today</a:t>
              </a:r>
            </a:p>
          </p:txBody>
        </p:sp>
      </p:grpSp>
      <p:sp>
        <p:nvSpPr>
          <p:cNvPr id="22" name="Freeform 22"/>
          <p:cNvSpPr/>
          <p:nvPr/>
        </p:nvSpPr>
        <p:spPr>
          <a:xfrm>
            <a:off x="9905576" y="5143500"/>
            <a:ext cx="7855256" cy="4020188"/>
          </a:xfrm>
          <a:custGeom>
            <a:avLst/>
            <a:gdLst/>
            <a:ahLst/>
            <a:cxnLst/>
            <a:rect l="l" t="t" r="r" b="b"/>
            <a:pathLst>
              <a:path w="7855256" h="4020188">
                <a:moveTo>
                  <a:pt x="0" y="0"/>
                </a:moveTo>
                <a:lnTo>
                  <a:pt x="7855256" y="0"/>
                </a:lnTo>
                <a:lnTo>
                  <a:pt x="7855256" y="4020188"/>
                </a:lnTo>
                <a:lnTo>
                  <a:pt x="0" y="4020188"/>
                </a:lnTo>
                <a:lnTo>
                  <a:pt x="0" y="0"/>
                </a:lnTo>
                <a:close/>
              </a:path>
            </a:pathLst>
          </a:custGeom>
          <a:blipFill>
            <a:blip r:embed="rId8"/>
            <a:stretch>
              <a:fillRect l="-1178" r="-1178"/>
            </a:stretch>
          </a:blipFill>
        </p:spPr>
        <p:txBody>
          <a:bodyPr/>
          <a:lstStyle/>
          <a:p>
            <a:endParaRPr lang="en-US" dirty="0"/>
          </a:p>
        </p:txBody>
      </p:sp>
      <p:sp>
        <p:nvSpPr>
          <p:cNvPr id="23" name="TextBox 23"/>
          <p:cNvSpPr txBox="1"/>
          <p:nvPr/>
        </p:nvSpPr>
        <p:spPr>
          <a:xfrm>
            <a:off x="869674" y="1733195"/>
            <a:ext cx="16548651" cy="1094330"/>
          </a:xfrm>
          <a:prstGeom prst="rect">
            <a:avLst/>
          </a:prstGeom>
        </p:spPr>
        <p:txBody>
          <a:bodyPr lIns="0" tIns="0" rIns="0" bIns="0" rtlCol="0" anchor="t">
            <a:spAutoFit/>
          </a:bodyPr>
          <a:lstStyle/>
          <a:p>
            <a:pPr algn="ctr">
              <a:lnSpc>
                <a:spcPts val="8903"/>
              </a:lnSpc>
            </a:pPr>
            <a:r>
              <a:rPr lang="en-US" sz="6451" b="1" spc="632" dirty="0">
                <a:solidFill>
                  <a:srgbClr val="060606"/>
                </a:solidFill>
                <a:latin typeface="Garet Bold"/>
                <a:ea typeface="Garet Bold"/>
                <a:cs typeface="Garet Bold"/>
                <a:sym typeface="Garet Bold"/>
              </a:rPr>
              <a:t>INCREASED DIFFICULTY OF JOBS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16626" y="2671279"/>
            <a:ext cx="1310100" cy="0"/>
          </a:xfrm>
          <a:prstGeom prst="line">
            <a:avLst/>
          </a:prstGeom>
          <a:ln w="95250" cap="flat">
            <a:solidFill>
              <a:srgbClr val="FFFFFF"/>
            </a:solidFill>
            <a:prstDash val="solid"/>
            <a:headEnd type="none" w="sm" len="sm"/>
            <a:tailEnd type="none" w="sm" len="sm"/>
          </a:ln>
        </p:spPr>
        <p:txBody>
          <a:bodyPr/>
          <a:lstStyle/>
          <a:p>
            <a:endParaRPr lang="en-US" dirty="0"/>
          </a:p>
        </p:txBody>
      </p:sp>
      <p:grpSp>
        <p:nvGrpSpPr>
          <p:cNvPr id="3" name="Group 3"/>
          <p:cNvGrpSpPr>
            <a:grpSpLocks noChangeAspect="1"/>
          </p:cNvGrpSpPr>
          <p:nvPr/>
        </p:nvGrpSpPr>
        <p:grpSpPr>
          <a:xfrm>
            <a:off x="7464298" y="180339"/>
            <a:ext cx="2208844" cy="2208844"/>
            <a:chOff x="0" y="0"/>
            <a:chExt cx="14840029" cy="14840029"/>
          </a:xfrm>
        </p:grpSpPr>
        <p:sp>
          <p:nvSpPr>
            <p:cNvPr id="4" name="Freeform 4"/>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40506"/>
            </a:solidFill>
          </p:spPr>
          <p:txBody>
            <a:bodyPr/>
            <a:lstStyle/>
            <a:p>
              <a:endParaRPr lang="en-US" dirty="0"/>
            </a:p>
          </p:txBody>
        </p:sp>
        <p:sp>
          <p:nvSpPr>
            <p:cNvPr id="5" name="Freeform 5"/>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040506"/>
            </a:solidFill>
          </p:spPr>
          <p:txBody>
            <a:bodyPr/>
            <a:lstStyle/>
            <a:p>
              <a:endParaRPr lang="en-US" dirty="0"/>
            </a:p>
          </p:txBody>
        </p:sp>
        <p:sp>
          <p:nvSpPr>
            <p:cNvPr id="6" name="Freeform 6"/>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2"/>
              <a:stretch>
                <a:fillRect l="-24572" r="-24572"/>
              </a:stretch>
            </a:blipFill>
          </p:spPr>
          <p:txBody>
            <a:bodyPr/>
            <a:lstStyle/>
            <a:p>
              <a:endParaRPr lang="en-US" dirty="0"/>
            </a:p>
          </p:txBody>
        </p:sp>
      </p:grpSp>
      <p:grpSp>
        <p:nvGrpSpPr>
          <p:cNvPr id="7" name="Group 7"/>
          <p:cNvGrpSpPr/>
          <p:nvPr/>
        </p:nvGrpSpPr>
        <p:grpSpPr>
          <a:xfrm>
            <a:off x="9861476" y="914873"/>
            <a:ext cx="5473113" cy="739774"/>
            <a:chOff x="0" y="0"/>
            <a:chExt cx="3481912" cy="470633"/>
          </a:xfrm>
        </p:grpSpPr>
        <p:sp>
          <p:nvSpPr>
            <p:cNvPr id="8" name="Freeform 8"/>
            <p:cNvSpPr/>
            <p:nvPr/>
          </p:nvSpPr>
          <p:spPr>
            <a:xfrm>
              <a:off x="0" y="0"/>
              <a:ext cx="3481911" cy="470633"/>
            </a:xfrm>
            <a:custGeom>
              <a:avLst/>
              <a:gdLst/>
              <a:ahLst/>
              <a:cxnLst/>
              <a:rect l="l" t="t" r="r" b="b"/>
              <a:pathLst>
                <a:path w="3481911" h="470633">
                  <a:moveTo>
                    <a:pt x="3278711" y="0"/>
                  </a:moveTo>
                  <a:cubicBezTo>
                    <a:pt x="3390936" y="0"/>
                    <a:pt x="3481911" y="105355"/>
                    <a:pt x="3481911" y="235316"/>
                  </a:cubicBezTo>
                  <a:cubicBezTo>
                    <a:pt x="3481911" y="365278"/>
                    <a:pt x="3390936" y="470633"/>
                    <a:pt x="3278711" y="470633"/>
                  </a:cubicBezTo>
                  <a:lnTo>
                    <a:pt x="203200" y="470633"/>
                  </a:lnTo>
                  <a:cubicBezTo>
                    <a:pt x="90976" y="470633"/>
                    <a:pt x="0" y="365278"/>
                    <a:pt x="0" y="235316"/>
                  </a:cubicBezTo>
                  <a:cubicBezTo>
                    <a:pt x="0" y="105355"/>
                    <a:pt x="90976" y="0"/>
                    <a:pt x="203200" y="0"/>
                  </a:cubicBezTo>
                  <a:close/>
                </a:path>
              </a:pathLst>
            </a:custGeom>
            <a:solidFill>
              <a:srgbClr val="E8ECEC"/>
            </a:solidFill>
          </p:spPr>
          <p:txBody>
            <a:bodyPr/>
            <a:lstStyle/>
            <a:p>
              <a:endParaRPr lang="en-US" dirty="0"/>
            </a:p>
          </p:txBody>
        </p:sp>
        <p:sp>
          <p:nvSpPr>
            <p:cNvPr id="9" name="TextBox 9"/>
            <p:cNvSpPr txBox="1"/>
            <p:nvPr/>
          </p:nvSpPr>
          <p:spPr>
            <a:xfrm>
              <a:off x="0" y="-47625"/>
              <a:ext cx="3481912" cy="518258"/>
            </a:xfrm>
            <a:prstGeom prst="rect">
              <a:avLst/>
            </a:prstGeom>
          </p:spPr>
          <p:txBody>
            <a:bodyPr lIns="50800" tIns="50800" rIns="50800" bIns="50800" rtlCol="0" anchor="ctr"/>
            <a:lstStyle/>
            <a:p>
              <a:pPr algn="ctr">
                <a:lnSpc>
                  <a:spcPts val="4479"/>
                </a:lnSpc>
              </a:pPr>
              <a:r>
                <a:rPr lang="en-US" sz="3199" b="1" dirty="0">
                  <a:solidFill>
                    <a:srgbClr val="060606"/>
                  </a:solidFill>
                  <a:latin typeface="Garet Bold"/>
                  <a:ea typeface="Garet Bold"/>
                  <a:cs typeface="Garet Bold"/>
                  <a:sym typeface="Garet Bold"/>
                </a:rPr>
                <a:t>Women In Construction</a:t>
              </a:r>
            </a:p>
          </p:txBody>
        </p:sp>
      </p:grpSp>
      <p:grpSp>
        <p:nvGrpSpPr>
          <p:cNvPr id="10" name="Group 10"/>
          <p:cNvGrpSpPr>
            <a:grpSpLocks noChangeAspect="1"/>
          </p:cNvGrpSpPr>
          <p:nvPr/>
        </p:nvGrpSpPr>
        <p:grpSpPr>
          <a:xfrm>
            <a:off x="7387818" y="2515173"/>
            <a:ext cx="2266281" cy="2266281"/>
            <a:chOff x="0" y="0"/>
            <a:chExt cx="14840029" cy="14840029"/>
          </a:xfrm>
        </p:grpSpPr>
        <p:sp>
          <p:nvSpPr>
            <p:cNvPr id="11" name="Freeform 11"/>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40506"/>
            </a:solidFill>
          </p:spPr>
          <p:txBody>
            <a:bodyPr/>
            <a:lstStyle/>
            <a:p>
              <a:endParaRPr lang="en-US" dirty="0"/>
            </a:p>
          </p:txBody>
        </p:sp>
        <p:sp>
          <p:nvSpPr>
            <p:cNvPr id="12" name="Freeform 12"/>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040506"/>
            </a:solidFill>
          </p:spPr>
          <p:txBody>
            <a:bodyPr/>
            <a:lstStyle/>
            <a:p>
              <a:endParaRPr lang="en-US" dirty="0"/>
            </a:p>
          </p:txBody>
        </p:sp>
        <p:sp>
          <p:nvSpPr>
            <p:cNvPr id="13" name="Freeform 13"/>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3"/>
              <a:stretch>
                <a:fillRect l="-15789" r="-15789"/>
              </a:stretch>
            </a:blipFill>
          </p:spPr>
          <p:txBody>
            <a:bodyPr/>
            <a:lstStyle/>
            <a:p>
              <a:endParaRPr lang="en-US" dirty="0"/>
            </a:p>
          </p:txBody>
        </p:sp>
      </p:grpSp>
      <p:grpSp>
        <p:nvGrpSpPr>
          <p:cNvPr id="14" name="Group 14"/>
          <p:cNvGrpSpPr/>
          <p:nvPr/>
        </p:nvGrpSpPr>
        <p:grpSpPr>
          <a:xfrm>
            <a:off x="9861476" y="3066407"/>
            <a:ext cx="5473113" cy="1301750"/>
            <a:chOff x="0" y="0"/>
            <a:chExt cx="3481912" cy="828154"/>
          </a:xfrm>
        </p:grpSpPr>
        <p:sp>
          <p:nvSpPr>
            <p:cNvPr id="15" name="Freeform 15"/>
            <p:cNvSpPr/>
            <p:nvPr/>
          </p:nvSpPr>
          <p:spPr>
            <a:xfrm>
              <a:off x="0" y="0"/>
              <a:ext cx="3481911" cy="828154"/>
            </a:xfrm>
            <a:custGeom>
              <a:avLst/>
              <a:gdLst/>
              <a:ahLst/>
              <a:cxnLst/>
              <a:rect l="l" t="t" r="r" b="b"/>
              <a:pathLst>
                <a:path w="3481911" h="828154">
                  <a:moveTo>
                    <a:pt x="3278711" y="0"/>
                  </a:moveTo>
                  <a:cubicBezTo>
                    <a:pt x="3390936" y="0"/>
                    <a:pt x="3481911" y="185389"/>
                    <a:pt x="3481911" y="414077"/>
                  </a:cubicBezTo>
                  <a:cubicBezTo>
                    <a:pt x="3481911" y="642765"/>
                    <a:pt x="3390936" y="828154"/>
                    <a:pt x="3278711" y="828154"/>
                  </a:cubicBezTo>
                  <a:lnTo>
                    <a:pt x="203200" y="828154"/>
                  </a:lnTo>
                  <a:cubicBezTo>
                    <a:pt x="90976" y="828154"/>
                    <a:pt x="0" y="642765"/>
                    <a:pt x="0" y="414077"/>
                  </a:cubicBezTo>
                  <a:cubicBezTo>
                    <a:pt x="0" y="185389"/>
                    <a:pt x="90976" y="0"/>
                    <a:pt x="203200" y="0"/>
                  </a:cubicBezTo>
                  <a:close/>
                </a:path>
              </a:pathLst>
            </a:custGeom>
            <a:solidFill>
              <a:srgbClr val="E8ECEC"/>
            </a:solidFill>
          </p:spPr>
          <p:txBody>
            <a:bodyPr/>
            <a:lstStyle/>
            <a:p>
              <a:endParaRPr lang="en-US" dirty="0"/>
            </a:p>
          </p:txBody>
        </p:sp>
        <p:sp>
          <p:nvSpPr>
            <p:cNvPr id="16" name="TextBox 16"/>
            <p:cNvSpPr txBox="1"/>
            <p:nvPr/>
          </p:nvSpPr>
          <p:spPr>
            <a:xfrm>
              <a:off x="0" y="-57150"/>
              <a:ext cx="3481912" cy="885304"/>
            </a:xfrm>
            <a:prstGeom prst="rect">
              <a:avLst/>
            </a:prstGeom>
          </p:spPr>
          <p:txBody>
            <a:bodyPr lIns="50800" tIns="50800" rIns="50800" bIns="50800" rtlCol="0" anchor="ctr"/>
            <a:lstStyle/>
            <a:p>
              <a:pPr algn="ctr">
                <a:lnSpc>
                  <a:spcPts val="4480"/>
                </a:lnSpc>
              </a:pPr>
              <a:r>
                <a:rPr lang="en-US" sz="3200" b="1" dirty="0">
                  <a:solidFill>
                    <a:srgbClr val="060606"/>
                  </a:solidFill>
                  <a:latin typeface="Garet Bold"/>
                  <a:ea typeface="Garet Bold"/>
                  <a:cs typeface="Garet Bold"/>
                  <a:sym typeface="Garet Bold"/>
                </a:rPr>
                <a:t>Developing Union Training Programs</a:t>
              </a:r>
            </a:p>
          </p:txBody>
        </p:sp>
      </p:grpSp>
      <p:grpSp>
        <p:nvGrpSpPr>
          <p:cNvPr id="17" name="Group 17"/>
          <p:cNvGrpSpPr>
            <a:grpSpLocks noChangeAspect="1"/>
          </p:cNvGrpSpPr>
          <p:nvPr/>
        </p:nvGrpSpPr>
        <p:grpSpPr>
          <a:xfrm>
            <a:off x="7368776" y="7508633"/>
            <a:ext cx="2285323" cy="2285323"/>
            <a:chOff x="0" y="0"/>
            <a:chExt cx="14840029" cy="14840029"/>
          </a:xfrm>
        </p:grpSpPr>
        <p:sp>
          <p:nvSpPr>
            <p:cNvPr id="18" name="Freeform 18"/>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40506"/>
            </a:solidFill>
          </p:spPr>
          <p:txBody>
            <a:bodyPr/>
            <a:lstStyle/>
            <a:p>
              <a:endParaRPr lang="en-US" dirty="0"/>
            </a:p>
          </p:txBody>
        </p:sp>
        <p:sp>
          <p:nvSpPr>
            <p:cNvPr id="19" name="Freeform 19"/>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040506"/>
            </a:solidFill>
          </p:spPr>
          <p:txBody>
            <a:bodyPr/>
            <a:lstStyle/>
            <a:p>
              <a:endParaRPr lang="en-US" dirty="0"/>
            </a:p>
          </p:txBody>
        </p:sp>
        <p:sp>
          <p:nvSpPr>
            <p:cNvPr id="20" name="Freeform 20"/>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4"/>
              <a:stretch>
                <a:fillRect l="-22951" r="-54033"/>
              </a:stretch>
            </a:blipFill>
          </p:spPr>
          <p:txBody>
            <a:bodyPr/>
            <a:lstStyle/>
            <a:p>
              <a:endParaRPr lang="en-US" dirty="0"/>
            </a:p>
          </p:txBody>
        </p:sp>
      </p:grpSp>
      <p:grpSp>
        <p:nvGrpSpPr>
          <p:cNvPr id="21" name="Group 21"/>
          <p:cNvGrpSpPr/>
          <p:nvPr/>
        </p:nvGrpSpPr>
        <p:grpSpPr>
          <a:xfrm>
            <a:off x="9861476" y="8000419"/>
            <a:ext cx="5473113" cy="1301750"/>
            <a:chOff x="0" y="0"/>
            <a:chExt cx="3481912" cy="828154"/>
          </a:xfrm>
        </p:grpSpPr>
        <p:sp>
          <p:nvSpPr>
            <p:cNvPr id="22" name="Freeform 22"/>
            <p:cNvSpPr/>
            <p:nvPr/>
          </p:nvSpPr>
          <p:spPr>
            <a:xfrm>
              <a:off x="0" y="0"/>
              <a:ext cx="3481911" cy="828154"/>
            </a:xfrm>
            <a:custGeom>
              <a:avLst/>
              <a:gdLst/>
              <a:ahLst/>
              <a:cxnLst/>
              <a:rect l="l" t="t" r="r" b="b"/>
              <a:pathLst>
                <a:path w="3481911" h="828154">
                  <a:moveTo>
                    <a:pt x="3278711" y="0"/>
                  </a:moveTo>
                  <a:cubicBezTo>
                    <a:pt x="3390936" y="0"/>
                    <a:pt x="3481911" y="185389"/>
                    <a:pt x="3481911" y="414077"/>
                  </a:cubicBezTo>
                  <a:cubicBezTo>
                    <a:pt x="3481911" y="642765"/>
                    <a:pt x="3390936" y="828154"/>
                    <a:pt x="3278711" y="828154"/>
                  </a:cubicBezTo>
                  <a:lnTo>
                    <a:pt x="203200" y="828154"/>
                  </a:lnTo>
                  <a:cubicBezTo>
                    <a:pt x="90976" y="828154"/>
                    <a:pt x="0" y="642765"/>
                    <a:pt x="0" y="414077"/>
                  </a:cubicBezTo>
                  <a:cubicBezTo>
                    <a:pt x="0" y="185389"/>
                    <a:pt x="90976" y="0"/>
                    <a:pt x="203200" y="0"/>
                  </a:cubicBezTo>
                  <a:close/>
                </a:path>
              </a:pathLst>
            </a:custGeom>
            <a:solidFill>
              <a:srgbClr val="E8ECEC"/>
            </a:solidFill>
          </p:spPr>
          <p:txBody>
            <a:bodyPr/>
            <a:lstStyle/>
            <a:p>
              <a:endParaRPr lang="en-US" dirty="0"/>
            </a:p>
          </p:txBody>
        </p:sp>
        <p:sp>
          <p:nvSpPr>
            <p:cNvPr id="23" name="TextBox 23"/>
            <p:cNvSpPr txBox="1"/>
            <p:nvPr/>
          </p:nvSpPr>
          <p:spPr>
            <a:xfrm>
              <a:off x="0" y="-57150"/>
              <a:ext cx="3481912" cy="885304"/>
            </a:xfrm>
            <a:prstGeom prst="rect">
              <a:avLst/>
            </a:prstGeom>
          </p:spPr>
          <p:txBody>
            <a:bodyPr lIns="50800" tIns="50800" rIns="50800" bIns="50800" rtlCol="0" anchor="ctr"/>
            <a:lstStyle/>
            <a:p>
              <a:pPr algn="ctr">
                <a:lnSpc>
                  <a:spcPts val="4480"/>
                </a:lnSpc>
              </a:pPr>
              <a:r>
                <a:rPr lang="en-US" sz="3200" b="1" dirty="0">
                  <a:solidFill>
                    <a:srgbClr val="040506"/>
                  </a:solidFill>
                  <a:latin typeface="Garet Bold"/>
                  <a:ea typeface="Garet Bold"/>
                  <a:cs typeface="Garet Bold"/>
                  <a:sym typeface="Garet Bold"/>
                </a:rPr>
                <a:t>Develop Exceptional Leaders</a:t>
              </a:r>
            </a:p>
          </p:txBody>
        </p:sp>
      </p:grpSp>
      <p:sp>
        <p:nvSpPr>
          <p:cNvPr id="24" name="TextBox 24"/>
          <p:cNvSpPr txBox="1"/>
          <p:nvPr/>
        </p:nvSpPr>
        <p:spPr>
          <a:xfrm>
            <a:off x="916626" y="367185"/>
            <a:ext cx="4568944" cy="1739901"/>
          </a:xfrm>
          <a:prstGeom prst="rect">
            <a:avLst/>
          </a:prstGeom>
        </p:spPr>
        <p:txBody>
          <a:bodyPr lIns="0" tIns="0" rIns="0" bIns="0" rtlCol="0" anchor="t">
            <a:spAutoFit/>
          </a:bodyPr>
          <a:lstStyle/>
          <a:p>
            <a:pPr algn="l">
              <a:lnSpc>
                <a:spcPts val="6999"/>
              </a:lnSpc>
            </a:pPr>
            <a:r>
              <a:rPr lang="en-US" sz="4999" b="1" spc="99" dirty="0">
                <a:solidFill>
                  <a:srgbClr val="FFFFFF"/>
                </a:solidFill>
                <a:latin typeface="Garet Bold"/>
                <a:ea typeface="Garet Bold"/>
                <a:cs typeface="Garet Bold"/>
                <a:sym typeface="Garet Bold"/>
              </a:rPr>
              <a:t>LOOKING TO THE FUTURE</a:t>
            </a:r>
          </a:p>
        </p:txBody>
      </p:sp>
      <p:grpSp>
        <p:nvGrpSpPr>
          <p:cNvPr id="25" name="Group 25"/>
          <p:cNvGrpSpPr/>
          <p:nvPr/>
        </p:nvGrpSpPr>
        <p:grpSpPr>
          <a:xfrm>
            <a:off x="0" y="0"/>
            <a:ext cx="6770594" cy="10287000"/>
            <a:chOff x="0" y="0"/>
            <a:chExt cx="1783202" cy="2709333"/>
          </a:xfrm>
        </p:grpSpPr>
        <p:sp>
          <p:nvSpPr>
            <p:cNvPr id="26" name="Freeform 26"/>
            <p:cNvSpPr/>
            <p:nvPr/>
          </p:nvSpPr>
          <p:spPr>
            <a:xfrm>
              <a:off x="0" y="0"/>
              <a:ext cx="1783202" cy="2709333"/>
            </a:xfrm>
            <a:custGeom>
              <a:avLst/>
              <a:gdLst/>
              <a:ahLst/>
              <a:cxnLst/>
              <a:rect l="l" t="t" r="r" b="b"/>
              <a:pathLst>
                <a:path w="1783202" h="2709333">
                  <a:moveTo>
                    <a:pt x="0" y="0"/>
                  </a:moveTo>
                  <a:lnTo>
                    <a:pt x="1783202" y="0"/>
                  </a:lnTo>
                  <a:lnTo>
                    <a:pt x="1783202" y="2709333"/>
                  </a:lnTo>
                  <a:lnTo>
                    <a:pt x="0" y="2709333"/>
                  </a:lnTo>
                  <a:close/>
                </a:path>
              </a:pathLst>
            </a:custGeom>
            <a:solidFill>
              <a:srgbClr val="E8ECEC"/>
            </a:solidFill>
          </p:spPr>
          <p:txBody>
            <a:bodyPr/>
            <a:lstStyle/>
            <a:p>
              <a:endParaRPr lang="en-US" dirty="0"/>
            </a:p>
          </p:txBody>
        </p:sp>
        <p:sp>
          <p:nvSpPr>
            <p:cNvPr id="27" name="TextBox 27"/>
            <p:cNvSpPr txBox="1"/>
            <p:nvPr/>
          </p:nvSpPr>
          <p:spPr>
            <a:xfrm>
              <a:off x="0" y="-38100"/>
              <a:ext cx="1783202" cy="2747433"/>
            </a:xfrm>
            <a:prstGeom prst="rect">
              <a:avLst/>
            </a:prstGeom>
          </p:spPr>
          <p:txBody>
            <a:bodyPr lIns="50800" tIns="50800" rIns="50800" bIns="50800" rtlCol="0" anchor="ctr"/>
            <a:lstStyle/>
            <a:p>
              <a:pPr algn="ctr">
                <a:lnSpc>
                  <a:spcPts val="2659"/>
                </a:lnSpc>
              </a:pPr>
              <a:endParaRPr dirty="0"/>
            </a:p>
          </p:txBody>
        </p:sp>
      </p:grpSp>
      <p:sp>
        <p:nvSpPr>
          <p:cNvPr id="28" name="AutoShape 28"/>
          <p:cNvSpPr/>
          <p:nvPr/>
        </p:nvSpPr>
        <p:spPr>
          <a:xfrm>
            <a:off x="445775" y="2515173"/>
            <a:ext cx="1310100" cy="0"/>
          </a:xfrm>
          <a:prstGeom prst="line">
            <a:avLst/>
          </a:prstGeom>
          <a:ln w="95250" cap="flat">
            <a:solidFill>
              <a:srgbClr val="060606"/>
            </a:solidFill>
            <a:prstDash val="solid"/>
            <a:headEnd type="none" w="sm" len="sm"/>
            <a:tailEnd type="none" w="sm" len="sm"/>
          </a:ln>
        </p:spPr>
        <p:txBody>
          <a:bodyPr/>
          <a:lstStyle/>
          <a:p>
            <a:endParaRPr lang="en-US" dirty="0"/>
          </a:p>
        </p:txBody>
      </p:sp>
      <p:sp>
        <p:nvSpPr>
          <p:cNvPr id="29" name="Freeform 29"/>
          <p:cNvSpPr/>
          <p:nvPr/>
        </p:nvSpPr>
        <p:spPr>
          <a:xfrm>
            <a:off x="-3795229" y="7330719"/>
            <a:ext cx="6362511" cy="6528696"/>
          </a:xfrm>
          <a:custGeom>
            <a:avLst/>
            <a:gdLst/>
            <a:ahLst/>
            <a:cxnLst/>
            <a:rect l="l" t="t" r="r" b="b"/>
            <a:pathLst>
              <a:path w="6362511" h="6528696">
                <a:moveTo>
                  <a:pt x="0" y="0"/>
                </a:moveTo>
                <a:lnTo>
                  <a:pt x="6362511" y="0"/>
                </a:lnTo>
                <a:lnTo>
                  <a:pt x="6362511" y="6528696"/>
                </a:lnTo>
                <a:lnTo>
                  <a:pt x="0" y="65286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30" name="AutoShape 30"/>
          <p:cNvSpPr/>
          <p:nvPr/>
        </p:nvSpPr>
        <p:spPr>
          <a:xfrm flipH="1">
            <a:off x="5014719" y="7621254"/>
            <a:ext cx="1310100" cy="0"/>
          </a:xfrm>
          <a:prstGeom prst="line">
            <a:avLst/>
          </a:prstGeom>
          <a:ln w="95250" cap="flat">
            <a:solidFill>
              <a:srgbClr val="060606"/>
            </a:solidFill>
            <a:prstDash val="solid"/>
            <a:headEnd type="none" w="sm" len="sm"/>
            <a:tailEnd type="none" w="sm" len="sm"/>
          </a:ln>
        </p:spPr>
        <p:txBody>
          <a:bodyPr/>
          <a:lstStyle/>
          <a:p>
            <a:endParaRPr lang="en-US" dirty="0"/>
          </a:p>
        </p:txBody>
      </p:sp>
      <p:sp>
        <p:nvSpPr>
          <p:cNvPr id="31" name="Freeform 31"/>
          <p:cNvSpPr/>
          <p:nvPr/>
        </p:nvSpPr>
        <p:spPr>
          <a:xfrm>
            <a:off x="-3394643" y="-4446507"/>
            <a:ext cx="6362511" cy="6528696"/>
          </a:xfrm>
          <a:custGeom>
            <a:avLst/>
            <a:gdLst/>
            <a:ahLst/>
            <a:cxnLst/>
            <a:rect l="l" t="t" r="r" b="b"/>
            <a:pathLst>
              <a:path w="6362511" h="6528696">
                <a:moveTo>
                  <a:pt x="0" y="0"/>
                </a:moveTo>
                <a:lnTo>
                  <a:pt x="6362511" y="0"/>
                </a:lnTo>
                <a:lnTo>
                  <a:pt x="6362511" y="6528695"/>
                </a:lnTo>
                <a:lnTo>
                  <a:pt x="0" y="65286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32" name="Freeform 32"/>
          <p:cNvSpPr/>
          <p:nvPr/>
        </p:nvSpPr>
        <p:spPr>
          <a:xfrm>
            <a:off x="15072589" y="-5630145"/>
            <a:ext cx="7616557" cy="7815497"/>
          </a:xfrm>
          <a:custGeom>
            <a:avLst/>
            <a:gdLst/>
            <a:ahLst/>
            <a:cxnLst/>
            <a:rect l="l" t="t" r="r" b="b"/>
            <a:pathLst>
              <a:path w="7616557" h="7815497">
                <a:moveTo>
                  <a:pt x="0" y="0"/>
                </a:moveTo>
                <a:lnTo>
                  <a:pt x="7616557" y="0"/>
                </a:lnTo>
                <a:lnTo>
                  <a:pt x="7616557" y="7815496"/>
                </a:lnTo>
                <a:lnTo>
                  <a:pt x="0" y="78154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33" name="Freeform 33"/>
          <p:cNvSpPr/>
          <p:nvPr/>
        </p:nvSpPr>
        <p:spPr>
          <a:xfrm>
            <a:off x="16094821" y="7621254"/>
            <a:ext cx="7616557" cy="7815497"/>
          </a:xfrm>
          <a:custGeom>
            <a:avLst/>
            <a:gdLst/>
            <a:ahLst/>
            <a:cxnLst/>
            <a:rect l="l" t="t" r="r" b="b"/>
            <a:pathLst>
              <a:path w="7616557" h="7815497">
                <a:moveTo>
                  <a:pt x="0" y="0"/>
                </a:moveTo>
                <a:lnTo>
                  <a:pt x="7616556" y="0"/>
                </a:lnTo>
                <a:lnTo>
                  <a:pt x="7616556" y="7815496"/>
                </a:lnTo>
                <a:lnTo>
                  <a:pt x="0" y="78154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grpSp>
        <p:nvGrpSpPr>
          <p:cNvPr id="34" name="Group 34"/>
          <p:cNvGrpSpPr>
            <a:grpSpLocks noChangeAspect="1"/>
          </p:cNvGrpSpPr>
          <p:nvPr/>
        </p:nvGrpSpPr>
        <p:grpSpPr>
          <a:xfrm>
            <a:off x="7387818" y="5002382"/>
            <a:ext cx="2285323" cy="2285323"/>
            <a:chOff x="0" y="0"/>
            <a:chExt cx="14840029" cy="14840029"/>
          </a:xfrm>
        </p:grpSpPr>
        <p:sp>
          <p:nvSpPr>
            <p:cNvPr id="35" name="Freeform 35"/>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40506"/>
            </a:solidFill>
          </p:spPr>
          <p:txBody>
            <a:bodyPr/>
            <a:lstStyle/>
            <a:p>
              <a:endParaRPr lang="en-US" dirty="0"/>
            </a:p>
          </p:txBody>
        </p:sp>
        <p:sp>
          <p:nvSpPr>
            <p:cNvPr id="36" name="Freeform 36"/>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040506"/>
            </a:solidFill>
          </p:spPr>
          <p:txBody>
            <a:bodyPr/>
            <a:lstStyle/>
            <a:p>
              <a:endParaRPr lang="en-US" dirty="0"/>
            </a:p>
          </p:txBody>
        </p:sp>
        <p:sp>
          <p:nvSpPr>
            <p:cNvPr id="37" name="Freeform 37"/>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7"/>
              <a:stretch>
                <a:fillRect l="-14054" r="-35425"/>
              </a:stretch>
            </a:blipFill>
          </p:spPr>
          <p:txBody>
            <a:bodyPr/>
            <a:lstStyle/>
            <a:p>
              <a:endParaRPr lang="en-US" dirty="0"/>
            </a:p>
          </p:txBody>
        </p:sp>
      </p:grpSp>
      <p:grpSp>
        <p:nvGrpSpPr>
          <p:cNvPr id="38" name="Group 38"/>
          <p:cNvGrpSpPr/>
          <p:nvPr/>
        </p:nvGrpSpPr>
        <p:grpSpPr>
          <a:xfrm>
            <a:off x="9861476" y="5775156"/>
            <a:ext cx="5473113" cy="739775"/>
            <a:chOff x="0" y="0"/>
            <a:chExt cx="3481912" cy="470634"/>
          </a:xfrm>
        </p:grpSpPr>
        <p:sp>
          <p:nvSpPr>
            <p:cNvPr id="39" name="Freeform 39"/>
            <p:cNvSpPr/>
            <p:nvPr/>
          </p:nvSpPr>
          <p:spPr>
            <a:xfrm>
              <a:off x="0" y="0"/>
              <a:ext cx="3481911" cy="470634"/>
            </a:xfrm>
            <a:custGeom>
              <a:avLst/>
              <a:gdLst/>
              <a:ahLst/>
              <a:cxnLst/>
              <a:rect l="l" t="t" r="r" b="b"/>
              <a:pathLst>
                <a:path w="3481911" h="470634">
                  <a:moveTo>
                    <a:pt x="3278711" y="0"/>
                  </a:moveTo>
                  <a:cubicBezTo>
                    <a:pt x="3390936" y="0"/>
                    <a:pt x="3481911" y="105355"/>
                    <a:pt x="3481911" y="235317"/>
                  </a:cubicBezTo>
                  <a:cubicBezTo>
                    <a:pt x="3481911" y="365279"/>
                    <a:pt x="3390936" y="470634"/>
                    <a:pt x="3278711" y="470634"/>
                  </a:cubicBezTo>
                  <a:lnTo>
                    <a:pt x="203200" y="470634"/>
                  </a:lnTo>
                  <a:cubicBezTo>
                    <a:pt x="90976" y="470634"/>
                    <a:pt x="0" y="365279"/>
                    <a:pt x="0" y="235317"/>
                  </a:cubicBezTo>
                  <a:cubicBezTo>
                    <a:pt x="0" y="105355"/>
                    <a:pt x="90976" y="0"/>
                    <a:pt x="203200" y="0"/>
                  </a:cubicBezTo>
                  <a:close/>
                </a:path>
              </a:pathLst>
            </a:custGeom>
            <a:solidFill>
              <a:srgbClr val="E8ECEC"/>
            </a:solidFill>
          </p:spPr>
          <p:txBody>
            <a:bodyPr/>
            <a:lstStyle/>
            <a:p>
              <a:endParaRPr lang="en-US" dirty="0"/>
            </a:p>
          </p:txBody>
        </p:sp>
        <p:sp>
          <p:nvSpPr>
            <p:cNvPr id="40" name="TextBox 40"/>
            <p:cNvSpPr txBox="1"/>
            <p:nvPr/>
          </p:nvSpPr>
          <p:spPr>
            <a:xfrm>
              <a:off x="0" y="-57150"/>
              <a:ext cx="3481912" cy="527784"/>
            </a:xfrm>
            <a:prstGeom prst="rect">
              <a:avLst/>
            </a:prstGeom>
          </p:spPr>
          <p:txBody>
            <a:bodyPr lIns="50800" tIns="50800" rIns="50800" bIns="50800" rtlCol="0" anchor="ctr"/>
            <a:lstStyle/>
            <a:p>
              <a:pPr algn="ctr">
                <a:lnSpc>
                  <a:spcPts val="4480"/>
                </a:lnSpc>
              </a:pPr>
              <a:r>
                <a:rPr lang="en-US" sz="3200" b="1" dirty="0">
                  <a:solidFill>
                    <a:srgbClr val="060606"/>
                  </a:solidFill>
                  <a:latin typeface="Garet Bold"/>
                  <a:ea typeface="Garet Bold"/>
                  <a:cs typeface="Garet Bold"/>
                  <a:sym typeface="Garet Bold"/>
                </a:rPr>
                <a:t>Professionalization</a:t>
              </a:r>
            </a:p>
          </p:txBody>
        </p:sp>
      </p:grpSp>
      <p:sp>
        <p:nvSpPr>
          <p:cNvPr id="41" name="TextBox 41"/>
          <p:cNvSpPr txBox="1"/>
          <p:nvPr/>
        </p:nvSpPr>
        <p:spPr>
          <a:xfrm>
            <a:off x="652169" y="4107236"/>
            <a:ext cx="5466257" cy="1739901"/>
          </a:xfrm>
          <a:prstGeom prst="rect">
            <a:avLst/>
          </a:prstGeom>
        </p:spPr>
        <p:txBody>
          <a:bodyPr lIns="0" tIns="0" rIns="0" bIns="0" rtlCol="0" anchor="t">
            <a:spAutoFit/>
          </a:bodyPr>
          <a:lstStyle/>
          <a:p>
            <a:pPr algn="ctr">
              <a:lnSpc>
                <a:spcPts val="6999"/>
              </a:lnSpc>
            </a:pPr>
            <a:r>
              <a:rPr lang="en-US" sz="4999" b="1" spc="99" dirty="0">
                <a:solidFill>
                  <a:srgbClr val="060606"/>
                </a:solidFill>
                <a:latin typeface="Garet Bold"/>
                <a:ea typeface="Garet Bold"/>
                <a:cs typeface="Garet Bold"/>
                <a:sym typeface="Garet Bold"/>
              </a:rPr>
              <a:t>LOOKING INTO THE FUTURE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dirty="0"/>
          </a:p>
        </p:txBody>
      </p:sp>
      <p:grpSp>
        <p:nvGrpSpPr>
          <p:cNvPr id="3" name="Group 3"/>
          <p:cNvGrpSpPr/>
          <p:nvPr/>
        </p:nvGrpSpPr>
        <p:grpSpPr>
          <a:xfrm>
            <a:off x="-39751" y="0"/>
            <a:ext cx="18288000" cy="2115718"/>
            <a:chOff x="0" y="0"/>
            <a:chExt cx="4816593" cy="557226"/>
          </a:xfrm>
        </p:grpSpPr>
        <p:sp>
          <p:nvSpPr>
            <p:cNvPr id="4" name="Freeform 4"/>
            <p:cNvSpPr/>
            <p:nvPr/>
          </p:nvSpPr>
          <p:spPr>
            <a:xfrm>
              <a:off x="0" y="0"/>
              <a:ext cx="4816592" cy="557226"/>
            </a:xfrm>
            <a:custGeom>
              <a:avLst/>
              <a:gdLst/>
              <a:ahLst/>
              <a:cxnLst/>
              <a:rect l="l" t="t" r="r" b="b"/>
              <a:pathLst>
                <a:path w="4816592" h="557226">
                  <a:moveTo>
                    <a:pt x="0" y="0"/>
                  </a:moveTo>
                  <a:lnTo>
                    <a:pt x="4816592" y="0"/>
                  </a:lnTo>
                  <a:lnTo>
                    <a:pt x="4816592" y="557226"/>
                  </a:lnTo>
                  <a:lnTo>
                    <a:pt x="0" y="557226"/>
                  </a:lnTo>
                  <a:close/>
                </a:path>
              </a:pathLst>
            </a:custGeom>
            <a:solidFill>
              <a:srgbClr val="E8ECEC"/>
            </a:solidFill>
          </p:spPr>
          <p:txBody>
            <a:bodyPr/>
            <a:lstStyle/>
            <a:p>
              <a:endParaRPr lang="en-US" dirty="0"/>
            </a:p>
          </p:txBody>
        </p:sp>
        <p:sp>
          <p:nvSpPr>
            <p:cNvPr id="5" name="TextBox 5"/>
            <p:cNvSpPr txBox="1"/>
            <p:nvPr/>
          </p:nvSpPr>
          <p:spPr>
            <a:xfrm>
              <a:off x="0" y="-19050"/>
              <a:ext cx="4816593" cy="576276"/>
            </a:xfrm>
            <a:prstGeom prst="rect">
              <a:avLst/>
            </a:prstGeom>
          </p:spPr>
          <p:txBody>
            <a:bodyPr lIns="50800" tIns="50800" rIns="50800" bIns="50800" rtlCol="0" anchor="ctr"/>
            <a:lstStyle/>
            <a:p>
              <a:pPr algn="ctr">
                <a:lnSpc>
                  <a:spcPts val="2859"/>
                </a:lnSpc>
              </a:pPr>
              <a:endParaRPr dirty="0"/>
            </a:p>
          </p:txBody>
        </p:sp>
      </p:grpSp>
      <p:sp>
        <p:nvSpPr>
          <p:cNvPr id="6" name="Freeform 6"/>
          <p:cNvSpPr/>
          <p:nvPr/>
        </p:nvSpPr>
        <p:spPr>
          <a:xfrm>
            <a:off x="15729550" y="-6069801"/>
            <a:ext cx="7616557" cy="7815497"/>
          </a:xfrm>
          <a:custGeom>
            <a:avLst/>
            <a:gdLst/>
            <a:ahLst/>
            <a:cxnLst/>
            <a:rect l="l" t="t" r="r" b="b"/>
            <a:pathLst>
              <a:path w="7616557" h="7815497">
                <a:moveTo>
                  <a:pt x="0" y="0"/>
                </a:moveTo>
                <a:lnTo>
                  <a:pt x="7616556" y="0"/>
                </a:lnTo>
                <a:lnTo>
                  <a:pt x="7616556" y="7815497"/>
                </a:lnTo>
                <a:lnTo>
                  <a:pt x="0" y="78154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7" name="Freeform 7"/>
          <p:cNvSpPr/>
          <p:nvPr/>
        </p:nvSpPr>
        <p:spPr>
          <a:xfrm>
            <a:off x="-3653639" y="-4898753"/>
            <a:ext cx="6362511" cy="6528696"/>
          </a:xfrm>
          <a:custGeom>
            <a:avLst/>
            <a:gdLst/>
            <a:ahLst/>
            <a:cxnLst/>
            <a:rect l="l" t="t" r="r" b="b"/>
            <a:pathLst>
              <a:path w="6362511" h="6528696">
                <a:moveTo>
                  <a:pt x="0" y="0"/>
                </a:moveTo>
                <a:lnTo>
                  <a:pt x="6362511" y="0"/>
                </a:lnTo>
                <a:lnTo>
                  <a:pt x="6362511" y="6528696"/>
                </a:lnTo>
                <a:lnTo>
                  <a:pt x="0" y="65286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grpSp>
        <p:nvGrpSpPr>
          <p:cNvPr id="8" name="Group 8"/>
          <p:cNvGrpSpPr/>
          <p:nvPr/>
        </p:nvGrpSpPr>
        <p:grpSpPr>
          <a:xfrm>
            <a:off x="283339" y="6954065"/>
            <a:ext cx="5421286" cy="1902077"/>
            <a:chOff x="0" y="0"/>
            <a:chExt cx="1427828" cy="500958"/>
          </a:xfrm>
        </p:grpSpPr>
        <p:sp>
          <p:nvSpPr>
            <p:cNvPr id="9" name="Freeform 9"/>
            <p:cNvSpPr/>
            <p:nvPr/>
          </p:nvSpPr>
          <p:spPr>
            <a:xfrm>
              <a:off x="0" y="0"/>
              <a:ext cx="1427828" cy="500958"/>
            </a:xfrm>
            <a:custGeom>
              <a:avLst/>
              <a:gdLst/>
              <a:ahLst/>
              <a:cxnLst/>
              <a:rect l="l" t="t" r="r" b="b"/>
              <a:pathLst>
                <a:path w="1427828" h="500958">
                  <a:moveTo>
                    <a:pt x="72831" y="0"/>
                  </a:moveTo>
                  <a:lnTo>
                    <a:pt x="1354997" y="0"/>
                  </a:lnTo>
                  <a:cubicBezTo>
                    <a:pt x="1374313" y="0"/>
                    <a:pt x="1392838" y="7673"/>
                    <a:pt x="1406497" y="21332"/>
                  </a:cubicBezTo>
                  <a:cubicBezTo>
                    <a:pt x="1420155" y="34990"/>
                    <a:pt x="1427828" y="53515"/>
                    <a:pt x="1427828" y="72831"/>
                  </a:cubicBezTo>
                  <a:lnTo>
                    <a:pt x="1427828" y="428127"/>
                  </a:lnTo>
                  <a:cubicBezTo>
                    <a:pt x="1427828" y="468351"/>
                    <a:pt x="1395221" y="500958"/>
                    <a:pt x="1354997" y="500958"/>
                  </a:cubicBezTo>
                  <a:lnTo>
                    <a:pt x="72831" y="500958"/>
                  </a:lnTo>
                  <a:cubicBezTo>
                    <a:pt x="53515" y="500958"/>
                    <a:pt x="34990" y="493285"/>
                    <a:pt x="21332" y="479627"/>
                  </a:cubicBezTo>
                  <a:cubicBezTo>
                    <a:pt x="7673" y="465968"/>
                    <a:pt x="0" y="447443"/>
                    <a:pt x="0" y="428127"/>
                  </a:cubicBezTo>
                  <a:lnTo>
                    <a:pt x="0" y="72831"/>
                  </a:lnTo>
                  <a:cubicBezTo>
                    <a:pt x="0" y="32608"/>
                    <a:pt x="32608" y="0"/>
                    <a:pt x="72831" y="0"/>
                  </a:cubicBezTo>
                  <a:close/>
                </a:path>
              </a:pathLst>
            </a:custGeom>
            <a:solidFill>
              <a:srgbClr val="040506"/>
            </a:solidFill>
          </p:spPr>
          <p:txBody>
            <a:bodyPr/>
            <a:lstStyle/>
            <a:p>
              <a:endParaRPr lang="en-US" dirty="0"/>
            </a:p>
          </p:txBody>
        </p:sp>
        <p:sp>
          <p:nvSpPr>
            <p:cNvPr id="10" name="TextBox 10"/>
            <p:cNvSpPr txBox="1"/>
            <p:nvPr/>
          </p:nvSpPr>
          <p:spPr>
            <a:xfrm>
              <a:off x="0" y="-38100"/>
              <a:ext cx="1427828" cy="539058"/>
            </a:xfrm>
            <a:prstGeom prst="rect">
              <a:avLst/>
            </a:prstGeom>
          </p:spPr>
          <p:txBody>
            <a:bodyPr lIns="50800" tIns="50800" rIns="50800" bIns="50800" rtlCol="0" anchor="ctr"/>
            <a:lstStyle/>
            <a:p>
              <a:pPr algn="ctr">
                <a:lnSpc>
                  <a:spcPts val="2659"/>
                </a:lnSpc>
              </a:pPr>
              <a:endParaRPr dirty="0"/>
            </a:p>
          </p:txBody>
        </p:sp>
      </p:grpSp>
      <p:grpSp>
        <p:nvGrpSpPr>
          <p:cNvPr id="11" name="Group 11"/>
          <p:cNvGrpSpPr/>
          <p:nvPr/>
        </p:nvGrpSpPr>
        <p:grpSpPr>
          <a:xfrm>
            <a:off x="449241" y="3187935"/>
            <a:ext cx="5089482" cy="5199354"/>
            <a:chOff x="0" y="0"/>
            <a:chExt cx="1340440" cy="1369377"/>
          </a:xfrm>
        </p:grpSpPr>
        <p:sp>
          <p:nvSpPr>
            <p:cNvPr id="12" name="Freeform 12"/>
            <p:cNvSpPr/>
            <p:nvPr/>
          </p:nvSpPr>
          <p:spPr>
            <a:xfrm>
              <a:off x="0" y="0"/>
              <a:ext cx="1340440" cy="1369377"/>
            </a:xfrm>
            <a:custGeom>
              <a:avLst/>
              <a:gdLst/>
              <a:ahLst/>
              <a:cxnLst/>
              <a:rect l="l" t="t" r="r" b="b"/>
              <a:pathLst>
                <a:path w="1340440" h="1369377">
                  <a:moveTo>
                    <a:pt x="77579" y="0"/>
                  </a:moveTo>
                  <a:lnTo>
                    <a:pt x="1262861" y="0"/>
                  </a:lnTo>
                  <a:cubicBezTo>
                    <a:pt x="1305707" y="0"/>
                    <a:pt x="1340440" y="34733"/>
                    <a:pt x="1340440" y="77579"/>
                  </a:cubicBezTo>
                  <a:lnTo>
                    <a:pt x="1340440" y="1291798"/>
                  </a:lnTo>
                  <a:cubicBezTo>
                    <a:pt x="1340440" y="1312373"/>
                    <a:pt x="1332266" y="1332106"/>
                    <a:pt x="1317717" y="1346655"/>
                  </a:cubicBezTo>
                  <a:cubicBezTo>
                    <a:pt x="1303169" y="1361204"/>
                    <a:pt x="1283436" y="1369377"/>
                    <a:pt x="1262861" y="1369377"/>
                  </a:cubicBezTo>
                  <a:lnTo>
                    <a:pt x="77579" y="1369377"/>
                  </a:lnTo>
                  <a:cubicBezTo>
                    <a:pt x="57004" y="1369377"/>
                    <a:pt x="37271" y="1361204"/>
                    <a:pt x="22722" y="1346655"/>
                  </a:cubicBezTo>
                  <a:cubicBezTo>
                    <a:pt x="8173" y="1332106"/>
                    <a:pt x="0" y="1312373"/>
                    <a:pt x="0" y="1291798"/>
                  </a:cubicBezTo>
                  <a:lnTo>
                    <a:pt x="0" y="77579"/>
                  </a:lnTo>
                  <a:cubicBezTo>
                    <a:pt x="0" y="57004"/>
                    <a:pt x="8173" y="37271"/>
                    <a:pt x="22722" y="22722"/>
                  </a:cubicBezTo>
                  <a:cubicBezTo>
                    <a:pt x="37271" y="8173"/>
                    <a:pt x="57004" y="0"/>
                    <a:pt x="77579" y="0"/>
                  </a:cubicBezTo>
                  <a:close/>
                </a:path>
              </a:pathLst>
            </a:custGeom>
            <a:solidFill>
              <a:srgbClr val="E8ECEC"/>
            </a:solidFill>
          </p:spPr>
          <p:txBody>
            <a:bodyPr/>
            <a:lstStyle/>
            <a:p>
              <a:endParaRPr lang="en-US" dirty="0"/>
            </a:p>
          </p:txBody>
        </p:sp>
        <p:sp>
          <p:nvSpPr>
            <p:cNvPr id="13" name="TextBox 13"/>
            <p:cNvSpPr txBox="1"/>
            <p:nvPr/>
          </p:nvSpPr>
          <p:spPr>
            <a:xfrm>
              <a:off x="0" y="-38100"/>
              <a:ext cx="1340440" cy="1407477"/>
            </a:xfrm>
            <a:prstGeom prst="rect">
              <a:avLst/>
            </a:prstGeom>
          </p:spPr>
          <p:txBody>
            <a:bodyPr lIns="50800" tIns="50800" rIns="50800" bIns="50800" rtlCol="0" anchor="ctr"/>
            <a:lstStyle/>
            <a:p>
              <a:pPr algn="ctr">
                <a:lnSpc>
                  <a:spcPts val="2659"/>
                </a:lnSpc>
              </a:pPr>
              <a:endParaRPr dirty="0"/>
            </a:p>
          </p:txBody>
        </p:sp>
      </p:grpSp>
      <p:sp>
        <p:nvSpPr>
          <p:cNvPr id="14" name="AutoShape 14"/>
          <p:cNvSpPr/>
          <p:nvPr/>
        </p:nvSpPr>
        <p:spPr>
          <a:xfrm>
            <a:off x="567338" y="457811"/>
            <a:ext cx="0" cy="1417611"/>
          </a:xfrm>
          <a:prstGeom prst="line">
            <a:avLst/>
          </a:prstGeom>
          <a:ln w="38100" cap="flat">
            <a:solidFill>
              <a:srgbClr val="000000"/>
            </a:solidFill>
            <a:prstDash val="solid"/>
            <a:headEnd type="none" w="sm" len="sm"/>
            <a:tailEnd type="none" w="sm" len="sm"/>
          </a:ln>
        </p:spPr>
        <p:txBody>
          <a:bodyPr/>
          <a:lstStyle/>
          <a:p>
            <a:endParaRPr lang="en-US" dirty="0"/>
          </a:p>
        </p:txBody>
      </p:sp>
      <p:sp>
        <p:nvSpPr>
          <p:cNvPr id="15" name="AutoShape 15"/>
          <p:cNvSpPr/>
          <p:nvPr/>
        </p:nvSpPr>
        <p:spPr>
          <a:xfrm>
            <a:off x="17584228" y="457811"/>
            <a:ext cx="0" cy="1417611"/>
          </a:xfrm>
          <a:prstGeom prst="line">
            <a:avLst/>
          </a:prstGeom>
          <a:ln w="38100" cap="flat">
            <a:solidFill>
              <a:srgbClr val="000000"/>
            </a:solidFill>
            <a:prstDash val="solid"/>
            <a:headEnd type="none" w="sm" len="sm"/>
            <a:tailEnd type="none" w="sm" len="sm"/>
          </a:ln>
        </p:spPr>
        <p:txBody>
          <a:bodyPr/>
          <a:lstStyle/>
          <a:p>
            <a:endParaRPr lang="en-US" dirty="0"/>
          </a:p>
        </p:txBody>
      </p:sp>
      <p:grpSp>
        <p:nvGrpSpPr>
          <p:cNvPr id="16" name="Group 16"/>
          <p:cNvGrpSpPr/>
          <p:nvPr/>
        </p:nvGrpSpPr>
        <p:grpSpPr>
          <a:xfrm>
            <a:off x="6204177" y="6987594"/>
            <a:ext cx="5421286" cy="1902077"/>
            <a:chOff x="0" y="0"/>
            <a:chExt cx="1427828" cy="500958"/>
          </a:xfrm>
        </p:grpSpPr>
        <p:sp>
          <p:nvSpPr>
            <p:cNvPr id="17" name="Freeform 17"/>
            <p:cNvSpPr/>
            <p:nvPr/>
          </p:nvSpPr>
          <p:spPr>
            <a:xfrm>
              <a:off x="0" y="0"/>
              <a:ext cx="1427828" cy="500958"/>
            </a:xfrm>
            <a:custGeom>
              <a:avLst/>
              <a:gdLst/>
              <a:ahLst/>
              <a:cxnLst/>
              <a:rect l="l" t="t" r="r" b="b"/>
              <a:pathLst>
                <a:path w="1427828" h="500958">
                  <a:moveTo>
                    <a:pt x="72831" y="0"/>
                  </a:moveTo>
                  <a:lnTo>
                    <a:pt x="1354997" y="0"/>
                  </a:lnTo>
                  <a:cubicBezTo>
                    <a:pt x="1374313" y="0"/>
                    <a:pt x="1392838" y="7673"/>
                    <a:pt x="1406497" y="21332"/>
                  </a:cubicBezTo>
                  <a:cubicBezTo>
                    <a:pt x="1420155" y="34990"/>
                    <a:pt x="1427828" y="53515"/>
                    <a:pt x="1427828" y="72831"/>
                  </a:cubicBezTo>
                  <a:lnTo>
                    <a:pt x="1427828" y="428127"/>
                  </a:lnTo>
                  <a:cubicBezTo>
                    <a:pt x="1427828" y="468351"/>
                    <a:pt x="1395221" y="500958"/>
                    <a:pt x="1354997" y="500958"/>
                  </a:cubicBezTo>
                  <a:lnTo>
                    <a:pt x="72831" y="500958"/>
                  </a:lnTo>
                  <a:cubicBezTo>
                    <a:pt x="53515" y="500958"/>
                    <a:pt x="34990" y="493285"/>
                    <a:pt x="21332" y="479627"/>
                  </a:cubicBezTo>
                  <a:cubicBezTo>
                    <a:pt x="7673" y="465968"/>
                    <a:pt x="0" y="447443"/>
                    <a:pt x="0" y="428127"/>
                  </a:cubicBezTo>
                  <a:lnTo>
                    <a:pt x="0" y="72831"/>
                  </a:lnTo>
                  <a:cubicBezTo>
                    <a:pt x="0" y="32608"/>
                    <a:pt x="32608" y="0"/>
                    <a:pt x="72831" y="0"/>
                  </a:cubicBezTo>
                  <a:close/>
                </a:path>
              </a:pathLst>
            </a:custGeom>
            <a:solidFill>
              <a:srgbClr val="040506"/>
            </a:solidFill>
          </p:spPr>
          <p:txBody>
            <a:bodyPr/>
            <a:lstStyle/>
            <a:p>
              <a:endParaRPr lang="en-US" dirty="0"/>
            </a:p>
          </p:txBody>
        </p:sp>
        <p:sp>
          <p:nvSpPr>
            <p:cNvPr id="18" name="TextBox 18"/>
            <p:cNvSpPr txBox="1"/>
            <p:nvPr/>
          </p:nvSpPr>
          <p:spPr>
            <a:xfrm>
              <a:off x="0" y="-38100"/>
              <a:ext cx="1427828" cy="539058"/>
            </a:xfrm>
            <a:prstGeom prst="rect">
              <a:avLst/>
            </a:prstGeom>
          </p:spPr>
          <p:txBody>
            <a:bodyPr lIns="50800" tIns="50800" rIns="50800" bIns="50800" rtlCol="0" anchor="ctr"/>
            <a:lstStyle/>
            <a:p>
              <a:pPr algn="ctr">
                <a:lnSpc>
                  <a:spcPts val="2659"/>
                </a:lnSpc>
              </a:pPr>
              <a:endParaRPr dirty="0"/>
            </a:p>
          </p:txBody>
        </p:sp>
      </p:grpSp>
      <p:grpSp>
        <p:nvGrpSpPr>
          <p:cNvPr id="19" name="Group 19"/>
          <p:cNvGrpSpPr/>
          <p:nvPr/>
        </p:nvGrpSpPr>
        <p:grpSpPr>
          <a:xfrm>
            <a:off x="6370078" y="3221464"/>
            <a:ext cx="5089482" cy="5199354"/>
            <a:chOff x="0" y="0"/>
            <a:chExt cx="1340440" cy="1369377"/>
          </a:xfrm>
        </p:grpSpPr>
        <p:sp>
          <p:nvSpPr>
            <p:cNvPr id="20" name="Freeform 20"/>
            <p:cNvSpPr/>
            <p:nvPr/>
          </p:nvSpPr>
          <p:spPr>
            <a:xfrm>
              <a:off x="0" y="0"/>
              <a:ext cx="1340440" cy="1369377"/>
            </a:xfrm>
            <a:custGeom>
              <a:avLst/>
              <a:gdLst/>
              <a:ahLst/>
              <a:cxnLst/>
              <a:rect l="l" t="t" r="r" b="b"/>
              <a:pathLst>
                <a:path w="1340440" h="1369377">
                  <a:moveTo>
                    <a:pt x="77579" y="0"/>
                  </a:moveTo>
                  <a:lnTo>
                    <a:pt x="1262861" y="0"/>
                  </a:lnTo>
                  <a:cubicBezTo>
                    <a:pt x="1305707" y="0"/>
                    <a:pt x="1340440" y="34733"/>
                    <a:pt x="1340440" y="77579"/>
                  </a:cubicBezTo>
                  <a:lnTo>
                    <a:pt x="1340440" y="1291798"/>
                  </a:lnTo>
                  <a:cubicBezTo>
                    <a:pt x="1340440" y="1312373"/>
                    <a:pt x="1332266" y="1332106"/>
                    <a:pt x="1317717" y="1346655"/>
                  </a:cubicBezTo>
                  <a:cubicBezTo>
                    <a:pt x="1303169" y="1361204"/>
                    <a:pt x="1283436" y="1369377"/>
                    <a:pt x="1262861" y="1369377"/>
                  </a:cubicBezTo>
                  <a:lnTo>
                    <a:pt x="77579" y="1369377"/>
                  </a:lnTo>
                  <a:cubicBezTo>
                    <a:pt x="57004" y="1369377"/>
                    <a:pt x="37271" y="1361204"/>
                    <a:pt x="22722" y="1346655"/>
                  </a:cubicBezTo>
                  <a:cubicBezTo>
                    <a:pt x="8173" y="1332106"/>
                    <a:pt x="0" y="1312373"/>
                    <a:pt x="0" y="1291798"/>
                  </a:cubicBezTo>
                  <a:lnTo>
                    <a:pt x="0" y="77579"/>
                  </a:lnTo>
                  <a:cubicBezTo>
                    <a:pt x="0" y="57004"/>
                    <a:pt x="8173" y="37271"/>
                    <a:pt x="22722" y="22722"/>
                  </a:cubicBezTo>
                  <a:cubicBezTo>
                    <a:pt x="37271" y="8173"/>
                    <a:pt x="57004" y="0"/>
                    <a:pt x="77579" y="0"/>
                  </a:cubicBezTo>
                  <a:close/>
                </a:path>
              </a:pathLst>
            </a:custGeom>
            <a:solidFill>
              <a:srgbClr val="E8ECEC"/>
            </a:solidFill>
          </p:spPr>
          <p:txBody>
            <a:bodyPr/>
            <a:lstStyle/>
            <a:p>
              <a:endParaRPr lang="en-US" dirty="0"/>
            </a:p>
          </p:txBody>
        </p:sp>
        <p:sp>
          <p:nvSpPr>
            <p:cNvPr id="21" name="TextBox 21"/>
            <p:cNvSpPr txBox="1"/>
            <p:nvPr/>
          </p:nvSpPr>
          <p:spPr>
            <a:xfrm>
              <a:off x="0" y="-38100"/>
              <a:ext cx="1340440" cy="1407477"/>
            </a:xfrm>
            <a:prstGeom prst="rect">
              <a:avLst/>
            </a:prstGeom>
          </p:spPr>
          <p:txBody>
            <a:bodyPr lIns="50800" tIns="50800" rIns="50800" bIns="50800" rtlCol="0" anchor="ctr"/>
            <a:lstStyle/>
            <a:p>
              <a:pPr algn="ctr">
                <a:lnSpc>
                  <a:spcPts val="2659"/>
                </a:lnSpc>
              </a:pPr>
              <a:endParaRPr dirty="0"/>
            </a:p>
          </p:txBody>
        </p:sp>
      </p:grpSp>
      <p:grpSp>
        <p:nvGrpSpPr>
          <p:cNvPr id="22" name="Group 22"/>
          <p:cNvGrpSpPr/>
          <p:nvPr/>
        </p:nvGrpSpPr>
        <p:grpSpPr>
          <a:xfrm>
            <a:off x="12162942" y="6954065"/>
            <a:ext cx="5421286" cy="1902077"/>
            <a:chOff x="0" y="0"/>
            <a:chExt cx="1427828" cy="500958"/>
          </a:xfrm>
        </p:grpSpPr>
        <p:sp>
          <p:nvSpPr>
            <p:cNvPr id="23" name="Freeform 23"/>
            <p:cNvSpPr/>
            <p:nvPr/>
          </p:nvSpPr>
          <p:spPr>
            <a:xfrm>
              <a:off x="0" y="0"/>
              <a:ext cx="1427828" cy="500958"/>
            </a:xfrm>
            <a:custGeom>
              <a:avLst/>
              <a:gdLst/>
              <a:ahLst/>
              <a:cxnLst/>
              <a:rect l="l" t="t" r="r" b="b"/>
              <a:pathLst>
                <a:path w="1427828" h="500958">
                  <a:moveTo>
                    <a:pt x="72831" y="0"/>
                  </a:moveTo>
                  <a:lnTo>
                    <a:pt x="1354997" y="0"/>
                  </a:lnTo>
                  <a:cubicBezTo>
                    <a:pt x="1374313" y="0"/>
                    <a:pt x="1392838" y="7673"/>
                    <a:pt x="1406497" y="21332"/>
                  </a:cubicBezTo>
                  <a:cubicBezTo>
                    <a:pt x="1420155" y="34990"/>
                    <a:pt x="1427828" y="53515"/>
                    <a:pt x="1427828" y="72831"/>
                  </a:cubicBezTo>
                  <a:lnTo>
                    <a:pt x="1427828" y="428127"/>
                  </a:lnTo>
                  <a:cubicBezTo>
                    <a:pt x="1427828" y="468351"/>
                    <a:pt x="1395221" y="500958"/>
                    <a:pt x="1354997" y="500958"/>
                  </a:cubicBezTo>
                  <a:lnTo>
                    <a:pt x="72831" y="500958"/>
                  </a:lnTo>
                  <a:cubicBezTo>
                    <a:pt x="53515" y="500958"/>
                    <a:pt x="34990" y="493285"/>
                    <a:pt x="21332" y="479627"/>
                  </a:cubicBezTo>
                  <a:cubicBezTo>
                    <a:pt x="7673" y="465968"/>
                    <a:pt x="0" y="447443"/>
                    <a:pt x="0" y="428127"/>
                  </a:cubicBezTo>
                  <a:lnTo>
                    <a:pt x="0" y="72831"/>
                  </a:lnTo>
                  <a:cubicBezTo>
                    <a:pt x="0" y="32608"/>
                    <a:pt x="32608" y="0"/>
                    <a:pt x="72831" y="0"/>
                  </a:cubicBezTo>
                  <a:close/>
                </a:path>
              </a:pathLst>
            </a:custGeom>
            <a:solidFill>
              <a:srgbClr val="040506"/>
            </a:solidFill>
          </p:spPr>
          <p:txBody>
            <a:bodyPr/>
            <a:lstStyle/>
            <a:p>
              <a:endParaRPr lang="en-US" dirty="0"/>
            </a:p>
          </p:txBody>
        </p:sp>
        <p:sp>
          <p:nvSpPr>
            <p:cNvPr id="24" name="TextBox 24"/>
            <p:cNvSpPr txBox="1"/>
            <p:nvPr/>
          </p:nvSpPr>
          <p:spPr>
            <a:xfrm>
              <a:off x="0" y="-38100"/>
              <a:ext cx="1427828" cy="539058"/>
            </a:xfrm>
            <a:prstGeom prst="rect">
              <a:avLst/>
            </a:prstGeom>
          </p:spPr>
          <p:txBody>
            <a:bodyPr lIns="50800" tIns="50800" rIns="50800" bIns="50800" rtlCol="0" anchor="ctr"/>
            <a:lstStyle/>
            <a:p>
              <a:pPr algn="ctr">
                <a:lnSpc>
                  <a:spcPts val="2659"/>
                </a:lnSpc>
              </a:pPr>
              <a:endParaRPr dirty="0"/>
            </a:p>
          </p:txBody>
        </p:sp>
      </p:grpSp>
      <p:grpSp>
        <p:nvGrpSpPr>
          <p:cNvPr id="25" name="Group 25"/>
          <p:cNvGrpSpPr/>
          <p:nvPr/>
        </p:nvGrpSpPr>
        <p:grpSpPr>
          <a:xfrm>
            <a:off x="12328844" y="3187935"/>
            <a:ext cx="5089482" cy="5199354"/>
            <a:chOff x="0" y="0"/>
            <a:chExt cx="1340440" cy="1369377"/>
          </a:xfrm>
        </p:grpSpPr>
        <p:sp>
          <p:nvSpPr>
            <p:cNvPr id="26" name="Freeform 26"/>
            <p:cNvSpPr/>
            <p:nvPr/>
          </p:nvSpPr>
          <p:spPr>
            <a:xfrm>
              <a:off x="0" y="0"/>
              <a:ext cx="1340440" cy="1369377"/>
            </a:xfrm>
            <a:custGeom>
              <a:avLst/>
              <a:gdLst/>
              <a:ahLst/>
              <a:cxnLst/>
              <a:rect l="l" t="t" r="r" b="b"/>
              <a:pathLst>
                <a:path w="1340440" h="1369377">
                  <a:moveTo>
                    <a:pt x="77579" y="0"/>
                  </a:moveTo>
                  <a:lnTo>
                    <a:pt x="1262861" y="0"/>
                  </a:lnTo>
                  <a:cubicBezTo>
                    <a:pt x="1305707" y="0"/>
                    <a:pt x="1340440" y="34733"/>
                    <a:pt x="1340440" y="77579"/>
                  </a:cubicBezTo>
                  <a:lnTo>
                    <a:pt x="1340440" y="1291798"/>
                  </a:lnTo>
                  <a:cubicBezTo>
                    <a:pt x="1340440" y="1312373"/>
                    <a:pt x="1332266" y="1332106"/>
                    <a:pt x="1317717" y="1346655"/>
                  </a:cubicBezTo>
                  <a:cubicBezTo>
                    <a:pt x="1303169" y="1361204"/>
                    <a:pt x="1283436" y="1369377"/>
                    <a:pt x="1262861" y="1369377"/>
                  </a:cubicBezTo>
                  <a:lnTo>
                    <a:pt x="77579" y="1369377"/>
                  </a:lnTo>
                  <a:cubicBezTo>
                    <a:pt x="57004" y="1369377"/>
                    <a:pt x="37271" y="1361204"/>
                    <a:pt x="22722" y="1346655"/>
                  </a:cubicBezTo>
                  <a:cubicBezTo>
                    <a:pt x="8173" y="1332106"/>
                    <a:pt x="0" y="1312373"/>
                    <a:pt x="0" y="1291798"/>
                  </a:cubicBezTo>
                  <a:lnTo>
                    <a:pt x="0" y="77579"/>
                  </a:lnTo>
                  <a:cubicBezTo>
                    <a:pt x="0" y="57004"/>
                    <a:pt x="8173" y="37271"/>
                    <a:pt x="22722" y="22722"/>
                  </a:cubicBezTo>
                  <a:cubicBezTo>
                    <a:pt x="37271" y="8173"/>
                    <a:pt x="57004" y="0"/>
                    <a:pt x="77579" y="0"/>
                  </a:cubicBezTo>
                  <a:close/>
                </a:path>
              </a:pathLst>
            </a:custGeom>
            <a:solidFill>
              <a:srgbClr val="E8ECEC"/>
            </a:solidFill>
          </p:spPr>
          <p:txBody>
            <a:bodyPr/>
            <a:lstStyle/>
            <a:p>
              <a:endParaRPr lang="en-US" dirty="0"/>
            </a:p>
          </p:txBody>
        </p:sp>
        <p:sp>
          <p:nvSpPr>
            <p:cNvPr id="27" name="TextBox 27"/>
            <p:cNvSpPr txBox="1"/>
            <p:nvPr/>
          </p:nvSpPr>
          <p:spPr>
            <a:xfrm>
              <a:off x="0" y="-38100"/>
              <a:ext cx="1340440" cy="1407477"/>
            </a:xfrm>
            <a:prstGeom prst="rect">
              <a:avLst/>
            </a:prstGeom>
          </p:spPr>
          <p:txBody>
            <a:bodyPr lIns="50800" tIns="50800" rIns="50800" bIns="50800" rtlCol="0" anchor="ctr"/>
            <a:lstStyle/>
            <a:p>
              <a:pPr algn="ctr">
                <a:lnSpc>
                  <a:spcPts val="2659"/>
                </a:lnSpc>
              </a:pPr>
              <a:endParaRPr dirty="0"/>
            </a:p>
          </p:txBody>
        </p:sp>
      </p:grpSp>
      <p:sp>
        <p:nvSpPr>
          <p:cNvPr id="28" name="AutoShape 28"/>
          <p:cNvSpPr/>
          <p:nvPr/>
        </p:nvSpPr>
        <p:spPr>
          <a:xfrm>
            <a:off x="5703153" y="5580031"/>
            <a:ext cx="529849" cy="0"/>
          </a:xfrm>
          <a:prstGeom prst="line">
            <a:avLst/>
          </a:prstGeom>
          <a:ln w="38100" cap="flat">
            <a:solidFill>
              <a:srgbClr val="000000"/>
            </a:solidFill>
            <a:prstDash val="solid"/>
            <a:headEnd type="none" w="sm" len="sm"/>
            <a:tailEnd type="arrow" w="med" len="sm"/>
          </a:ln>
        </p:spPr>
        <p:txBody>
          <a:bodyPr/>
          <a:lstStyle/>
          <a:p>
            <a:endParaRPr lang="en-US" dirty="0"/>
          </a:p>
        </p:txBody>
      </p:sp>
      <p:sp>
        <p:nvSpPr>
          <p:cNvPr id="29" name="AutoShape 29"/>
          <p:cNvSpPr/>
          <p:nvPr/>
        </p:nvSpPr>
        <p:spPr>
          <a:xfrm>
            <a:off x="11633093" y="5599081"/>
            <a:ext cx="529849" cy="0"/>
          </a:xfrm>
          <a:prstGeom prst="line">
            <a:avLst/>
          </a:prstGeom>
          <a:ln w="38100" cap="flat">
            <a:solidFill>
              <a:srgbClr val="000000"/>
            </a:solidFill>
            <a:prstDash val="solid"/>
            <a:headEnd type="none" w="sm" len="sm"/>
            <a:tailEnd type="arrow" w="med" len="sm"/>
          </a:ln>
        </p:spPr>
        <p:txBody>
          <a:bodyPr/>
          <a:lstStyle/>
          <a:p>
            <a:endParaRPr lang="en-US" dirty="0"/>
          </a:p>
        </p:txBody>
      </p:sp>
      <p:grpSp>
        <p:nvGrpSpPr>
          <p:cNvPr id="30" name="Group 30"/>
          <p:cNvGrpSpPr/>
          <p:nvPr/>
        </p:nvGrpSpPr>
        <p:grpSpPr>
          <a:xfrm>
            <a:off x="1450932" y="2996535"/>
            <a:ext cx="3086100" cy="730655"/>
            <a:chOff x="0" y="0"/>
            <a:chExt cx="812800" cy="192436"/>
          </a:xfrm>
        </p:grpSpPr>
        <p:sp>
          <p:nvSpPr>
            <p:cNvPr id="31" name="Freeform 31"/>
            <p:cNvSpPr/>
            <p:nvPr/>
          </p:nvSpPr>
          <p:spPr>
            <a:xfrm>
              <a:off x="0" y="0"/>
              <a:ext cx="812800" cy="192436"/>
            </a:xfrm>
            <a:custGeom>
              <a:avLst/>
              <a:gdLst/>
              <a:ahLst/>
              <a:cxnLst/>
              <a:rect l="l" t="t" r="r" b="b"/>
              <a:pathLst>
                <a:path w="812800" h="192436">
                  <a:moveTo>
                    <a:pt x="0" y="0"/>
                  </a:moveTo>
                  <a:lnTo>
                    <a:pt x="812800" y="0"/>
                  </a:lnTo>
                  <a:lnTo>
                    <a:pt x="812800" y="192436"/>
                  </a:lnTo>
                  <a:lnTo>
                    <a:pt x="0" y="192436"/>
                  </a:lnTo>
                  <a:close/>
                </a:path>
              </a:pathLst>
            </a:custGeom>
            <a:solidFill>
              <a:srgbClr val="000000"/>
            </a:solidFill>
          </p:spPr>
          <p:txBody>
            <a:bodyPr/>
            <a:lstStyle/>
            <a:p>
              <a:endParaRPr lang="en-US" dirty="0"/>
            </a:p>
          </p:txBody>
        </p:sp>
        <p:sp>
          <p:nvSpPr>
            <p:cNvPr id="32" name="TextBox 32"/>
            <p:cNvSpPr txBox="1"/>
            <p:nvPr/>
          </p:nvSpPr>
          <p:spPr>
            <a:xfrm>
              <a:off x="0" y="-47625"/>
              <a:ext cx="812800" cy="240061"/>
            </a:xfrm>
            <a:prstGeom prst="rect">
              <a:avLst/>
            </a:prstGeom>
          </p:spPr>
          <p:txBody>
            <a:bodyPr lIns="50800" tIns="50800" rIns="50800" bIns="50800" rtlCol="0" anchor="ctr"/>
            <a:lstStyle/>
            <a:p>
              <a:pPr algn="ctr">
                <a:lnSpc>
                  <a:spcPts val="2939"/>
                </a:lnSpc>
              </a:pPr>
              <a:r>
                <a:rPr lang="en-US" sz="2099" dirty="0">
                  <a:solidFill>
                    <a:srgbClr val="FFFFFF"/>
                  </a:solidFill>
                  <a:latin typeface="Garet"/>
                  <a:ea typeface="Garet"/>
                  <a:cs typeface="Garet"/>
                  <a:sym typeface="Garet"/>
                </a:rPr>
                <a:t>Problem</a:t>
              </a:r>
            </a:p>
          </p:txBody>
        </p:sp>
      </p:grpSp>
      <p:sp>
        <p:nvSpPr>
          <p:cNvPr id="33" name="TextBox 33"/>
          <p:cNvSpPr txBox="1"/>
          <p:nvPr/>
        </p:nvSpPr>
        <p:spPr>
          <a:xfrm>
            <a:off x="1108202" y="598516"/>
            <a:ext cx="16151098" cy="1031427"/>
          </a:xfrm>
          <a:prstGeom prst="rect">
            <a:avLst/>
          </a:prstGeom>
        </p:spPr>
        <p:txBody>
          <a:bodyPr lIns="0" tIns="0" rIns="0" bIns="0" rtlCol="0" anchor="t">
            <a:spAutoFit/>
          </a:bodyPr>
          <a:lstStyle/>
          <a:p>
            <a:pPr algn="ctr">
              <a:lnSpc>
                <a:spcPts val="8460"/>
              </a:lnSpc>
            </a:pPr>
            <a:r>
              <a:rPr lang="en-US" sz="6130" b="1" spc="600" dirty="0">
                <a:solidFill>
                  <a:srgbClr val="060606"/>
                </a:solidFill>
                <a:latin typeface="Garet Bold"/>
                <a:ea typeface="Garet Bold"/>
                <a:cs typeface="Garet Bold"/>
                <a:sym typeface="Garet Bold"/>
              </a:rPr>
              <a:t>WOMEN IN CONSTRUCTION</a:t>
            </a:r>
          </a:p>
        </p:txBody>
      </p:sp>
      <p:sp>
        <p:nvSpPr>
          <p:cNvPr id="34" name="TextBox 34"/>
          <p:cNvSpPr txBox="1"/>
          <p:nvPr/>
        </p:nvSpPr>
        <p:spPr>
          <a:xfrm>
            <a:off x="914621" y="5046157"/>
            <a:ext cx="4112433" cy="1298575"/>
          </a:xfrm>
          <a:prstGeom prst="rect">
            <a:avLst/>
          </a:prstGeom>
        </p:spPr>
        <p:txBody>
          <a:bodyPr lIns="0" tIns="0" rIns="0" bIns="0" rtlCol="0" anchor="t">
            <a:spAutoFit/>
          </a:bodyPr>
          <a:lstStyle/>
          <a:p>
            <a:pPr algn="ctr">
              <a:lnSpc>
                <a:spcPts val="3499"/>
              </a:lnSpc>
            </a:pPr>
            <a:r>
              <a:rPr lang="en-US" sz="2499" b="1" dirty="0">
                <a:solidFill>
                  <a:srgbClr val="000000"/>
                </a:solidFill>
                <a:latin typeface="Garet Bold"/>
                <a:ea typeface="Garet Bold"/>
                <a:cs typeface="Garet Bold"/>
                <a:sym typeface="Garet Bold"/>
              </a:rPr>
              <a:t>Half the population but less than 3 percent of work force</a:t>
            </a:r>
          </a:p>
        </p:txBody>
      </p:sp>
      <p:sp>
        <p:nvSpPr>
          <p:cNvPr id="35" name="TextBox 35"/>
          <p:cNvSpPr txBox="1"/>
          <p:nvPr/>
        </p:nvSpPr>
        <p:spPr>
          <a:xfrm>
            <a:off x="12802586" y="4931857"/>
            <a:ext cx="4112433" cy="1736725"/>
          </a:xfrm>
          <a:prstGeom prst="rect">
            <a:avLst/>
          </a:prstGeom>
        </p:spPr>
        <p:txBody>
          <a:bodyPr lIns="0" tIns="0" rIns="0" bIns="0" rtlCol="0" anchor="t">
            <a:spAutoFit/>
          </a:bodyPr>
          <a:lstStyle/>
          <a:p>
            <a:pPr algn="ctr">
              <a:lnSpc>
                <a:spcPts val="3499"/>
              </a:lnSpc>
            </a:pPr>
            <a:r>
              <a:rPr lang="en-US" sz="2499" b="1" dirty="0">
                <a:solidFill>
                  <a:srgbClr val="000000"/>
                </a:solidFill>
                <a:latin typeface="Garet Bold"/>
                <a:ea typeface="Garet Bold"/>
                <a:cs typeface="Garet Bold"/>
                <a:sym typeface="Garet Bold"/>
              </a:rPr>
              <a:t> Women in these fields serve as role models, inspiring young girls to pursue careers in trades</a:t>
            </a:r>
          </a:p>
        </p:txBody>
      </p:sp>
      <p:sp>
        <p:nvSpPr>
          <p:cNvPr id="36" name="TextBox 36"/>
          <p:cNvSpPr txBox="1"/>
          <p:nvPr/>
        </p:nvSpPr>
        <p:spPr>
          <a:xfrm>
            <a:off x="3848482" y="8382719"/>
            <a:ext cx="1690241" cy="323215"/>
          </a:xfrm>
          <a:prstGeom prst="rect">
            <a:avLst/>
          </a:prstGeom>
        </p:spPr>
        <p:txBody>
          <a:bodyPr lIns="0" tIns="0" rIns="0" bIns="0" rtlCol="0" anchor="t">
            <a:spAutoFit/>
          </a:bodyPr>
          <a:lstStyle/>
          <a:p>
            <a:pPr algn="ctr">
              <a:lnSpc>
                <a:spcPts val="2659"/>
              </a:lnSpc>
              <a:spcBef>
                <a:spcPct val="0"/>
              </a:spcBef>
            </a:pPr>
            <a:r>
              <a:rPr lang="en-US" sz="1899" b="1" i="1" dirty="0">
                <a:solidFill>
                  <a:srgbClr val="FFFFFF"/>
                </a:solidFill>
                <a:latin typeface="Open Sans Bold Italics"/>
                <a:ea typeface="Open Sans Bold Italics"/>
                <a:cs typeface="Open Sans Bold Italics"/>
                <a:sym typeface="Open Sans Bold Italics"/>
              </a:rPr>
              <a:t>BuildForce</a:t>
            </a:r>
          </a:p>
        </p:txBody>
      </p:sp>
      <p:sp>
        <p:nvSpPr>
          <p:cNvPr id="37" name="TextBox 37"/>
          <p:cNvSpPr txBox="1"/>
          <p:nvPr/>
        </p:nvSpPr>
        <p:spPr>
          <a:xfrm>
            <a:off x="6877567" y="4827082"/>
            <a:ext cx="4112433" cy="2174875"/>
          </a:xfrm>
          <a:prstGeom prst="rect">
            <a:avLst/>
          </a:prstGeom>
        </p:spPr>
        <p:txBody>
          <a:bodyPr lIns="0" tIns="0" rIns="0" bIns="0" rtlCol="0" anchor="t">
            <a:spAutoFit/>
          </a:bodyPr>
          <a:lstStyle/>
          <a:p>
            <a:pPr algn="ctr">
              <a:lnSpc>
                <a:spcPts val="3499"/>
              </a:lnSpc>
            </a:pPr>
            <a:r>
              <a:rPr lang="en-US" sz="2499" b="1" dirty="0">
                <a:solidFill>
                  <a:srgbClr val="000000"/>
                </a:solidFill>
                <a:latin typeface="Garet Bold"/>
                <a:ea typeface="Garet Bold"/>
                <a:cs typeface="Garet Bold"/>
                <a:sym typeface="Garet Bold"/>
              </a:rPr>
              <a:t>Increasing female participation can help fill gaps and meet growing demand of labor Shortages</a:t>
            </a:r>
          </a:p>
        </p:txBody>
      </p:sp>
      <p:grpSp>
        <p:nvGrpSpPr>
          <p:cNvPr id="38" name="Group 38"/>
          <p:cNvGrpSpPr/>
          <p:nvPr/>
        </p:nvGrpSpPr>
        <p:grpSpPr>
          <a:xfrm>
            <a:off x="7390734" y="2996535"/>
            <a:ext cx="3086100" cy="730655"/>
            <a:chOff x="0" y="0"/>
            <a:chExt cx="812800" cy="192436"/>
          </a:xfrm>
        </p:grpSpPr>
        <p:sp>
          <p:nvSpPr>
            <p:cNvPr id="39" name="Freeform 39"/>
            <p:cNvSpPr/>
            <p:nvPr/>
          </p:nvSpPr>
          <p:spPr>
            <a:xfrm>
              <a:off x="0" y="0"/>
              <a:ext cx="812800" cy="192436"/>
            </a:xfrm>
            <a:custGeom>
              <a:avLst/>
              <a:gdLst/>
              <a:ahLst/>
              <a:cxnLst/>
              <a:rect l="l" t="t" r="r" b="b"/>
              <a:pathLst>
                <a:path w="812800" h="192436">
                  <a:moveTo>
                    <a:pt x="0" y="0"/>
                  </a:moveTo>
                  <a:lnTo>
                    <a:pt x="812800" y="0"/>
                  </a:lnTo>
                  <a:lnTo>
                    <a:pt x="812800" y="192436"/>
                  </a:lnTo>
                  <a:lnTo>
                    <a:pt x="0" y="192436"/>
                  </a:lnTo>
                  <a:close/>
                </a:path>
              </a:pathLst>
            </a:custGeom>
            <a:solidFill>
              <a:srgbClr val="000000"/>
            </a:solidFill>
          </p:spPr>
          <p:txBody>
            <a:bodyPr/>
            <a:lstStyle/>
            <a:p>
              <a:endParaRPr lang="en-US" dirty="0"/>
            </a:p>
          </p:txBody>
        </p:sp>
        <p:sp>
          <p:nvSpPr>
            <p:cNvPr id="40" name="TextBox 40"/>
            <p:cNvSpPr txBox="1"/>
            <p:nvPr/>
          </p:nvSpPr>
          <p:spPr>
            <a:xfrm>
              <a:off x="0" y="-47625"/>
              <a:ext cx="812800" cy="240061"/>
            </a:xfrm>
            <a:prstGeom prst="rect">
              <a:avLst/>
            </a:prstGeom>
          </p:spPr>
          <p:txBody>
            <a:bodyPr lIns="50800" tIns="50800" rIns="50800" bIns="50800" rtlCol="0" anchor="ctr"/>
            <a:lstStyle/>
            <a:p>
              <a:pPr algn="ctr">
                <a:lnSpc>
                  <a:spcPts val="2939"/>
                </a:lnSpc>
              </a:pPr>
              <a:r>
                <a:rPr lang="en-US" sz="2099" dirty="0">
                  <a:solidFill>
                    <a:srgbClr val="FFFFFF"/>
                  </a:solidFill>
                  <a:latin typeface="Garet"/>
                  <a:ea typeface="Garet"/>
                  <a:cs typeface="Garet"/>
                  <a:sym typeface="Garet"/>
                </a:rPr>
                <a:t>Importance</a:t>
              </a:r>
            </a:p>
          </p:txBody>
        </p:sp>
      </p:grpSp>
      <p:grpSp>
        <p:nvGrpSpPr>
          <p:cNvPr id="41" name="Group 41"/>
          <p:cNvGrpSpPr/>
          <p:nvPr/>
        </p:nvGrpSpPr>
        <p:grpSpPr>
          <a:xfrm>
            <a:off x="13330535" y="2997261"/>
            <a:ext cx="3086100" cy="730655"/>
            <a:chOff x="0" y="0"/>
            <a:chExt cx="812800" cy="192436"/>
          </a:xfrm>
        </p:grpSpPr>
        <p:sp>
          <p:nvSpPr>
            <p:cNvPr id="42" name="Freeform 42"/>
            <p:cNvSpPr/>
            <p:nvPr/>
          </p:nvSpPr>
          <p:spPr>
            <a:xfrm>
              <a:off x="0" y="0"/>
              <a:ext cx="812800" cy="192436"/>
            </a:xfrm>
            <a:custGeom>
              <a:avLst/>
              <a:gdLst/>
              <a:ahLst/>
              <a:cxnLst/>
              <a:rect l="l" t="t" r="r" b="b"/>
              <a:pathLst>
                <a:path w="812800" h="192436">
                  <a:moveTo>
                    <a:pt x="0" y="0"/>
                  </a:moveTo>
                  <a:lnTo>
                    <a:pt x="812800" y="0"/>
                  </a:lnTo>
                  <a:lnTo>
                    <a:pt x="812800" y="192436"/>
                  </a:lnTo>
                  <a:lnTo>
                    <a:pt x="0" y="192436"/>
                  </a:lnTo>
                  <a:close/>
                </a:path>
              </a:pathLst>
            </a:custGeom>
            <a:solidFill>
              <a:srgbClr val="000000"/>
            </a:solidFill>
          </p:spPr>
          <p:txBody>
            <a:bodyPr/>
            <a:lstStyle/>
            <a:p>
              <a:endParaRPr lang="en-US" dirty="0"/>
            </a:p>
          </p:txBody>
        </p:sp>
        <p:sp>
          <p:nvSpPr>
            <p:cNvPr id="43" name="TextBox 43"/>
            <p:cNvSpPr txBox="1"/>
            <p:nvPr/>
          </p:nvSpPr>
          <p:spPr>
            <a:xfrm>
              <a:off x="0" y="-47625"/>
              <a:ext cx="812800" cy="240061"/>
            </a:xfrm>
            <a:prstGeom prst="rect">
              <a:avLst/>
            </a:prstGeom>
          </p:spPr>
          <p:txBody>
            <a:bodyPr lIns="50800" tIns="50800" rIns="50800" bIns="50800" rtlCol="0" anchor="ctr"/>
            <a:lstStyle/>
            <a:p>
              <a:pPr algn="ctr">
                <a:lnSpc>
                  <a:spcPts val="2939"/>
                </a:lnSpc>
              </a:pPr>
              <a:r>
                <a:rPr lang="en-US" sz="2099" dirty="0">
                  <a:solidFill>
                    <a:srgbClr val="FFFFFF"/>
                  </a:solidFill>
                  <a:latin typeface="Garet"/>
                  <a:ea typeface="Garet"/>
                  <a:cs typeface="Garet"/>
                  <a:sym typeface="Garet"/>
                </a:rPr>
                <a:t>Catalytic Effect</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251518" cy="10287000"/>
            <a:chOff x="0" y="0"/>
            <a:chExt cx="1646490" cy="2709333"/>
          </a:xfrm>
        </p:grpSpPr>
        <p:sp>
          <p:nvSpPr>
            <p:cNvPr id="3" name="Freeform 3"/>
            <p:cNvSpPr/>
            <p:nvPr/>
          </p:nvSpPr>
          <p:spPr>
            <a:xfrm>
              <a:off x="0" y="0"/>
              <a:ext cx="1646490" cy="2709333"/>
            </a:xfrm>
            <a:custGeom>
              <a:avLst/>
              <a:gdLst/>
              <a:ahLst/>
              <a:cxnLst/>
              <a:rect l="l" t="t" r="r" b="b"/>
              <a:pathLst>
                <a:path w="1646490" h="2709333">
                  <a:moveTo>
                    <a:pt x="0" y="0"/>
                  </a:moveTo>
                  <a:lnTo>
                    <a:pt x="1646490" y="0"/>
                  </a:lnTo>
                  <a:lnTo>
                    <a:pt x="1646490" y="2709333"/>
                  </a:lnTo>
                  <a:lnTo>
                    <a:pt x="0" y="2709333"/>
                  </a:lnTo>
                  <a:close/>
                </a:path>
              </a:pathLst>
            </a:custGeom>
            <a:solidFill>
              <a:srgbClr val="E8ECEC"/>
            </a:solidFill>
          </p:spPr>
          <p:txBody>
            <a:bodyPr/>
            <a:lstStyle/>
            <a:p>
              <a:endParaRPr lang="en-US" dirty="0"/>
            </a:p>
          </p:txBody>
        </p:sp>
        <p:sp>
          <p:nvSpPr>
            <p:cNvPr id="4" name="TextBox 4"/>
            <p:cNvSpPr txBox="1"/>
            <p:nvPr/>
          </p:nvSpPr>
          <p:spPr>
            <a:xfrm>
              <a:off x="0" y="-38100"/>
              <a:ext cx="1646490" cy="2747433"/>
            </a:xfrm>
            <a:prstGeom prst="rect">
              <a:avLst/>
            </a:prstGeom>
          </p:spPr>
          <p:txBody>
            <a:bodyPr lIns="50800" tIns="50800" rIns="50800" bIns="50800" rtlCol="0" anchor="ctr"/>
            <a:lstStyle/>
            <a:p>
              <a:pPr algn="ctr">
                <a:lnSpc>
                  <a:spcPts val="2659"/>
                </a:lnSpc>
              </a:pPr>
              <a:endParaRPr dirty="0"/>
            </a:p>
          </p:txBody>
        </p:sp>
      </p:grpSp>
      <p:sp>
        <p:nvSpPr>
          <p:cNvPr id="5" name="AutoShape 5"/>
          <p:cNvSpPr/>
          <p:nvPr/>
        </p:nvSpPr>
        <p:spPr>
          <a:xfrm>
            <a:off x="916626" y="1732921"/>
            <a:ext cx="1310100" cy="0"/>
          </a:xfrm>
          <a:prstGeom prst="line">
            <a:avLst/>
          </a:prstGeom>
          <a:ln w="95250" cap="flat">
            <a:solidFill>
              <a:srgbClr val="060606"/>
            </a:solidFill>
            <a:prstDash val="solid"/>
            <a:headEnd type="none" w="sm" len="sm"/>
            <a:tailEnd type="none" w="sm" len="sm"/>
          </a:ln>
        </p:spPr>
        <p:txBody>
          <a:bodyPr/>
          <a:lstStyle/>
          <a:p>
            <a:endParaRPr lang="en-US" dirty="0"/>
          </a:p>
        </p:txBody>
      </p:sp>
      <p:grpSp>
        <p:nvGrpSpPr>
          <p:cNvPr id="6" name="Group 6"/>
          <p:cNvGrpSpPr/>
          <p:nvPr/>
        </p:nvGrpSpPr>
        <p:grpSpPr>
          <a:xfrm>
            <a:off x="6854211" y="624645"/>
            <a:ext cx="3388461" cy="4348314"/>
            <a:chOff x="0" y="0"/>
            <a:chExt cx="960727" cy="1232873"/>
          </a:xfrm>
        </p:grpSpPr>
        <p:sp>
          <p:nvSpPr>
            <p:cNvPr id="7" name="Freeform 7"/>
            <p:cNvSpPr/>
            <p:nvPr/>
          </p:nvSpPr>
          <p:spPr>
            <a:xfrm>
              <a:off x="0" y="0"/>
              <a:ext cx="960727" cy="1232873"/>
            </a:xfrm>
            <a:custGeom>
              <a:avLst/>
              <a:gdLst/>
              <a:ahLst/>
              <a:cxnLst/>
              <a:rect l="l" t="t" r="r" b="b"/>
              <a:pathLst>
                <a:path w="960727" h="1232873">
                  <a:moveTo>
                    <a:pt x="0" y="0"/>
                  </a:moveTo>
                  <a:lnTo>
                    <a:pt x="960727" y="0"/>
                  </a:lnTo>
                  <a:lnTo>
                    <a:pt x="960727" y="1232873"/>
                  </a:lnTo>
                  <a:lnTo>
                    <a:pt x="0" y="1232873"/>
                  </a:lnTo>
                  <a:close/>
                </a:path>
              </a:pathLst>
            </a:custGeom>
            <a:solidFill>
              <a:srgbClr val="F2F4F5"/>
            </a:solidFill>
          </p:spPr>
          <p:txBody>
            <a:bodyPr/>
            <a:lstStyle/>
            <a:p>
              <a:endParaRPr lang="en-US" dirty="0"/>
            </a:p>
          </p:txBody>
        </p:sp>
        <p:sp>
          <p:nvSpPr>
            <p:cNvPr id="8" name="TextBox 8"/>
            <p:cNvSpPr txBox="1"/>
            <p:nvPr/>
          </p:nvSpPr>
          <p:spPr>
            <a:xfrm>
              <a:off x="0" y="-38100"/>
              <a:ext cx="960727" cy="1270973"/>
            </a:xfrm>
            <a:prstGeom prst="rect">
              <a:avLst/>
            </a:prstGeom>
          </p:spPr>
          <p:txBody>
            <a:bodyPr lIns="50800" tIns="50800" rIns="50800" bIns="50800" rtlCol="0" anchor="ctr"/>
            <a:lstStyle/>
            <a:p>
              <a:pPr algn="ctr">
                <a:lnSpc>
                  <a:spcPts val="2659"/>
                </a:lnSpc>
              </a:pPr>
              <a:endParaRPr dirty="0"/>
            </a:p>
          </p:txBody>
        </p:sp>
      </p:grpSp>
      <p:grpSp>
        <p:nvGrpSpPr>
          <p:cNvPr id="9" name="Group 9"/>
          <p:cNvGrpSpPr/>
          <p:nvPr/>
        </p:nvGrpSpPr>
        <p:grpSpPr>
          <a:xfrm>
            <a:off x="6854211" y="5201558"/>
            <a:ext cx="3388461" cy="4348314"/>
            <a:chOff x="0" y="0"/>
            <a:chExt cx="960727" cy="1232873"/>
          </a:xfrm>
        </p:grpSpPr>
        <p:sp>
          <p:nvSpPr>
            <p:cNvPr id="10" name="Freeform 10"/>
            <p:cNvSpPr/>
            <p:nvPr/>
          </p:nvSpPr>
          <p:spPr>
            <a:xfrm>
              <a:off x="0" y="0"/>
              <a:ext cx="960727" cy="1232873"/>
            </a:xfrm>
            <a:custGeom>
              <a:avLst/>
              <a:gdLst/>
              <a:ahLst/>
              <a:cxnLst/>
              <a:rect l="l" t="t" r="r" b="b"/>
              <a:pathLst>
                <a:path w="960727" h="1232873">
                  <a:moveTo>
                    <a:pt x="0" y="0"/>
                  </a:moveTo>
                  <a:lnTo>
                    <a:pt x="960727" y="0"/>
                  </a:lnTo>
                  <a:lnTo>
                    <a:pt x="960727" y="1232873"/>
                  </a:lnTo>
                  <a:lnTo>
                    <a:pt x="0" y="1232873"/>
                  </a:lnTo>
                  <a:close/>
                </a:path>
              </a:pathLst>
            </a:custGeom>
            <a:solidFill>
              <a:srgbClr val="F2F4F5"/>
            </a:solidFill>
          </p:spPr>
          <p:txBody>
            <a:bodyPr/>
            <a:lstStyle/>
            <a:p>
              <a:endParaRPr lang="en-US" dirty="0"/>
            </a:p>
          </p:txBody>
        </p:sp>
        <p:sp>
          <p:nvSpPr>
            <p:cNvPr id="11" name="TextBox 11"/>
            <p:cNvSpPr txBox="1"/>
            <p:nvPr/>
          </p:nvSpPr>
          <p:spPr>
            <a:xfrm>
              <a:off x="0" y="-38100"/>
              <a:ext cx="960727" cy="1270973"/>
            </a:xfrm>
            <a:prstGeom prst="rect">
              <a:avLst/>
            </a:prstGeom>
          </p:spPr>
          <p:txBody>
            <a:bodyPr lIns="50800" tIns="50800" rIns="50800" bIns="50800" rtlCol="0" anchor="ctr"/>
            <a:lstStyle/>
            <a:p>
              <a:pPr algn="ctr">
                <a:lnSpc>
                  <a:spcPts val="2659"/>
                </a:lnSpc>
              </a:pPr>
              <a:endParaRPr dirty="0"/>
            </a:p>
          </p:txBody>
        </p:sp>
      </p:grpSp>
      <p:grpSp>
        <p:nvGrpSpPr>
          <p:cNvPr id="12" name="Group 12"/>
          <p:cNvGrpSpPr/>
          <p:nvPr/>
        </p:nvGrpSpPr>
        <p:grpSpPr>
          <a:xfrm>
            <a:off x="10540565" y="624645"/>
            <a:ext cx="3388461" cy="4348314"/>
            <a:chOff x="0" y="0"/>
            <a:chExt cx="960727" cy="1232873"/>
          </a:xfrm>
        </p:grpSpPr>
        <p:sp>
          <p:nvSpPr>
            <p:cNvPr id="13" name="Freeform 13"/>
            <p:cNvSpPr/>
            <p:nvPr/>
          </p:nvSpPr>
          <p:spPr>
            <a:xfrm>
              <a:off x="0" y="0"/>
              <a:ext cx="960727" cy="1232873"/>
            </a:xfrm>
            <a:custGeom>
              <a:avLst/>
              <a:gdLst/>
              <a:ahLst/>
              <a:cxnLst/>
              <a:rect l="l" t="t" r="r" b="b"/>
              <a:pathLst>
                <a:path w="960727" h="1232873">
                  <a:moveTo>
                    <a:pt x="0" y="0"/>
                  </a:moveTo>
                  <a:lnTo>
                    <a:pt x="960727" y="0"/>
                  </a:lnTo>
                  <a:lnTo>
                    <a:pt x="960727" y="1232873"/>
                  </a:lnTo>
                  <a:lnTo>
                    <a:pt x="0" y="1232873"/>
                  </a:lnTo>
                  <a:close/>
                </a:path>
              </a:pathLst>
            </a:custGeom>
            <a:solidFill>
              <a:srgbClr val="F2F4F5"/>
            </a:solidFill>
          </p:spPr>
          <p:txBody>
            <a:bodyPr/>
            <a:lstStyle/>
            <a:p>
              <a:endParaRPr lang="en-US" dirty="0"/>
            </a:p>
          </p:txBody>
        </p:sp>
        <p:sp>
          <p:nvSpPr>
            <p:cNvPr id="14" name="TextBox 14"/>
            <p:cNvSpPr txBox="1"/>
            <p:nvPr/>
          </p:nvSpPr>
          <p:spPr>
            <a:xfrm>
              <a:off x="0" y="-38100"/>
              <a:ext cx="960727" cy="1270973"/>
            </a:xfrm>
            <a:prstGeom prst="rect">
              <a:avLst/>
            </a:prstGeom>
          </p:spPr>
          <p:txBody>
            <a:bodyPr lIns="50800" tIns="50800" rIns="50800" bIns="50800" rtlCol="0" anchor="ctr"/>
            <a:lstStyle/>
            <a:p>
              <a:pPr algn="ctr">
                <a:lnSpc>
                  <a:spcPts val="2659"/>
                </a:lnSpc>
              </a:pPr>
              <a:endParaRPr dirty="0"/>
            </a:p>
          </p:txBody>
        </p:sp>
      </p:grpSp>
      <p:grpSp>
        <p:nvGrpSpPr>
          <p:cNvPr id="15" name="Group 15"/>
          <p:cNvGrpSpPr/>
          <p:nvPr/>
        </p:nvGrpSpPr>
        <p:grpSpPr>
          <a:xfrm>
            <a:off x="10540565" y="5201558"/>
            <a:ext cx="3388461" cy="4348314"/>
            <a:chOff x="0" y="0"/>
            <a:chExt cx="960727" cy="1232873"/>
          </a:xfrm>
        </p:grpSpPr>
        <p:sp>
          <p:nvSpPr>
            <p:cNvPr id="16" name="Freeform 16"/>
            <p:cNvSpPr/>
            <p:nvPr/>
          </p:nvSpPr>
          <p:spPr>
            <a:xfrm>
              <a:off x="0" y="0"/>
              <a:ext cx="960727" cy="1232873"/>
            </a:xfrm>
            <a:custGeom>
              <a:avLst/>
              <a:gdLst/>
              <a:ahLst/>
              <a:cxnLst/>
              <a:rect l="l" t="t" r="r" b="b"/>
              <a:pathLst>
                <a:path w="960727" h="1232873">
                  <a:moveTo>
                    <a:pt x="0" y="0"/>
                  </a:moveTo>
                  <a:lnTo>
                    <a:pt x="960727" y="0"/>
                  </a:lnTo>
                  <a:lnTo>
                    <a:pt x="960727" y="1232873"/>
                  </a:lnTo>
                  <a:lnTo>
                    <a:pt x="0" y="1232873"/>
                  </a:lnTo>
                  <a:close/>
                </a:path>
              </a:pathLst>
            </a:custGeom>
            <a:solidFill>
              <a:srgbClr val="F2F4F5"/>
            </a:solidFill>
          </p:spPr>
          <p:txBody>
            <a:bodyPr/>
            <a:lstStyle/>
            <a:p>
              <a:endParaRPr lang="en-US" dirty="0"/>
            </a:p>
          </p:txBody>
        </p:sp>
        <p:sp>
          <p:nvSpPr>
            <p:cNvPr id="17" name="TextBox 17"/>
            <p:cNvSpPr txBox="1"/>
            <p:nvPr/>
          </p:nvSpPr>
          <p:spPr>
            <a:xfrm>
              <a:off x="0" y="-38100"/>
              <a:ext cx="960727" cy="1270973"/>
            </a:xfrm>
            <a:prstGeom prst="rect">
              <a:avLst/>
            </a:prstGeom>
          </p:spPr>
          <p:txBody>
            <a:bodyPr lIns="50800" tIns="50800" rIns="50800" bIns="50800" rtlCol="0" anchor="ctr"/>
            <a:lstStyle/>
            <a:p>
              <a:pPr algn="ctr">
                <a:lnSpc>
                  <a:spcPts val="2659"/>
                </a:lnSpc>
              </a:pPr>
              <a:endParaRPr dirty="0"/>
            </a:p>
          </p:txBody>
        </p:sp>
      </p:grpSp>
      <p:grpSp>
        <p:nvGrpSpPr>
          <p:cNvPr id="18" name="Group 18"/>
          <p:cNvGrpSpPr/>
          <p:nvPr/>
        </p:nvGrpSpPr>
        <p:grpSpPr>
          <a:xfrm>
            <a:off x="14224301" y="624645"/>
            <a:ext cx="3388461" cy="4348314"/>
            <a:chOff x="0" y="0"/>
            <a:chExt cx="960727" cy="1232873"/>
          </a:xfrm>
        </p:grpSpPr>
        <p:sp>
          <p:nvSpPr>
            <p:cNvPr id="19" name="Freeform 19"/>
            <p:cNvSpPr/>
            <p:nvPr/>
          </p:nvSpPr>
          <p:spPr>
            <a:xfrm>
              <a:off x="0" y="0"/>
              <a:ext cx="960727" cy="1232873"/>
            </a:xfrm>
            <a:custGeom>
              <a:avLst/>
              <a:gdLst/>
              <a:ahLst/>
              <a:cxnLst/>
              <a:rect l="l" t="t" r="r" b="b"/>
              <a:pathLst>
                <a:path w="960727" h="1232873">
                  <a:moveTo>
                    <a:pt x="0" y="0"/>
                  </a:moveTo>
                  <a:lnTo>
                    <a:pt x="960727" y="0"/>
                  </a:lnTo>
                  <a:lnTo>
                    <a:pt x="960727" y="1232873"/>
                  </a:lnTo>
                  <a:lnTo>
                    <a:pt x="0" y="1232873"/>
                  </a:lnTo>
                  <a:close/>
                </a:path>
              </a:pathLst>
            </a:custGeom>
            <a:solidFill>
              <a:srgbClr val="F2F4F5"/>
            </a:solidFill>
          </p:spPr>
          <p:txBody>
            <a:bodyPr/>
            <a:lstStyle/>
            <a:p>
              <a:endParaRPr lang="en-US" dirty="0"/>
            </a:p>
          </p:txBody>
        </p:sp>
        <p:sp>
          <p:nvSpPr>
            <p:cNvPr id="20" name="TextBox 20"/>
            <p:cNvSpPr txBox="1"/>
            <p:nvPr/>
          </p:nvSpPr>
          <p:spPr>
            <a:xfrm>
              <a:off x="0" y="-38100"/>
              <a:ext cx="960727" cy="1270973"/>
            </a:xfrm>
            <a:prstGeom prst="rect">
              <a:avLst/>
            </a:prstGeom>
          </p:spPr>
          <p:txBody>
            <a:bodyPr lIns="50800" tIns="50800" rIns="50800" bIns="50800" rtlCol="0" anchor="ctr"/>
            <a:lstStyle/>
            <a:p>
              <a:pPr algn="ctr">
                <a:lnSpc>
                  <a:spcPts val="2659"/>
                </a:lnSpc>
              </a:pPr>
              <a:endParaRPr dirty="0"/>
            </a:p>
          </p:txBody>
        </p:sp>
      </p:grpSp>
      <p:grpSp>
        <p:nvGrpSpPr>
          <p:cNvPr id="21" name="Group 21"/>
          <p:cNvGrpSpPr/>
          <p:nvPr/>
        </p:nvGrpSpPr>
        <p:grpSpPr>
          <a:xfrm>
            <a:off x="14224301" y="5201558"/>
            <a:ext cx="3388461" cy="4348314"/>
            <a:chOff x="0" y="0"/>
            <a:chExt cx="960727" cy="1232873"/>
          </a:xfrm>
        </p:grpSpPr>
        <p:sp>
          <p:nvSpPr>
            <p:cNvPr id="22" name="Freeform 22"/>
            <p:cNvSpPr/>
            <p:nvPr/>
          </p:nvSpPr>
          <p:spPr>
            <a:xfrm>
              <a:off x="0" y="0"/>
              <a:ext cx="960727" cy="1232873"/>
            </a:xfrm>
            <a:custGeom>
              <a:avLst/>
              <a:gdLst/>
              <a:ahLst/>
              <a:cxnLst/>
              <a:rect l="l" t="t" r="r" b="b"/>
              <a:pathLst>
                <a:path w="960727" h="1232873">
                  <a:moveTo>
                    <a:pt x="0" y="0"/>
                  </a:moveTo>
                  <a:lnTo>
                    <a:pt x="960727" y="0"/>
                  </a:lnTo>
                  <a:lnTo>
                    <a:pt x="960727" y="1232873"/>
                  </a:lnTo>
                  <a:lnTo>
                    <a:pt x="0" y="1232873"/>
                  </a:lnTo>
                  <a:close/>
                </a:path>
              </a:pathLst>
            </a:custGeom>
            <a:solidFill>
              <a:srgbClr val="F2F4F5"/>
            </a:solidFill>
          </p:spPr>
          <p:txBody>
            <a:bodyPr/>
            <a:lstStyle/>
            <a:p>
              <a:endParaRPr lang="en-US" dirty="0"/>
            </a:p>
          </p:txBody>
        </p:sp>
        <p:sp>
          <p:nvSpPr>
            <p:cNvPr id="23" name="TextBox 23"/>
            <p:cNvSpPr txBox="1"/>
            <p:nvPr/>
          </p:nvSpPr>
          <p:spPr>
            <a:xfrm>
              <a:off x="0" y="-38100"/>
              <a:ext cx="960727" cy="1270973"/>
            </a:xfrm>
            <a:prstGeom prst="rect">
              <a:avLst/>
            </a:prstGeom>
          </p:spPr>
          <p:txBody>
            <a:bodyPr lIns="50800" tIns="50800" rIns="50800" bIns="50800" rtlCol="0" anchor="ctr"/>
            <a:lstStyle/>
            <a:p>
              <a:pPr algn="ctr">
                <a:lnSpc>
                  <a:spcPts val="2659"/>
                </a:lnSpc>
              </a:pPr>
              <a:endParaRPr dirty="0"/>
            </a:p>
          </p:txBody>
        </p:sp>
      </p:grpSp>
      <p:grpSp>
        <p:nvGrpSpPr>
          <p:cNvPr id="24" name="Group 24"/>
          <p:cNvGrpSpPr/>
          <p:nvPr/>
        </p:nvGrpSpPr>
        <p:grpSpPr>
          <a:xfrm>
            <a:off x="7073462" y="850265"/>
            <a:ext cx="2949959" cy="3057027"/>
            <a:chOff x="0" y="0"/>
            <a:chExt cx="3933279" cy="4076036"/>
          </a:xfrm>
        </p:grpSpPr>
        <p:pic>
          <p:nvPicPr>
            <p:cNvPr id="25" name="Picture 25"/>
            <p:cNvPicPr>
              <a:picLocks noChangeAspect="1"/>
            </p:cNvPicPr>
            <p:nvPr/>
          </p:nvPicPr>
          <p:blipFill>
            <a:blip r:embed="rId2"/>
            <a:srcRect t="22020" b="22020"/>
            <a:stretch>
              <a:fillRect/>
            </a:stretch>
          </p:blipFill>
          <p:spPr>
            <a:xfrm>
              <a:off x="0" y="0"/>
              <a:ext cx="3933279" cy="4076036"/>
            </a:xfrm>
            <a:prstGeom prst="rect">
              <a:avLst/>
            </a:prstGeom>
          </p:spPr>
        </p:pic>
      </p:grpSp>
      <p:grpSp>
        <p:nvGrpSpPr>
          <p:cNvPr id="26" name="Group 26"/>
          <p:cNvGrpSpPr/>
          <p:nvPr/>
        </p:nvGrpSpPr>
        <p:grpSpPr>
          <a:xfrm>
            <a:off x="7073462" y="5427178"/>
            <a:ext cx="2949959" cy="3057027"/>
            <a:chOff x="0" y="0"/>
            <a:chExt cx="3933279" cy="4076036"/>
          </a:xfrm>
        </p:grpSpPr>
        <p:pic>
          <p:nvPicPr>
            <p:cNvPr id="27" name="Picture 27"/>
            <p:cNvPicPr>
              <a:picLocks noChangeAspect="1"/>
            </p:cNvPicPr>
            <p:nvPr/>
          </p:nvPicPr>
          <p:blipFill>
            <a:blip r:embed="rId3"/>
            <a:srcRect t="11138" b="11138"/>
            <a:stretch>
              <a:fillRect/>
            </a:stretch>
          </p:blipFill>
          <p:spPr>
            <a:xfrm>
              <a:off x="0" y="0"/>
              <a:ext cx="3933279" cy="4076036"/>
            </a:xfrm>
            <a:prstGeom prst="rect">
              <a:avLst/>
            </a:prstGeom>
          </p:spPr>
        </p:pic>
      </p:grpSp>
      <p:grpSp>
        <p:nvGrpSpPr>
          <p:cNvPr id="28" name="Group 28"/>
          <p:cNvGrpSpPr/>
          <p:nvPr/>
        </p:nvGrpSpPr>
        <p:grpSpPr>
          <a:xfrm>
            <a:off x="10759816" y="850265"/>
            <a:ext cx="2949959" cy="3057027"/>
            <a:chOff x="0" y="0"/>
            <a:chExt cx="3933279" cy="4076036"/>
          </a:xfrm>
        </p:grpSpPr>
        <p:pic>
          <p:nvPicPr>
            <p:cNvPr id="29" name="Picture 29"/>
            <p:cNvPicPr>
              <a:picLocks noChangeAspect="1"/>
            </p:cNvPicPr>
            <p:nvPr/>
          </p:nvPicPr>
          <p:blipFill>
            <a:blip r:embed="rId4"/>
            <a:srcRect t="18975" b="18975"/>
            <a:stretch>
              <a:fillRect/>
            </a:stretch>
          </p:blipFill>
          <p:spPr>
            <a:xfrm>
              <a:off x="0" y="0"/>
              <a:ext cx="3933279" cy="4076036"/>
            </a:xfrm>
            <a:prstGeom prst="rect">
              <a:avLst/>
            </a:prstGeom>
          </p:spPr>
        </p:pic>
      </p:grpSp>
      <p:grpSp>
        <p:nvGrpSpPr>
          <p:cNvPr id="30" name="Group 30"/>
          <p:cNvGrpSpPr/>
          <p:nvPr/>
        </p:nvGrpSpPr>
        <p:grpSpPr>
          <a:xfrm>
            <a:off x="10833222" y="5502364"/>
            <a:ext cx="2657478" cy="3095091"/>
            <a:chOff x="0" y="0"/>
            <a:chExt cx="3543304" cy="4126789"/>
          </a:xfrm>
        </p:grpSpPr>
        <p:pic>
          <p:nvPicPr>
            <p:cNvPr id="31" name="Picture 31"/>
            <p:cNvPicPr>
              <a:picLocks noChangeAspect="1"/>
            </p:cNvPicPr>
            <p:nvPr/>
          </p:nvPicPr>
          <p:blipFill>
            <a:blip r:embed="rId5"/>
            <a:srcRect l="39137" r="3549"/>
            <a:stretch>
              <a:fillRect/>
            </a:stretch>
          </p:blipFill>
          <p:spPr>
            <a:xfrm>
              <a:off x="0" y="0"/>
              <a:ext cx="3543304" cy="4126789"/>
            </a:xfrm>
            <a:prstGeom prst="rect">
              <a:avLst/>
            </a:prstGeom>
          </p:spPr>
        </p:pic>
      </p:grpSp>
      <p:grpSp>
        <p:nvGrpSpPr>
          <p:cNvPr id="32" name="Group 32"/>
          <p:cNvGrpSpPr/>
          <p:nvPr/>
        </p:nvGrpSpPr>
        <p:grpSpPr>
          <a:xfrm>
            <a:off x="14662451" y="850265"/>
            <a:ext cx="2732137" cy="3057027"/>
            <a:chOff x="0" y="0"/>
            <a:chExt cx="3642849" cy="4076036"/>
          </a:xfrm>
        </p:grpSpPr>
        <p:pic>
          <p:nvPicPr>
            <p:cNvPr id="33" name="Picture 33"/>
            <p:cNvPicPr>
              <a:picLocks noChangeAspect="1"/>
            </p:cNvPicPr>
            <p:nvPr/>
          </p:nvPicPr>
          <p:blipFill>
            <a:blip r:embed="rId6"/>
            <a:srcRect t="15049" b="29564"/>
            <a:stretch>
              <a:fillRect/>
            </a:stretch>
          </p:blipFill>
          <p:spPr>
            <a:xfrm>
              <a:off x="0" y="0"/>
              <a:ext cx="3642849" cy="4076036"/>
            </a:xfrm>
            <a:prstGeom prst="rect">
              <a:avLst/>
            </a:prstGeom>
          </p:spPr>
        </p:pic>
      </p:grpSp>
      <p:grpSp>
        <p:nvGrpSpPr>
          <p:cNvPr id="34" name="Group 34"/>
          <p:cNvGrpSpPr/>
          <p:nvPr/>
        </p:nvGrpSpPr>
        <p:grpSpPr>
          <a:xfrm>
            <a:off x="14764020" y="5427178"/>
            <a:ext cx="2553917" cy="3245464"/>
            <a:chOff x="0" y="0"/>
            <a:chExt cx="3405222" cy="4327285"/>
          </a:xfrm>
        </p:grpSpPr>
        <p:pic>
          <p:nvPicPr>
            <p:cNvPr id="35" name="Picture 35"/>
            <p:cNvPicPr>
              <a:picLocks noChangeAspect="1"/>
            </p:cNvPicPr>
            <p:nvPr/>
          </p:nvPicPr>
          <p:blipFill>
            <a:blip r:embed="rId5"/>
            <a:srcRect l="5942" r="41530"/>
            <a:stretch>
              <a:fillRect/>
            </a:stretch>
          </p:blipFill>
          <p:spPr>
            <a:xfrm>
              <a:off x="0" y="0"/>
              <a:ext cx="3405222" cy="4327285"/>
            </a:xfrm>
            <a:prstGeom prst="rect">
              <a:avLst/>
            </a:prstGeom>
          </p:spPr>
        </p:pic>
      </p:grpSp>
      <p:sp>
        <p:nvSpPr>
          <p:cNvPr id="36" name="Freeform 36"/>
          <p:cNvSpPr/>
          <p:nvPr/>
        </p:nvSpPr>
        <p:spPr>
          <a:xfrm rot="-9191364">
            <a:off x="-8261092" y="5454969"/>
            <a:ext cx="8742445" cy="8970792"/>
          </a:xfrm>
          <a:custGeom>
            <a:avLst/>
            <a:gdLst/>
            <a:ahLst/>
            <a:cxnLst/>
            <a:rect l="l" t="t" r="r" b="b"/>
            <a:pathLst>
              <a:path w="8742445" h="8970792">
                <a:moveTo>
                  <a:pt x="0" y="0"/>
                </a:moveTo>
                <a:lnTo>
                  <a:pt x="8742445" y="0"/>
                </a:lnTo>
                <a:lnTo>
                  <a:pt x="8742445" y="8970792"/>
                </a:lnTo>
                <a:lnTo>
                  <a:pt x="0" y="89707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37" name="Freeform 37"/>
          <p:cNvSpPr/>
          <p:nvPr/>
        </p:nvSpPr>
        <p:spPr>
          <a:xfrm>
            <a:off x="14662451" y="-7127894"/>
            <a:ext cx="9022634" cy="9258300"/>
          </a:xfrm>
          <a:custGeom>
            <a:avLst/>
            <a:gdLst/>
            <a:ahLst/>
            <a:cxnLst/>
            <a:rect l="l" t="t" r="r" b="b"/>
            <a:pathLst>
              <a:path w="9022634" h="9258300">
                <a:moveTo>
                  <a:pt x="0" y="0"/>
                </a:moveTo>
                <a:lnTo>
                  <a:pt x="9022634" y="0"/>
                </a:lnTo>
                <a:lnTo>
                  <a:pt x="9022634" y="9258300"/>
                </a:lnTo>
                <a:lnTo>
                  <a:pt x="0" y="92583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38" name="Freeform 38"/>
          <p:cNvSpPr/>
          <p:nvPr/>
        </p:nvSpPr>
        <p:spPr>
          <a:xfrm>
            <a:off x="817830" y="9012367"/>
            <a:ext cx="721609" cy="494142"/>
          </a:xfrm>
          <a:custGeom>
            <a:avLst/>
            <a:gdLst/>
            <a:ahLst/>
            <a:cxnLst/>
            <a:rect l="l" t="t" r="r" b="b"/>
            <a:pathLst>
              <a:path w="721609" h="494142">
                <a:moveTo>
                  <a:pt x="0" y="0"/>
                </a:moveTo>
                <a:lnTo>
                  <a:pt x="721609" y="0"/>
                </a:lnTo>
                <a:lnTo>
                  <a:pt x="721609" y="494142"/>
                </a:lnTo>
                <a:lnTo>
                  <a:pt x="0" y="494142"/>
                </a:lnTo>
                <a:lnTo>
                  <a:pt x="0" y="0"/>
                </a:lnTo>
                <a:close/>
              </a:path>
            </a:pathLst>
          </a:custGeom>
          <a:blipFill>
            <a:blip r:embed="rId9"/>
            <a:stretch>
              <a:fillRect t="-23016" b="-23016"/>
            </a:stretch>
          </a:blipFill>
          <a:ln cap="sq">
            <a:noFill/>
            <a:prstDash val="solid"/>
            <a:miter/>
          </a:ln>
        </p:spPr>
        <p:txBody>
          <a:bodyPr/>
          <a:lstStyle/>
          <a:p>
            <a:endParaRPr lang="en-US" dirty="0"/>
          </a:p>
        </p:txBody>
      </p:sp>
      <p:sp>
        <p:nvSpPr>
          <p:cNvPr id="39" name="TextBox 39"/>
          <p:cNvSpPr txBox="1"/>
          <p:nvPr/>
        </p:nvSpPr>
        <p:spPr>
          <a:xfrm>
            <a:off x="1648963" y="9023350"/>
            <a:ext cx="3428187" cy="389255"/>
          </a:xfrm>
          <a:prstGeom prst="rect">
            <a:avLst/>
          </a:prstGeom>
        </p:spPr>
        <p:txBody>
          <a:bodyPr lIns="0" tIns="0" rIns="0" bIns="0" rtlCol="0" anchor="t">
            <a:spAutoFit/>
          </a:bodyPr>
          <a:lstStyle/>
          <a:p>
            <a:pPr algn="l">
              <a:lnSpc>
                <a:spcPts val="3220"/>
              </a:lnSpc>
            </a:pPr>
            <a:r>
              <a:rPr lang="en-US" sz="2300" b="1" dirty="0">
                <a:solidFill>
                  <a:srgbClr val="060606"/>
                </a:solidFill>
                <a:latin typeface="Garet Bold"/>
                <a:ea typeface="Garet Bold"/>
                <a:cs typeface="Garet Bold"/>
                <a:sym typeface="Garet Bold"/>
              </a:rPr>
              <a:t>The Chouinard Family</a:t>
            </a:r>
          </a:p>
        </p:txBody>
      </p:sp>
      <p:sp>
        <p:nvSpPr>
          <p:cNvPr id="40" name="TextBox 40"/>
          <p:cNvSpPr txBox="1"/>
          <p:nvPr/>
        </p:nvSpPr>
        <p:spPr>
          <a:xfrm>
            <a:off x="7149036" y="4095728"/>
            <a:ext cx="2798812" cy="339725"/>
          </a:xfrm>
          <a:prstGeom prst="rect">
            <a:avLst/>
          </a:prstGeom>
        </p:spPr>
        <p:txBody>
          <a:bodyPr lIns="0" tIns="0" rIns="0" bIns="0" rtlCol="0" anchor="t">
            <a:spAutoFit/>
          </a:bodyPr>
          <a:lstStyle/>
          <a:p>
            <a:pPr algn="ctr">
              <a:lnSpc>
                <a:spcPts val="2800"/>
              </a:lnSpc>
            </a:pPr>
            <a:r>
              <a:rPr lang="en-US" sz="2000" b="1" dirty="0">
                <a:solidFill>
                  <a:srgbClr val="000000"/>
                </a:solidFill>
                <a:latin typeface="Garet Ultra-Bold"/>
                <a:ea typeface="Garet Ultra-Bold"/>
                <a:cs typeface="Garet Ultra-Bold"/>
                <a:sym typeface="Garet Ultra-Bold"/>
              </a:rPr>
              <a:t>Cathy Chouinard</a:t>
            </a:r>
          </a:p>
        </p:txBody>
      </p:sp>
      <p:sp>
        <p:nvSpPr>
          <p:cNvPr id="41" name="TextBox 41"/>
          <p:cNvSpPr txBox="1"/>
          <p:nvPr/>
        </p:nvSpPr>
        <p:spPr>
          <a:xfrm>
            <a:off x="7144048" y="8576336"/>
            <a:ext cx="2798812" cy="339725"/>
          </a:xfrm>
          <a:prstGeom prst="rect">
            <a:avLst/>
          </a:prstGeom>
        </p:spPr>
        <p:txBody>
          <a:bodyPr lIns="0" tIns="0" rIns="0" bIns="0" rtlCol="0" anchor="t">
            <a:spAutoFit/>
          </a:bodyPr>
          <a:lstStyle/>
          <a:p>
            <a:pPr algn="ctr">
              <a:lnSpc>
                <a:spcPts val="2800"/>
              </a:lnSpc>
            </a:pPr>
            <a:r>
              <a:rPr lang="en-US" sz="2000" b="1" dirty="0">
                <a:solidFill>
                  <a:srgbClr val="000000"/>
                </a:solidFill>
                <a:latin typeface="Garet Ultra-Bold"/>
                <a:ea typeface="Garet Ultra-Bold"/>
                <a:cs typeface="Garet Ultra-Bold"/>
                <a:sym typeface="Garet Ultra-Bold"/>
              </a:rPr>
              <a:t>Bryan Kenney</a:t>
            </a:r>
          </a:p>
        </p:txBody>
      </p:sp>
      <p:sp>
        <p:nvSpPr>
          <p:cNvPr id="42" name="TextBox 42"/>
          <p:cNvSpPr txBox="1"/>
          <p:nvPr/>
        </p:nvSpPr>
        <p:spPr>
          <a:xfrm>
            <a:off x="10835389" y="4095728"/>
            <a:ext cx="2798812" cy="339725"/>
          </a:xfrm>
          <a:prstGeom prst="rect">
            <a:avLst/>
          </a:prstGeom>
        </p:spPr>
        <p:txBody>
          <a:bodyPr lIns="0" tIns="0" rIns="0" bIns="0" rtlCol="0" anchor="t">
            <a:spAutoFit/>
          </a:bodyPr>
          <a:lstStyle/>
          <a:p>
            <a:pPr algn="ctr">
              <a:lnSpc>
                <a:spcPts val="2800"/>
              </a:lnSpc>
            </a:pPr>
            <a:r>
              <a:rPr lang="en-US" sz="2000" b="1" dirty="0">
                <a:solidFill>
                  <a:srgbClr val="000000"/>
                </a:solidFill>
                <a:latin typeface="Garet Ultra-Bold"/>
                <a:ea typeface="Garet Ultra-Bold"/>
                <a:cs typeface="Garet Ultra-Bold"/>
                <a:sym typeface="Garet Ultra-Bold"/>
              </a:rPr>
              <a:t>Lucien Chouinard</a:t>
            </a:r>
          </a:p>
        </p:txBody>
      </p:sp>
      <p:sp>
        <p:nvSpPr>
          <p:cNvPr id="43" name="TextBox 43"/>
          <p:cNvSpPr txBox="1"/>
          <p:nvPr/>
        </p:nvSpPr>
        <p:spPr>
          <a:xfrm>
            <a:off x="10835389" y="8672642"/>
            <a:ext cx="2798812" cy="339725"/>
          </a:xfrm>
          <a:prstGeom prst="rect">
            <a:avLst/>
          </a:prstGeom>
        </p:spPr>
        <p:txBody>
          <a:bodyPr lIns="0" tIns="0" rIns="0" bIns="0" rtlCol="0" anchor="t">
            <a:spAutoFit/>
          </a:bodyPr>
          <a:lstStyle/>
          <a:p>
            <a:pPr algn="ctr">
              <a:lnSpc>
                <a:spcPts val="2800"/>
              </a:lnSpc>
            </a:pPr>
            <a:r>
              <a:rPr lang="en-US" sz="2000" b="1" dirty="0">
                <a:solidFill>
                  <a:srgbClr val="000000"/>
                </a:solidFill>
                <a:latin typeface="Garet Ultra-Bold"/>
                <a:ea typeface="Garet Ultra-Bold"/>
                <a:cs typeface="Garet Ultra-Bold"/>
                <a:sym typeface="Garet Ultra-Bold"/>
              </a:rPr>
              <a:t>Max Kenney</a:t>
            </a:r>
          </a:p>
        </p:txBody>
      </p:sp>
      <p:sp>
        <p:nvSpPr>
          <p:cNvPr id="44" name="TextBox 44"/>
          <p:cNvSpPr txBox="1"/>
          <p:nvPr/>
        </p:nvSpPr>
        <p:spPr>
          <a:xfrm>
            <a:off x="14529101" y="3927431"/>
            <a:ext cx="2798812" cy="692150"/>
          </a:xfrm>
          <a:prstGeom prst="rect">
            <a:avLst/>
          </a:prstGeom>
        </p:spPr>
        <p:txBody>
          <a:bodyPr lIns="0" tIns="0" rIns="0" bIns="0" rtlCol="0" anchor="t">
            <a:spAutoFit/>
          </a:bodyPr>
          <a:lstStyle/>
          <a:p>
            <a:pPr algn="ctr">
              <a:lnSpc>
                <a:spcPts val="2800"/>
              </a:lnSpc>
            </a:pPr>
            <a:r>
              <a:rPr lang="en-US" sz="2000" b="1" dirty="0">
                <a:solidFill>
                  <a:srgbClr val="000000"/>
                </a:solidFill>
                <a:latin typeface="Garet Ultra-Bold"/>
                <a:ea typeface="Garet Ultra-Bold"/>
                <a:cs typeface="Garet Ultra-Bold"/>
                <a:sym typeface="Garet Ultra-Bold"/>
              </a:rPr>
              <a:t>Michelle Chouinard Kenney</a:t>
            </a:r>
          </a:p>
        </p:txBody>
      </p:sp>
      <p:sp>
        <p:nvSpPr>
          <p:cNvPr id="45" name="TextBox 45"/>
          <p:cNvSpPr txBox="1"/>
          <p:nvPr/>
        </p:nvSpPr>
        <p:spPr>
          <a:xfrm>
            <a:off x="14519125" y="8672642"/>
            <a:ext cx="2798812" cy="339725"/>
          </a:xfrm>
          <a:prstGeom prst="rect">
            <a:avLst/>
          </a:prstGeom>
        </p:spPr>
        <p:txBody>
          <a:bodyPr lIns="0" tIns="0" rIns="0" bIns="0" rtlCol="0" anchor="t">
            <a:spAutoFit/>
          </a:bodyPr>
          <a:lstStyle/>
          <a:p>
            <a:pPr algn="ctr">
              <a:lnSpc>
                <a:spcPts val="2800"/>
              </a:lnSpc>
            </a:pPr>
            <a:r>
              <a:rPr lang="en-US" sz="2000" b="1" dirty="0">
                <a:solidFill>
                  <a:srgbClr val="000000"/>
                </a:solidFill>
                <a:latin typeface="Garet Ultra-Bold"/>
                <a:ea typeface="Garet Ultra-Bold"/>
                <a:cs typeface="Garet Ultra-Bold"/>
                <a:sym typeface="Garet Ultra-Bold"/>
              </a:rPr>
              <a:t>Owen Kenney</a:t>
            </a:r>
          </a:p>
        </p:txBody>
      </p:sp>
      <p:sp>
        <p:nvSpPr>
          <p:cNvPr id="46" name="TextBox 46"/>
          <p:cNvSpPr txBox="1"/>
          <p:nvPr/>
        </p:nvSpPr>
        <p:spPr>
          <a:xfrm>
            <a:off x="7149036" y="4431279"/>
            <a:ext cx="2798812" cy="306705"/>
          </a:xfrm>
          <a:prstGeom prst="rect">
            <a:avLst/>
          </a:prstGeom>
        </p:spPr>
        <p:txBody>
          <a:bodyPr lIns="0" tIns="0" rIns="0" bIns="0" rtlCol="0" anchor="t">
            <a:spAutoFit/>
          </a:bodyPr>
          <a:lstStyle/>
          <a:p>
            <a:pPr algn="ctr">
              <a:lnSpc>
                <a:spcPts val="2520"/>
              </a:lnSpc>
            </a:pPr>
            <a:r>
              <a:rPr lang="en-US" sz="1800" dirty="0">
                <a:solidFill>
                  <a:srgbClr val="000000"/>
                </a:solidFill>
                <a:latin typeface="Garet"/>
                <a:ea typeface="Garet"/>
                <a:cs typeface="Garet"/>
                <a:sym typeface="Garet"/>
              </a:rPr>
              <a:t>Owner</a:t>
            </a:r>
          </a:p>
        </p:txBody>
      </p:sp>
      <p:sp>
        <p:nvSpPr>
          <p:cNvPr id="47" name="TextBox 47"/>
          <p:cNvSpPr txBox="1"/>
          <p:nvPr/>
        </p:nvSpPr>
        <p:spPr>
          <a:xfrm>
            <a:off x="7144048" y="8912225"/>
            <a:ext cx="2798812" cy="621030"/>
          </a:xfrm>
          <a:prstGeom prst="rect">
            <a:avLst/>
          </a:prstGeom>
        </p:spPr>
        <p:txBody>
          <a:bodyPr lIns="0" tIns="0" rIns="0" bIns="0" rtlCol="0" anchor="t">
            <a:spAutoFit/>
          </a:bodyPr>
          <a:lstStyle/>
          <a:p>
            <a:pPr algn="ctr">
              <a:lnSpc>
                <a:spcPts val="2520"/>
              </a:lnSpc>
            </a:pPr>
            <a:r>
              <a:rPr lang="en-US" sz="1800" dirty="0">
                <a:solidFill>
                  <a:srgbClr val="000000"/>
                </a:solidFill>
                <a:latin typeface="Garet"/>
                <a:ea typeface="Garet"/>
                <a:cs typeface="Garet"/>
                <a:sym typeface="Garet"/>
              </a:rPr>
              <a:t>Director Of Operations</a:t>
            </a:r>
          </a:p>
          <a:p>
            <a:pPr algn="ctr">
              <a:lnSpc>
                <a:spcPts val="2520"/>
              </a:lnSpc>
            </a:pPr>
            <a:r>
              <a:rPr lang="en-US" sz="1800" dirty="0">
                <a:solidFill>
                  <a:srgbClr val="000000"/>
                </a:solidFill>
                <a:latin typeface="Garet"/>
                <a:ea typeface="Garet"/>
                <a:cs typeface="Garet"/>
                <a:sym typeface="Garet"/>
              </a:rPr>
              <a:t>Gibson</a:t>
            </a:r>
          </a:p>
        </p:txBody>
      </p:sp>
      <p:sp>
        <p:nvSpPr>
          <p:cNvPr id="48" name="TextBox 48"/>
          <p:cNvSpPr txBox="1"/>
          <p:nvPr/>
        </p:nvSpPr>
        <p:spPr>
          <a:xfrm>
            <a:off x="10835389" y="9008193"/>
            <a:ext cx="2798812" cy="306705"/>
          </a:xfrm>
          <a:prstGeom prst="rect">
            <a:avLst/>
          </a:prstGeom>
        </p:spPr>
        <p:txBody>
          <a:bodyPr lIns="0" tIns="0" rIns="0" bIns="0" rtlCol="0" anchor="t">
            <a:spAutoFit/>
          </a:bodyPr>
          <a:lstStyle/>
          <a:p>
            <a:pPr algn="ctr">
              <a:lnSpc>
                <a:spcPts val="2520"/>
              </a:lnSpc>
            </a:pPr>
            <a:r>
              <a:rPr lang="en-US" sz="1800" dirty="0">
                <a:solidFill>
                  <a:srgbClr val="000000"/>
                </a:solidFill>
                <a:latin typeface="Garet"/>
                <a:ea typeface="Garet"/>
                <a:cs typeface="Garet"/>
                <a:sym typeface="Garet"/>
              </a:rPr>
              <a:t>Flat Roof Manager</a:t>
            </a:r>
          </a:p>
        </p:txBody>
      </p:sp>
      <p:sp>
        <p:nvSpPr>
          <p:cNvPr id="49" name="TextBox 49"/>
          <p:cNvSpPr txBox="1"/>
          <p:nvPr/>
        </p:nvSpPr>
        <p:spPr>
          <a:xfrm>
            <a:off x="14595776" y="4581481"/>
            <a:ext cx="2798812" cy="306705"/>
          </a:xfrm>
          <a:prstGeom prst="rect">
            <a:avLst/>
          </a:prstGeom>
        </p:spPr>
        <p:txBody>
          <a:bodyPr lIns="0" tIns="0" rIns="0" bIns="0" rtlCol="0" anchor="t">
            <a:spAutoFit/>
          </a:bodyPr>
          <a:lstStyle/>
          <a:p>
            <a:pPr algn="ctr">
              <a:lnSpc>
                <a:spcPts val="2520"/>
              </a:lnSpc>
            </a:pPr>
            <a:r>
              <a:rPr lang="en-US" sz="1800" dirty="0">
                <a:solidFill>
                  <a:srgbClr val="000000"/>
                </a:solidFill>
                <a:latin typeface="Garet"/>
                <a:ea typeface="Garet"/>
                <a:cs typeface="Garet"/>
                <a:sym typeface="Garet"/>
              </a:rPr>
              <a:t>CEO</a:t>
            </a:r>
          </a:p>
        </p:txBody>
      </p:sp>
      <p:sp>
        <p:nvSpPr>
          <p:cNvPr id="50" name="TextBox 50"/>
          <p:cNvSpPr txBox="1"/>
          <p:nvPr/>
        </p:nvSpPr>
        <p:spPr>
          <a:xfrm>
            <a:off x="14519125" y="9008193"/>
            <a:ext cx="2798812" cy="306705"/>
          </a:xfrm>
          <a:prstGeom prst="rect">
            <a:avLst/>
          </a:prstGeom>
        </p:spPr>
        <p:txBody>
          <a:bodyPr lIns="0" tIns="0" rIns="0" bIns="0" rtlCol="0" anchor="t">
            <a:spAutoFit/>
          </a:bodyPr>
          <a:lstStyle/>
          <a:p>
            <a:pPr algn="ctr">
              <a:lnSpc>
                <a:spcPts val="2520"/>
              </a:lnSpc>
            </a:pPr>
            <a:r>
              <a:rPr lang="en-US" sz="1800" dirty="0">
                <a:solidFill>
                  <a:srgbClr val="000000"/>
                </a:solidFill>
                <a:latin typeface="Garet"/>
                <a:ea typeface="Garet"/>
                <a:cs typeface="Garet"/>
                <a:sym typeface="Garet"/>
              </a:rPr>
              <a:t>Facilities Manager</a:t>
            </a:r>
          </a:p>
        </p:txBody>
      </p:sp>
      <p:sp>
        <p:nvSpPr>
          <p:cNvPr id="51" name="TextBox 51"/>
          <p:cNvSpPr txBox="1"/>
          <p:nvPr/>
        </p:nvSpPr>
        <p:spPr>
          <a:xfrm>
            <a:off x="508205" y="529395"/>
            <a:ext cx="4568944" cy="854076"/>
          </a:xfrm>
          <a:prstGeom prst="rect">
            <a:avLst/>
          </a:prstGeom>
        </p:spPr>
        <p:txBody>
          <a:bodyPr lIns="0" tIns="0" rIns="0" bIns="0" rtlCol="0" anchor="t">
            <a:spAutoFit/>
          </a:bodyPr>
          <a:lstStyle/>
          <a:p>
            <a:pPr algn="ctr">
              <a:lnSpc>
                <a:spcPts val="6999"/>
              </a:lnSpc>
            </a:pPr>
            <a:r>
              <a:rPr lang="en-US" sz="4999" b="1" spc="99" dirty="0">
                <a:solidFill>
                  <a:srgbClr val="060606"/>
                </a:solidFill>
                <a:latin typeface="Garet Bold"/>
                <a:ea typeface="Garet Bold"/>
                <a:cs typeface="Garet Bold"/>
                <a:sym typeface="Garet Bold"/>
              </a:rPr>
              <a:t>ABOUT US</a:t>
            </a:r>
          </a:p>
        </p:txBody>
      </p:sp>
      <p:sp>
        <p:nvSpPr>
          <p:cNvPr id="52" name="TextBox 52"/>
          <p:cNvSpPr txBox="1"/>
          <p:nvPr/>
        </p:nvSpPr>
        <p:spPr>
          <a:xfrm>
            <a:off x="10910963" y="4447178"/>
            <a:ext cx="2798812" cy="306705"/>
          </a:xfrm>
          <a:prstGeom prst="rect">
            <a:avLst/>
          </a:prstGeom>
        </p:spPr>
        <p:txBody>
          <a:bodyPr lIns="0" tIns="0" rIns="0" bIns="0" rtlCol="0" anchor="t">
            <a:spAutoFit/>
          </a:bodyPr>
          <a:lstStyle/>
          <a:p>
            <a:pPr algn="ctr">
              <a:lnSpc>
                <a:spcPts val="2520"/>
              </a:lnSpc>
            </a:pPr>
            <a:r>
              <a:rPr lang="en-US" sz="1800" dirty="0">
                <a:solidFill>
                  <a:srgbClr val="000000"/>
                </a:solidFill>
                <a:latin typeface="Garet"/>
                <a:ea typeface="Garet"/>
                <a:cs typeface="Garet"/>
                <a:sym typeface="Garet"/>
              </a:rPr>
              <a:t>Owner</a:t>
            </a:r>
          </a:p>
        </p:txBody>
      </p:sp>
      <p:sp>
        <p:nvSpPr>
          <p:cNvPr id="53" name="Freeform 53"/>
          <p:cNvSpPr/>
          <p:nvPr/>
        </p:nvSpPr>
        <p:spPr>
          <a:xfrm>
            <a:off x="0" y="2925188"/>
            <a:ext cx="6263661" cy="4186373"/>
          </a:xfrm>
          <a:custGeom>
            <a:avLst/>
            <a:gdLst/>
            <a:ahLst/>
            <a:cxnLst/>
            <a:rect l="l" t="t" r="r" b="b"/>
            <a:pathLst>
              <a:path w="6263661" h="4186373">
                <a:moveTo>
                  <a:pt x="0" y="0"/>
                </a:moveTo>
                <a:lnTo>
                  <a:pt x="6263661" y="0"/>
                </a:lnTo>
                <a:lnTo>
                  <a:pt x="6263661" y="4186373"/>
                </a:lnTo>
                <a:lnTo>
                  <a:pt x="0" y="4186373"/>
                </a:lnTo>
                <a:lnTo>
                  <a:pt x="0" y="0"/>
                </a:lnTo>
                <a:close/>
              </a:path>
            </a:pathLst>
          </a:custGeom>
          <a:blipFill>
            <a:blip r:embed="rId10"/>
            <a:stretch>
              <a:fillRect/>
            </a:stretch>
          </a:blipFill>
        </p:spPr>
        <p:txBody>
          <a:bodyPr/>
          <a:lstStyle/>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337808" y="5521647"/>
            <a:ext cx="17185873" cy="47625"/>
          </a:xfrm>
          <a:prstGeom prst="line">
            <a:avLst/>
          </a:prstGeom>
          <a:ln w="47625" cap="flat">
            <a:solidFill>
              <a:srgbClr val="000000">
                <a:alpha val="29804"/>
              </a:srgbClr>
            </a:solidFill>
            <a:prstDash val="solid"/>
            <a:headEnd type="none" w="sm" len="sm"/>
            <a:tailEnd type="none" w="sm" len="sm"/>
          </a:ln>
        </p:spPr>
        <p:txBody>
          <a:bodyPr/>
          <a:lstStyle/>
          <a:p>
            <a:endParaRPr lang="en-US" dirty="0"/>
          </a:p>
        </p:txBody>
      </p:sp>
      <p:sp>
        <p:nvSpPr>
          <p:cNvPr id="3" name="AutoShape 3"/>
          <p:cNvSpPr/>
          <p:nvPr/>
        </p:nvSpPr>
        <p:spPr>
          <a:xfrm flipH="1">
            <a:off x="9144000" y="2400860"/>
            <a:ext cx="0" cy="7222650"/>
          </a:xfrm>
          <a:prstGeom prst="line">
            <a:avLst/>
          </a:prstGeom>
          <a:ln w="47625" cap="flat">
            <a:solidFill>
              <a:srgbClr val="000000">
                <a:alpha val="29804"/>
              </a:srgbClr>
            </a:solidFill>
            <a:prstDash val="solid"/>
            <a:headEnd type="none" w="sm" len="sm"/>
            <a:tailEnd type="none" w="sm" len="sm"/>
          </a:ln>
        </p:spPr>
        <p:txBody>
          <a:bodyPr/>
          <a:lstStyle/>
          <a:p>
            <a:endParaRPr lang="en-US" dirty="0"/>
          </a:p>
        </p:txBody>
      </p:sp>
      <p:grpSp>
        <p:nvGrpSpPr>
          <p:cNvPr id="4" name="Group 4"/>
          <p:cNvGrpSpPr/>
          <p:nvPr/>
        </p:nvGrpSpPr>
        <p:grpSpPr>
          <a:xfrm>
            <a:off x="337808" y="1569006"/>
            <a:ext cx="4827088" cy="669452"/>
            <a:chOff x="0" y="0"/>
            <a:chExt cx="3070920" cy="425895"/>
          </a:xfrm>
        </p:grpSpPr>
        <p:sp>
          <p:nvSpPr>
            <p:cNvPr id="5" name="Freeform 5"/>
            <p:cNvSpPr/>
            <p:nvPr/>
          </p:nvSpPr>
          <p:spPr>
            <a:xfrm>
              <a:off x="0" y="0"/>
              <a:ext cx="3070920" cy="425895"/>
            </a:xfrm>
            <a:custGeom>
              <a:avLst/>
              <a:gdLst/>
              <a:ahLst/>
              <a:cxnLst/>
              <a:rect l="l" t="t" r="r" b="b"/>
              <a:pathLst>
                <a:path w="3070920" h="425895">
                  <a:moveTo>
                    <a:pt x="2867720" y="0"/>
                  </a:moveTo>
                  <a:cubicBezTo>
                    <a:pt x="2979944" y="0"/>
                    <a:pt x="3070920" y="95340"/>
                    <a:pt x="3070920" y="212948"/>
                  </a:cubicBezTo>
                  <a:cubicBezTo>
                    <a:pt x="3070920" y="330556"/>
                    <a:pt x="2979944" y="425895"/>
                    <a:pt x="2867720" y="425895"/>
                  </a:cubicBezTo>
                  <a:lnTo>
                    <a:pt x="203200" y="425895"/>
                  </a:lnTo>
                  <a:cubicBezTo>
                    <a:pt x="90976" y="425895"/>
                    <a:pt x="0" y="330556"/>
                    <a:pt x="0" y="212948"/>
                  </a:cubicBezTo>
                  <a:cubicBezTo>
                    <a:pt x="0" y="95340"/>
                    <a:pt x="90976" y="0"/>
                    <a:pt x="203200" y="0"/>
                  </a:cubicBezTo>
                  <a:close/>
                </a:path>
              </a:pathLst>
            </a:custGeom>
            <a:solidFill>
              <a:srgbClr val="060606"/>
            </a:solidFill>
          </p:spPr>
          <p:txBody>
            <a:bodyPr/>
            <a:lstStyle/>
            <a:p>
              <a:endParaRPr lang="en-US" dirty="0"/>
            </a:p>
          </p:txBody>
        </p:sp>
        <p:sp>
          <p:nvSpPr>
            <p:cNvPr id="6" name="TextBox 6"/>
            <p:cNvSpPr txBox="1"/>
            <p:nvPr/>
          </p:nvSpPr>
          <p:spPr>
            <a:xfrm>
              <a:off x="0" y="-47625"/>
              <a:ext cx="3070920" cy="473520"/>
            </a:xfrm>
            <a:prstGeom prst="rect">
              <a:avLst/>
            </a:prstGeom>
          </p:spPr>
          <p:txBody>
            <a:bodyPr lIns="50800" tIns="50800" rIns="50800" bIns="50800" rtlCol="0" anchor="ctr"/>
            <a:lstStyle/>
            <a:p>
              <a:pPr algn="ctr">
                <a:lnSpc>
                  <a:spcPts val="3499"/>
                </a:lnSpc>
              </a:pPr>
              <a:r>
                <a:rPr lang="en-US" sz="2499" b="1" dirty="0">
                  <a:solidFill>
                    <a:srgbClr val="FFFFFF"/>
                  </a:solidFill>
                  <a:latin typeface="Garet Bold"/>
                  <a:ea typeface="Garet Bold"/>
                  <a:cs typeface="Garet Bold"/>
                  <a:sym typeface="Garet Bold"/>
                </a:rPr>
                <a:t>Training Program Overview</a:t>
              </a:r>
            </a:p>
          </p:txBody>
        </p:sp>
      </p:grpSp>
      <p:grpSp>
        <p:nvGrpSpPr>
          <p:cNvPr id="7" name="Group 7"/>
          <p:cNvGrpSpPr/>
          <p:nvPr/>
        </p:nvGrpSpPr>
        <p:grpSpPr>
          <a:xfrm>
            <a:off x="238420" y="5569272"/>
            <a:ext cx="4316989" cy="669452"/>
            <a:chOff x="0" y="0"/>
            <a:chExt cx="2746403" cy="425895"/>
          </a:xfrm>
        </p:grpSpPr>
        <p:sp>
          <p:nvSpPr>
            <p:cNvPr id="8" name="Freeform 8"/>
            <p:cNvSpPr/>
            <p:nvPr/>
          </p:nvSpPr>
          <p:spPr>
            <a:xfrm>
              <a:off x="0" y="0"/>
              <a:ext cx="2746403" cy="425895"/>
            </a:xfrm>
            <a:custGeom>
              <a:avLst/>
              <a:gdLst/>
              <a:ahLst/>
              <a:cxnLst/>
              <a:rect l="l" t="t" r="r" b="b"/>
              <a:pathLst>
                <a:path w="2746403" h="425895">
                  <a:moveTo>
                    <a:pt x="2543203" y="0"/>
                  </a:moveTo>
                  <a:cubicBezTo>
                    <a:pt x="2655427" y="0"/>
                    <a:pt x="2746403" y="95340"/>
                    <a:pt x="2746403" y="212948"/>
                  </a:cubicBezTo>
                  <a:cubicBezTo>
                    <a:pt x="2746403" y="330556"/>
                    <a:pt x="2655427" y="425895"/>
                    <a:pt x="2543203" y="425895"/>
                  </a:cubicBezTo>
                  <a:lnTo>
                    <a:pt x="203200" y="425895"/>
                  </a:lnTo>
                  <a:cubicBezTo>
                    <a:pt x="90976" y="425895"/>
                    <a:pt x="0" y="330556"/>
                    <a:pt x="0" y="212948"/>
                  </a:cubicBezTo>
                  <a:cubicBezTo>
                    <a:pt x="0" y="95340"/>
                    <a:pt x="90976" y="0"/>
                    <a:pt x="203200" y="0"/>
                  </a:cubicBezTo>
                  <a:close/>
                </a:path>
              </a:pathLst>
            </a:custGeom>
            <a:solidFill>
              <a:srgbClr val="060606"/>
            </a:solidFill>
          </p:spPr>
          <p:txBody>
            <a:bodyPr/>
            <a:lstStyle/>
            <a:p>
              <a:endParaRPr lang="en-US" dirty="0"/>
            </a:p>
          </p:txBody>
        </p:sp>
        <p:sp>
          <p:nvSpPr>
            <p:cNvPr id="9" name="TextBox 9"/>
            <p:cNvSpPr txBox="1"/>
            <p:nvPr/>
          </p:nvSpPr>
          <p:spPr>
            <a:xfrm>
              <a:off x="0" y="-47625"/>
              <a:ext cx="2746403" cy="473520"/>
            </a:xfrm>
            <a:prstGeom prst="rect">
              <a:avLst/>
            </a:prstGeom>
          </p:spPr>
          <p:txBody>
            <a:bodyPr lIns="50800" tIns="50800" rIns="50800" bIns="50800" rtlCol="0" anchor="ctr"/>
            <a:lstStyle/>
            <a:p>
              <a:pPr algn="ctr">
                <a:lnSpc>
                  <a:spcPts val="3499"/>
                </a:lnSpc>
              </a:pPr>
              <a:r>
                <a:rPr lang="en-US" sz="2499" b="1" dirty="0">
                  <a:solidFill>
                    <a:srgbClr val="FFFFFF"/>
                  </a:solidFill>
                  <a:latin typeface="Garet Bold"/>
                  <a:ea typeface="Garet Bold"/>
                  <a:cs typeface="Garet Bold"/>
                  <a:sym typeface="Garet Bold"/>
                </a:rPr>
                <a:t>Course Evolution</a:t>
              </a:r>
            </a:p>
          </p:txBody>
        </p:sp>
      </p:grpSp>
      <p:grpSp>
        <p:nvGrpSpPr>
          <p:cNvPr id="10" name="Group 10"/>
          <p:cNvGrpSpPr/>
          <p:nvPr/>
        </p:nvGrpSpPr>
        <p:grpSpPr>
          <a:xfrm>
            <a:off x="9256668" y="1569006"/>
            <a:ext cx="4316989" cy="669452"/>
            <a:chOff x="0" y="0"/>
            <a:chExt cx="2746403" cy="425895"/>
          </a:xfrm>
        </p:grpSpPr>
        <p:sp>
          <p:nvSpPr>
            <p:cNvPr id="11" name="Freeform 11"/>
            <p:cNvSpPr/>
            <p:nvPr/>
          </p:nvSpPr>
          <p:spPr>
            <a:xfrm>
              <a:off x="0" y="0"/>
              <a:ext cx="2746403" cy="425895"/>
            </a:xfrm>
            <a:custGeom>
              <a:avLst/>
              <a:gdLst/>
              <a:ahLst/>
              <a:cxnLst/>
              <a:rect l="l" t="t" r="r" b="b"/>
              <a:pathLst>
                <a:path w="2746403" h="425895">
                  <a:moveTo>
                    <a:pt x="2543203" y="0"/>
                  </a:moveTo>
                  <a:cubicBezTo>
                    <a:pt x="2655427" y="0"/>
                    <a:pt x="2746403" y="95340"/>
                    <a:pt x="2746403" y="212948"/>
                  </a:cubicBezTo>
                  <a:cubicBezTo>
                    <a:pt x="2746403" y="330556"/>
                    <a:pt x="2655427" y="425895"/>
                    <a:pt x="2543203" y="425895"/>
                  </a:cubicBezTo>
                  <a:lnTo>
                    <a:pt x="203200" y="425895"/>
                  </a:lnTo>
                  <a:cubicBezTo>
                    <a:pt x="90976" y="425895"/>
                    <a:pt x="0" y="330556"/>
                    <a:pt x="0" y="212948"/>
                  </a:cubicBezTo>
                  <a:cubicBezTo>
                    <a:pt x="0" y="95340"/>
                    <a:pt x="90976" y="0"/>
                    <a:pt x="203200" y="0"/>
                  </a:cubicBezTo>
                  <a:close/>
                </a:path>
              </a:pathLst>
            </a:custGeom>
            <a:solidFill>
              <a:srgbClr val="060606"/>
            </a:solidFill>
          </p:spPr>
          <p:txBody>
            <a:bodyPr/>
            <a:lstStyle/>
            <a:p>
              <a:endParaRPr lang="en-US" dirty="0"/>
            </a:p>
          </p:txBody>
        </p:sp>
        <p:sp>
          <p:nvSpPr>
            <p:cNvPr id="12" name="TextBox 12"/>
            <p:cNvSpPr txBox="1"/>
            <p:nvPr/>
          </p:nvSpPr>
          <p:spPr>
            <a:xfrm>
              <a:off x="0" y="-47625"/>
              <a:ext cx="2746403" cy="473520"/>
            </a:xfrm>
            <a:prstGeom prst="rect">
              <a:avLst/>
            </a:prstGeom>
          </p:spPr>
          <p:txBody>
            <a:bodyPr lIns="50800" tIns="50800" rIns="50800" bIns="50800" rtlCol="0" anchor="ctr"/>
            <a:lstStyle/>
            <a:p>
              <a:pPr algn="ctr">
                <a:lnSpc>
                  <a:spcPts val="3499"/>
                </a:lnSpc>
              </a:pPr>
              <a:r>
                <a:rPr lang="en-US" sz="2499" b="1" dirty="0">
                  <a:solidFill>
                    <a:srgbClr val="FFFFFF"/>
                  </a:solidFill>
                  <a:latin typeface="Garet Bold"/>
                  <a:ea typeface="Garet Bold"/>
                  <a:cs typeface="Garet Bold"/>
                  <a:sym typeface="Garet Bold"/>
                </a:rPr>
                <a:t>Safety Training Focus</a:t>
              </a:r>
            </a:p>
          </p:txBody>
        </p:sp>
      </p:grpSp>
      <p:grpSp>
        <p:nvGrpSpPr>
          <p:cNvPr id="13" name="Group 13"/>
          <p:cNvGrpSpPr/>
          <p:nvPr/>
        </p:nvGrpSpPr>
        <p:grpSpPr>
          <a:xfrm>
            <a:off x="9256668" y="5569272"/>
            <a:ext cx="6329046" cy="669452"/>
            <a:chOff x="0" y="0"/>
            <a:chExt cx="4026444" cy="425895"/>
          </a:xfrm>
        </p:grpSpPr>
        <p:sp>
          <p:nvSpPr>
            <p:cNvPr id="14" name="Freeform 14"/>
            <p:cNvSpPr/>
            <p:nvPr/>
          </p:nvSpPr>
          <p:spPr>
            <a:xfrm>
              <a:off x="0" y="0"/>
              <a:ext cx="4026444" cy="425895"/>
            </a:xfrm>
            <a:custGeom>
              <a:avLst/>
              <a:gdLst/>
              <a:ahLst/>
              <a:cxnLst/>
              <a:rect l="l" t="t" r="r" b="b"/>
              <a:pathLst>
                <a:path w="4026444" h="425895">
                  <a:moveTo>
                    <a:pt x="3823244" y="0"/>
                  </a:moveTo>
                  <a:cubicBezTo>
                    <a:pt x="3935468" y="0"/>
                    <a:pt x="4026444" y="95340"/>
                    <a:pt x="4026444" y="212948"/>
                  </a:cubicBezTo>
                  <a:cubicBezTo>
                    <a:pt x="4026444" y="330556"/>
                    <a:pt x="3935468" y="425895"/>
                    <a:pt x="3823244" y="425895"/>
                  </a:cubicBezTo>
                  <a:lnTo>
                    <a:pt x="203200" y="425895"/>
                  </a:lnTo>
                  <a:cubicBezTo>
                    <a:pt x="90976" y="425895"/>
                    <a:pt x="0" y="330556"/>
                    <a:pt x="0" y="212948"/>
                  </a:cubicBezTo>
                  <a:cubicBezTo>
                    <a:pt x="0" y="95340"/>
                    <a:pt x="90976" y="0"/>
                    <a:pt x="203200" y="0"/>
                  </a:cubicBezTo>
                  <a:close/>
                </a:path>
              </a:pathLst>
            </a:custGeom>
            <a:solidFill>
              <a:srgbClr val="040506"/>
            </a:solidFill>
          </p:spPr>
          <p:txBody>
            <a:bodyPr/>
            <a:lstStyle/>
            <a:p>
              <a:endParaRPr lang="en-US" dirty="0"/>
            </a:p>
          </p:txBody>
        </p:sp>
        <p:sp>
          <p:nvSpPr>
            <p:cNvPr id="15" name="TextBox 15"/>
            <p:cNvSpPr txBox="1"/>
            <p:nvPr/>
          </p:nvSpPr>
          <p:spPr>
            <a:xfrm>
              <a:off x="0" y="-47625"/>
              <a:ext cx="4026444" cy="473520"/>
            </a:xfrm>
            <a:prstGeom prst="rect">
              <a:avLst/>
            </a:prstGeom>
          </p:spPr>
          <p:txBody>
            <a:bodyPr lIns="50800" tIns="50800" rIns="50800" bIns="50800" rtlCol="0" anchor="ctr"/>
            <a:lstStyle/>
            <a:p>
              <a:pPr algn="ctr">
                <a:lnSpc>
                  <a:spcPts val="3499"/>
                </a:lnSpc>
              </a:pPr>
              <a:r>
                <a:rPr lang="en-US" sz="2499" b="1" dirty="0">
                  <a:solidFill>
                    <a:srgbClr val="FFFFFF"/>
                  </a:solidFill>
                  <a:latin typeface="Garet Bold"/>
                  <a:ea typeface="Garet Bold"/>
                  <a:cs typeface="Garet Bold"/>
                  <a:sym typeface="Garet Bold"/>
                </a:rPr>
                <a:t>Future Goals and Acknowledgments</a:t>
              </a:r>
            </a:p>
          </p:txBody>
        </p:sp>
      </p:grpSp>
      <p:sp>
        <p:nvSpPr>
          <p:cNvPr id="16" name="TextBox 16"/>
          <p:cNvSpPr txBox="1"/>
          <p:nvPr/>
        </p:nvSpPr>
        <p:spPr>
          <a:xfrm>
            <a:off x="551064" y="2334185"/>
            <a:ext cx="7629377" cy="3484245"/>
          </a:xfrm>
          <a:prstGeom prst="rect">
            <a:avLst/>
          </a:prstGeom>
        </p:spPr>
        <p:txBody>
          <a:bodyPr lIns="0" tIns="0" rIns="0" bIns="0" rtlCol="0" anchor="t">
            <a:spAutoFit/>
          </a:bodyPr>
          <a:lstStyle/>
          <a:p>
            <a:pPr algn="just">
              <a:lnSpc>
                <a:spcPts val="3450"/>
              </a:lnSpc>
            </a:pPr>
            <a:r>
              <a:rPr lang="en-US" sz="2300" b="1" dirty="0">
                <a:solidFill>
                  <a:srgbClr val="000000"/>
                </a:solidFill>
                <a:latin typeface="Open Sans Bold"/>
                <a:ea typeface="Open Sans Bold"/>
                <a:cs typeface="Open Sans Bold"/>
                <a:sym typeface="Open Sans Bold"/>
              </a:rPr>
              <a:t>Collaboration</a:t>
            </a:r>
            <a:r>
              <a:rPr lang="en-US" sz="2300" dirty="0">
                <a:solidFill>
                  <a:srgbClr val="000000"/>
                </a:solidFill>
                <a:latin typeface="Open Sans"/>
                <a:ea typeface="Open Sans"/>
                <a:cs typeface="Open Sans"/>
                <a:sym typeface="Open Sans"/>
              </a:rPr>
              <a:t>: RSCA and Local 27 agreed on the need for a training program to support the construction industry with qualified installers.</a:t>
            </a:r>
          </a:p>
          <a:p>
            <a:pPr algn="just">
              <a:lnSpc>
                <a:spcPts val="3450"/>
              </a:lnSpc>
            </a:pPr>
            <a:r>
              <a:rPr lang="en-US" sz="2300" b="1" dirty="0">
                <a:solidFill>
                  <a:srgbClr val="000000"/>
                </a:solidFill>
                <a:latin typeface="Open Sans Bold"/>
                <a:ea typeface="Open Sans Bold"/>
                <a:cs typeface="Open Sans Bold"/>
                <a:sym typeface="Open Sans Bold"/>
              </a:rPr>
              <a:t>Participants:</a:t>
            </a:r>
            <a:r>
              <a:rPr lang="en-US" sz="2300" dirty="0">
                <a:solidFill>
                  <a:srgbClr val="000000"/>
                </a:solidFill>
                <a:latin typeface="Open Sans"/>
                <a:ea typeface="Open Sans"/>
                <a:cs typeface="Open Sans"/>
                <a:sym typeface="Open Sans"/>
              </a:rPr>
              <a:t> Approximately 150 students have completed various training programs.</a:t>
            </a:r>
          </a:p>
          <a:p>
            <a:pPr algn="just">
              <a:lnSpc>
                <a:spcPts val="3450"/>
              </a:lnSpc>
            </a:pPr>
            <a:r>
              <a:rPr lang="en-US" sz="2300" b="1" dirty="0">
                <a:solidFill>
                  <a:srgbClr val="000000"/>
                </a:solidFill>
                <a:latin typeface="Open Sans Bold"/>
                <a:ea typeface="Open Sans Bold"/>
                <a:cs typeface="Open Sans Bold"/>
                <a:sym typeface="Open Sans Bold"/>
              </a:rPr>
              <a:t>Retention Rate:</a:t>
            </a:r>
            <a:r>
              <a:rPr lang="en-US" sz="2300" dirty="0">
                <a:solidFill>
                  <a:srgbClr val="000000"/>
                </a:solidFill>
                <a:latin typeface="Open Sans"/>
                <a:ea typeface="Open Sans"/>
                <a:cs typeface="Open Sans"/>
                <a:sym typeface="Open Sans"/>
              </a:rPr>
              <a:t> About 70% retention rate among students.</a:t>
            </a:r>
          </a:p>
          <a:p>
            <a:pPr marL="0" lvl="0" indent="0" algn="just">
              <a:lnSpc>
                <a:spcPts val="3450"/>
              </a:lnSpc>
            </a:pPr>
            <a:endParaRPr lang="en-US" sz="2300" dirty="0">
              <a:solidFill>
                <a:srgbClr val="000000"/>
              </a:solidFill>
              <a:latin typeface="Open Sans"/>
              <a:ea typeface="Open Sans"/>
              <a:cs typeface="Open Sans"/>
              <a:sym typeface="Open Sans"/>
            </a:endParaRPr>
          </a:p>
        </p:txBody>
      </p:sp>
      <p:sp>
        <p:nvSpPr>
          <p:cNvPr id="17" name="TextBox 17"/>
          <p:cNvSpPr txBox="1"/>
          <p:nvPr/>
        </p:nvSpPr>
        <p:spPr>
          <a:xfrm>
            <a:off x="238420" y="6248406"/>
            <a:ext cx="8905580" cy="3922395"/>
          </a:xfrm>
          <a:prstGeom prst="rect">
            <a:avLst/>
          </a:prstGeom>
        </p:spPr>
        <p:txBody>
          <a:bodyPr lIns="0" tIns="0" rIns="0" bIns="0" rtlCol="0" anchor="t">
            <a:spAutoFit/>
          </a:bodyPr>
          <a:lstStyle/>
          <a:p>
            <a:pPr algn="just">
              <a:lnSpc>
                <a:spcPts val="3450"/>
              </a:lnSpc>
            </a:pPr>
            <a:r>
              <a:rPr lang="en-US" sz="2300" b="1" dirty="0">
                <a:solidFill>
                  <a:srgbClr val="000000"/>
                </a:solidFill>
                <a:latin typeface="Open Sans Bold"/>
                <a:ea typeface="Open Sans Bold"/>
                <a:cs typeface="Open Sans Bold"/>
                <a:sym typeface="Open Sans Bold"/>
              </a:rPr>
              <a:t>Initial Course</a:t>
            </a:r>
            <a:r>
              <a:rPr lang="en-US" sz="2300" dirty="0">
                <a:solidFill>
                  <a:srgbClr val="000000"/>
                </a:solidFill>
                <a:latin typeface="Open Sans"/>
                <a:ea typeface="Open Sans"/>
                <a:cs typeface="Open Sans"/>
                <a:sym typeface="Open Sans"/>
              </a:rPr>
              <a:t>: 4-week program with cash incentives.</a:t>
            </a:r>
          </a:p>
          <a:p>
            <a:pPr algn="just">
              <a:lnSpc>
                <a:spcPts val="3450"/>
              </a:lnSpc>
            </a:pPr>
            <a:r>
              <a:rPr lang="en-US" sz="2300" b="1" dirty="0">
                <a:solidFill>
                  <a:srgbClr val="000000"/>
                </a:solidFill>
                <a:latin typeface="Open Sans Bold"/>
                <a:ea typeface="Open Sans Bold"/>
                <a:cs typeface="Open Sans Bold"/>
                <a:sym typeface="Open Sans Bold"/>
              </a:rPr>
              <a:t>Incentives</a:t>
            </a:r>
            <a:r>
              <a:rPr lang="en-US" sz="2300" dirty="0">
                <a:solidFill>
                  <a:srgbClr val="000000"/>
                </a:solidFill>
                <a:latin typeface="Open Sans"/>
                <a:ea typeface="Open Sans"/>
                <a:cs typeface="Open Sans"/>
                <a:sym typeface="Open Sans"/>
              </a:rPr>
              <a:t>: Evolved from monetary and tool incentives to no incentives required.</a:t>
            </a:r>
          </a:p>
          <a:p>
            <a:pPr algn="just">
              <a:lnSpc>
                <a:spcPts val="3450"/>
              </a:lnSpc>
            </a:pPr>
            <a:r>
              <a:rPr lang="en-US" sz="2300" b="1" dirty="0">
                <a:solidFill>
                  <a:srgbClr val="000000"/>
                </a:solidFill>
                <a:latin typeface="Open Sans Bold"/>
                <a:ea typeface="Open Sans Bold"/>
                <a:cs typeface="Open Sans Bold"/>
                <a:sym typeface="Open Sans Bold"/>
              </a:rPr>
              <a:t>Current Duration</a:t>
            </a:r>
            <a:r>
              <a:rPr lang="en-US" sz="2300" dirty="0">
                <a:solidFill>
                  <a:srgbClr val="000000"/>
                </a:solidFill>
                <a:latin typeface="Open Sans"/>
                <a:ea typeface="Open Sans"/>
                <a:cs typeface="Open Sans"/>
                <a:sym typeface="Open Sans"/>
              </a:rPr>
              <a:t>: Expanded to 9 weeks, covering:</a:t>
            </a:r>
          </a:p>
          <a:p>
            <a:pPr marL="496571" lvl="1" indent="-248285" algn="just">
              <a:lnSpc>
                <a:spcPts val="3450"/>
              </a:lnSpc>
              <a:buFont typeface="Arial"/>
              <a:buChar char="•"/>
            </a:pPr>
            <a:r>
              <a:rPr lang="en-US" sz="2300" dirty="0">
                <a:solidFill>
                  <a:srgbClr val="000000"/>
                </a:solidFill>
                <a:latin typeface="Open Sans"/>
                <a:ea typeface="Open Sans"/>
                <a:cs typeface="Open Sans"/>
                <a:sym typeface="Open Sans"/>
              </a:rPr>
              <a:t>Installation of aluminum and vinyl</a:t>
            </a:r>
          </a:p>
          <a:p>
            <a:pPr marL="496571" lvl="1" indent="-248285" algn="just">
              <a:lnSpc>
                <a:spcPts val="3450"/>
              </a:lnSpc>
              <a:buFont typeface="Arial"/>
              <a:buChar char="•"/>
            </a:pPr>
            <a:r>
              <a:rPr lang="en-US" sz="2300" dirty="0">
                <a:solidFill>
                  <a:srgbClr val="000000"/>
                </a:solidFill>
                <a:latin typeface="Open Sans"/>
                <a:ea typeface="Open Sans"/>
                <a:cs typeface="Open Sans"/>
                <a:sym typeface="Open Sans"/>
              </a:rPr>
              <a:t>Specialty products (fiber cement siding, engineered wood, PVC composites), Weather barriers/rainscreening</a:t>
            </a:r>
          </a:p>
          <a:p>
            <a:pPr marL="496571" lvl="1" indent="-248285" algn="just">
              <a:lnSpc>
                <a:spcPts val="3450"/>
              </a:lnSpc>
              <a:buFont typeface="Arial"/>
              <a:buChar char="•"/>
            </a:pPr>
            <a:r>
              <a:rPr lang="en-US" sz="2300" dirty="0">
                <a:solidFill>
                  <a:srgbClr val="000000"/>
                </a:solidFill>
                <a:latin typeface="Open Sans"/>
                <a:ea typeface="Open Sans"/>
                <a:cs typeface="Open Sans"/>
                <a:sym typeface="Open Sans"/>
              </a:rPr>
              <a:t>Blueprint reading</a:t>
            </a:r>
          </a:p>
          <a:p>
            <a:pPr marL="496571" lvl="1" indent="-248285" algn="just">
              <a:lnSpc>
                <a:spcPts val="3450"/>
              </a:lnSpc>
              <a:buFont typeface="Arial"/>
              <a:buChar char="•"/>
            </a:pPr>
            <a:r>
              <a:rPr lang="en-US" sz="2300" dirty="0">
                <a:solidFill>
                  <a:srgbClr val="000000"/>
                </a:solidFill>
                <a:latin typeface="Open Sans"/>
                <a:ea typeface="Open Sans"/>
                <a:cs typeface="Open Sans"/>
                <a:sym typeface="Open Sans"/>
              </a:rPr>
              <a:t>Job readiness guidelines</a:t>
            </a:r>
          </a:p>
        </p:txBody>
      </p:sp>
      <p:sp>
        <p:nvSpPr>
          <p:cNvPr id="18" name="TextBox 18"/>
          <p:cNvSpPr txBox="1"/>
          <p:nvPr/>
        </p:nvSpPr>
        <p:spPr>
          <a:xfrm>
            <a:off x="9383817" y="2387786"/>
            <a:ext cx="8379681" cy="2361202"/>
          </a:xfrm>
          <a:prstGeom prst="rect">
            <a:avLst/>
          </a:prstGeom>
        </p:spPr>
        <p:txBody>
          <a:bodyPr lIns="0" tIns="0" rIns="0" bIns="0" rtlCol="0" anchor="t">
            <a:spAutoFit/>
          </a:bodyPr>
          <a:lstStyle/>
          <a:p>
            <a:pPr algn="l">
              <a:lnSpc>
                <a:spcPts val="3789"/>
              </a:lnSpc>
            </a:pPr>
            <a:r>
              <a:rPr lang="en-US" sz="2526" b="1" dirty="0">
                <a:solidFill>
                  <a:srgbClr val="000000"/>
                </a:solidFill>
                <a:latin typeface="Open Sans Bold"/>
                <a:ea typeface="Open Sans Bold"/>
                <a:cs typeface="Open Sans Bold"/>
                <a:sym typeface="Open Sans Bold"/>
              </a:rPr>
              <a:t>Safety First:</a:t>
            </a:r>
            <a:r>
              <a:rPr lang="en-US" sz="2526" dirty="0">
                <a:solidFill>
                  <a:srgbClr val="000000"/>
                </a:solidFill>
                <a:latin typeface="Open Sans"/>
                <a:ea typeface="Open Sans"/>
                <a:cs typeface="Open Sans"/>
                <a:sym typeface="Open Sans"/>
              </a:rPr>
              <a:t> All courses prioritize safety.</a:t>
            </a:r>
          </a:p>
          <a:p>
            <a:pPr algn="l">
              <a:lnSpc>
                <a:spcPts val="3789"/>
              </a:lnSpc>
            </a:pPr>
            <a:r>
              <a:rPr lang="en-US" sz="2526" b="1" dirty="0">
                <a:solidFill>
                  <a:srgbClr val="000000"/>
                </a:solidFill>
                <a:latin typeface="Open Sans Bold"/>
                <a:ea typeface="Open Sans Bold"/>
                <a:cs typeface="Open Sans Bold"/>
                <a:sym typeface="Open Sans Bold"/>
              </a:rPr>
              <a:t>Safety Training Includes:</a:t>
            </a:r>
          </a:p>
          <a:p>
            <a:pPr marL="545406" lvl="1" indent="-272703" algn="l">
              <a:lnSpc>
                <a:spcPts val="3789"/>
              </a:lnSpc>
              <a:buAutoNum type="arabicPeriod"/>
            </a:pPr>
            <a:r>
              <a:rPr lang="en-US" sz="2526" dirty="0">
                <a:solidFill>
                  <a:srgbClr val="000000"/>
                </a:solidFill>
                <a:latin typeface="Open Sans"/>
                <a:ea typeface="Open Sans"/>
                <a:cs typeface="Open Sans"/>
                <a:sym typeface="Open Sans"/>
              </a:rPr>
              <a:t>WAH (Working at Heights)</a:t>
            </a:r>
          </a:p>
          <a:p>
            <a:pPr marL="545406" lvl="1" indent="-272703" algn="l">
              <a:lnSpc>
                <a:spcPts val="3789"/>
              </a:lnSpc>
              <a:buAutoNum type="arabicPeriod"/>
            </a:pPr>
            <a:r>
              <a:rPr lang="en-US" sz="2526" dirty="0">
                <a:solidFill>
                  <a:srgbClr val="000000"/>
                </a:solidFill>
                <a:latin typeface="Open Sans"/>
                <a:ea typeface="Open Sans"/>
                <a:cs typeface="Open Sans"/>
                <a:sym typeface="Open Sans"/>
              </a:rPr>
              <a:t>WHMIS </a:t>
            </a:r>
          </a:p>
          <a:p>
            <a:pPr marL="545406" lvl="1" indent="-272703" algn="l">
              <a:lnSpc>
                <a:spcPts val="3789"/>
              </a:lnSpc>
              <a:buAutoNum type="arabicPeriod"/>
            </a:pPr>
            <a:r>
              <a:rPr lang="en-US" sz="2526" dirty="0">
                <a:solidFill>
                  <a:srgbClr val="000000"/>
                </a:solidFill>
                <a:latin typeface="Open Sans"/>
                <a:ea typeface="Open Sans"/>
                <a:cs typeface="Open Sans"/>
                <a:sym typeface="Open Sans"/>
              </a:rPr>
              <a:t>Aerial Training</a:t>
            </a:r>
          </a:p>
        </p:txBody>
      </p:sp>
      <p:sp>
        <p:nvSpPr>
          <p:cNvPr id="19" name="TextBox 19"/>
          <p:cNvSpPr txBox="1"/>
          <p:nvPr/>
        </p:nvSpPr>
        <p:spPr>
          <a:xfrm>
            <a:off x="9383817" y="6362700"/>
            <a:ext cx="8706253" cy="3046095"/>
          </a:xfrm>
          <a:prstGeom prst="rect">
            <a:avLst/>
          </a:prstGeom>
        </p:spPr>
        <p:txBody>
          <a:bodyPr lIns="0" tIns="0" rIns="0" bIns="0" rtlCol="0" anchor="t">
            <a:spAutoFit/>
          </a:bodyPr>
          <a:lstStyle/>
          <a:p>
            <a:pPr algn="just">
              <a:lnSpc>
                <a:spcPts val="3450"/>
              </a:lnSpc>
            </a:pPr>
            <a:r>
              <a:rPr lang="en-US" sz="2300" b="1" dirty="0">
                <a:solidFill>
                  <a:srgbClr val="000000"/>
                </a:solidFill>
                <a:latin typeface="Open Sans Bold"/>
                <a:ea typeface="Open Sans Bold"/>
                <a:cs typeface="Open Sans Bold"/>
                <a:sym typeface="Open Sans Bold"/>
              </a:rPr>
              <a:t>Goal</a:t>
            </a:r>
            <a:r>
              <a:rPr lang="en-US" sz="2300" dirty="0">
                <a:solidFill>
                  <a:srgbClr val="000000"/>
                </a:solidFill>
                <a:latin typeface="Open Sans"/>
                <a:ea typeface="Open Sans"/>
                <a:cs typeface="Open Sans"/>
                <a:sym typeface="Open Sans"/>
              </a:rPr>
              <a:t>: Develop a 3-year apprenticeship program encompassing all necessary skills for exterior cladding installation according to manufacturer specifications.</a:t>
            </a:r>
          </a:p>
          <a:p>
            <a:pPr algn="just">
              <a:lnSpc>
                <a:spcPts val="3450"/>
              </a:lnSpc>
            </a:pPr>
            <a:r>
              <a:rPr lang="en-US" sz="2300" b="1" dirty="0">
                <a:solidFill>
                  <a:srgbClr val="000000"/>
                </a:solidFill>
                <a:latin typeface="Open Sans Bold"/>
                <a:ea typeface="Open Sans Bold"/>
                <a:cs typeface="Open Sans Bold"/>
                <a:sym typeface="Open Sans Bold"/>
              </a:rPr>
              <a:t>Credits:</a:t>
            </a:r>
          </a:p>
          <a:p>
            <a:pPr marL="496571" lvl="1" indent="-248285" algn="just">
              <a:lnSpc>
                <a:spcPts val="3450"/>
              </a:lnSpc>
              <a:buFont typeface="Arial"/>
              <a:buChar char="•"/>
            </a:pPr>
            <a:r>
              <a:rPr lang="en-US" sz="2300" b="1" dirty="0">
                <a:solidFill>
                  <a:srgbClr val="000000"/>
                </a:solidFill>
                <a:latin typeface="Open Sans Bold"/>
                <a:ea typeface="Open Sans Bold"/>
                <a:cs typeface="Open Sans Bold"/>
                <a:sym typeface="Open Sans Bold"/>
              </a:rPr>
              <a:t>Local 27:</a:t>
            </a:r>
            <a:r>
              <a:rPr lang="en-US" sz="2300" dirty="0">
                <a:solidFill>
                  <a:srgbClr val="000000"/>
                </a:solidFill>
                <a:latin typeface="Open Sans"/>
                <a:ea typeface="Open Sans"/>
                <a:cs typeface="Open Sans"/>
                <a:sym typeface="Open Sans"/>
              </a:rPr>
              <a:t> Pat Bono, Max Mazzotta, Rick Baric, Eduart Dhuza </a:t>
            </a:r>
          </a:p>
          <a:p>
            <a:pPr marL="496571" lvl="1" indent="-248285" algn="just">
              <a:lnSpc>
                <a:spcPts val="3450"/>
              </a:lnSpc>
              <a:buFont typeface="Arial"/>
              <a:buChar char="•"/>
            </a:pPr>
            <a:r>
              <a:rPr lang="en-US" sz="2300" b="1" dirty="0">
                <a:solidFill>
                  <a:srgbClr val="000000"/>
                </a:solidFill>
                <a:latin typeface="Open Sans Bold"/>
                <a:ea typeface="Open Sans Bold"/>
                <a:cs typeface="Open Sans Bold"/>
                <a:sym typeface="Open Sans Bold"/>
              </a:rPr>
              <a:t>RSCA:</a:t>
            </a:r>
            <a:r>
              <a:rPr lang="en-US" sz="2300" dirty="0">
                <a:solidFill>
                  <a:srgbClr val="000000"/>
                </a:solidFill>
                <a:latin typeface="Open Sans"/>
                <a:ea typeface="Open Sans"/>
                <a:cs typeface="Open Sans"/>
                <a:sym typeface="Open Sans"/>
              </a:rPr>
              <a:t> Chouinard Bros - Joe Baric, Giancola - John Giancola </a:t>
            </a:r>
          </a:p>
          <a:p>
            <a:pPr marL="496571" lvl="1" indent="-248285" algn="just">
              <a:lnSpc>
                <a:spcPts val="3450"/>
              </a:lnSpc>
              <a:buFont typeface="Arial"/>
              <a:buChar char="•"/>
            </a:pPr>
            <a:r>
              <a:rPr lang="en-US" sz="2300" b="1" dirty="0">
                <a:solidFill>
                  <a:srgbClr val="000000"/>
                </a:solidFill>
                <a:latin typeface="Open Sans Bold"/>
                <a:ea typeface="Open Sans Bold"/>
                <a:cs typeface="Open Sans Bold"/>
                <a:sym typeface="Open Sans Bold"/>
              </a:rPr>
              <a:t>Various Trainers</a:t>
            </a:r>
            <a:r>
              <a:rPr lang="en-US" sz="2300" dirty="0">
                <a:solidFill>
                  <a:srgbClr val="000000"/>
                </a:solidFill>
                <a:latin typeface="Open Sans"/>
                <a:ea typeface="Open Sans"/>
                <a:cs typeface="Open Sans"/>
                <a:sym typeface="Open Sans"/>
              </a:rPr>
              <a:t>: Paul Burke, Andrew Budhoo </a:t>
            </a:r>
          </a:p>
        </p:txBody>
      </p:sp>
      <p:sp>
        <p:nvSpPr>
          <p:cNvPr id="20" name="TextBox 20"/>
          <p:cNvSpPr txBox="1"/>
          <p:nvPr/>
        </p:nvSpPr>
        <p:spPr>
          <a:xfrm>
            <a:off x="304471" y="305356"/>
            <a:ext cx="15281243" cy="854076"/>
          </a:xfrm>
          <a:prstGeom prst="rect">
            <a:avLst/>
          </a:prstGeom>
        </p:spPr>
        <p:txBody>
          <a:bodyPr lIns="0" tIns="0" rIns="0" bIns="0" rtlCol="0" anchor="t">
            <a:spAutoFit/>
          </a:bodyPr>
          <a:lstStyle/>
          <a:p>
            <a:pPr algn="l">
              <a:lnSpc>
                <a:spcPts val="6999"/>
              </a:lnSpc>
            </a:pPr>
            <a:r>
              <a:rPr lang="en-US" sz="4999" b="1" spc="99" dirty="0">
                <a:solidFill>
                  <a:srgbClr val="060606"/>
                </a:solidFill>
                <a:latin typeface="Garet Bold"/>
                <a:ea typeface="Garet Bold"/>
                <a:cs typeface="Garet Bold"/>
                <a:sym typeface="Garet Bold"/>
              </a:rPr>
              <a:t> DEVELOPING UNION TRAINING PROGRAMS</a:t>
            </a:r>
          </a:p>
        </p:txBody>
      </p:sp>
      <p:sp>
        <p:nvSpPr>
          <p:cNvPr id="21" name="Freeform 21"/>
          <p:cNvSpPr/>
          <p:nvPr/>
        </p:nvSpPr>
        <p:spPr>
          <a:xfrm rot="2016048">
            <a:off x="13600849" y="539735"/>
            <a:ext cx="23303629" cy="5825907"/>
          </a:xfrm>
          <a:custGeom>
            <a:avLst/>
            <a:gdLst/>
            <a:ahLst/>
            <a:cxnLst/>
            <a:rect l="l" t="t" r="r" b="b"/>
            <a:pathLst>
              <a:path w="23303629" h="5825907">
                <a:moveTo>
                  <a:pt x="0" y="0"/>
                </a:moveTo>
                <a:lnTo>
                  <a:pt x="23303628" y="0"/>
                </a:lnTo>
                <a:lnTo>
                  <a:pt x="23303628" y="5825907"/>
                </a:lnTo>
                <a:lnTo>
                  <a:pt x="0" y="58259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22" name="Freeform 22"/>
          <p:cNvSpPr/>
          <p:nvPr/>
        </p:nvSpPr>
        <p:spPr>
          <a:xfrm rot="2016048">
            <a:off x="9604084" y="1739893"/>
            <a:ext cx="23303629" cy="5825907"/>
          </a:xfrm>
          <a:custGeom>
            <a:avLst/>
            <a:gdLst/>
            <a:ahLst/>
            <a:cxnLst/>
            <a:rect l="l" t="t" r="r" b="b"/>
            <a:pathLst>
              <a:path w="23303629" h="5825907">
                <a:moveTo>
                  <a:pt x="0" y="0"/>
                </a:moveTo>
                <a:lnTo>
                  <a:pt x="23303629" y="0"/>
                </a:lnTo>
                <a:lnTo>
                  <a:pt x="23303629" y="5825908"/>
                </a:lnTo>
                <a:lnTo>
                  <a:pt x="0" y="58259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23" name="Freeform 23"/>
          <p:cNvSpPr/>
          <p:nvPr/>
        </p:nvSpPr>
        <p:spPr>
          <a:xfrm>
            <a:off x="16979114" y="0"/>
            <a:ext cx="1308886" cy="1308886"/>
          </a:xfrm>
          <a:custGeom>
            <a:avLst/>
            <a:gdLst/>
            <a:ahLst/>
            <a:cxnLst/>
            <a:rect l="l" t="t" r="r" b="b"/>
            <a:pathLst>
              <a:path w="1308886" h="1308886">
                <a:moveTo>
                  <a:pt x="0" y="0"/>
                </a:moveTo>
                <a:lnTo>
                  <a:pt x="1308886" y="0"/>
                </a:lnTo>
                <a:lnTo>
                  <a:pt x="1308886" y="1308886"/>
                </a:lnTo>
                <a:lnTo>
                  <a:pt x="0" y="1308886"/>
                </a:lnTo>
                <a:lnTo>
                  <a:pt x="0" y="0"/>
                </a:lnTo>
                <a:close/>
              </a:path>
            </a:pathLst>
          </a:custGeom>
          <a:blipFill>
            <a:blip r:embed="rId6"/>
            <a:stretch>
              <a:fillRect/>
            </a:stretch>
          </a:blipFill>
        </p:spPr>
        <p:txBody>
          <a:bodyPr/>
          <a:lstStyle/>
          <a:p>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251518" cy="10287000"/>
            <a:chOff x="0" y="0"/>
            <a:chExt cx="1646490" cy="2709333"/>
          </a:xfrm>
        </p:grpSpPr>
        <p:sp>
          <p:nvSpPr>
            <p:cNvPr id="3" name="Freeform 3"/>
            <p:cNvSpPr/>
            <p:nvPr/>
          </p:nvSpPr>
          <p:spPr>
            <a:xfrm>
              <a:off x="0" y="0"/>
              <a:ext cx="1646490" cy="2709333"/>
            </a:xfrm>
            <a:custGeom>
              <a:avLst/>
              <a:gdLst/>
              <a:ahLst/>
              <a:cxnLst/>
              <a:rect l="l" t="t" r="r" b="b"/>
              <a:pathLst>
                <a:path w="1646490" h="2709333">
                  <a:moveTo>
                    <a:pt x="0" y="0"/>
                  </a:moveTo>
                  <a:lnTo>
                    <a:pt x="1646490" y="0"/>
                  </a:lnTo>
                  <a:lnTo>
                    <a:pt x="1646490" y="2709333"/>
                  </a:lnTo>
                  <a:lnTo>
                    <a:pt x="0" y="2709333"/>
                  </a:lnTo>
                  <a:close/>
                </a:path>
              </a:pathLst>
            </a:custGeom>
            <a:solidFill>
              <a:srgbClr val="D5A36A"/>
            </a:solidFill>
          </p:spPr>
          <p:txBody>
            <a:bodyPr/>
            <a:lstStyle/>
            <a:p>
              <a:endParaRPr lang="en-US" dirty="0"/>
            </a:p>
          </p:txBody>
        </p:sp>
        <p:sp>
          <p:nvSpPr>
            <p:cNvPr id="4" name="TextBox 4"/>
            <p:cNvSpPr txBox="1"/>
            <p:nvPr/>
          </p:nvSpPr>
          <p:spPr>
            <a:xfrm>
              <a:off x="0" y="-38100"/>
              <a:ext cx="1646490" cy="2747433"/>
            </a:xfrm>
            <a:prstGeom prst="rect">
              <a:avLst/>
            </a:prstGeom>
          </p:spPr>
          <p:txBody>
            <a:bodyPr lIns="50800" tIns="50800" rIns="50800" bIns="50800" rtlCol="0" anchor="ctr"/>
            <a:lstStyle/>
            <a:p>
              <a:pPr algn="ctr">
                <a:lnSpc>
                  <a:spcPts val="2659"/>
                </a:lnSpc>
              </a:pPr>
              <a:endParaRPr dirty="0"/>
            </a:p>
          </p:txBody>
        </p:sp>
      </p:grpSp>
      <p:sp>
        <p:nvSpPr>
          <p:cNvPr id="5" name="AutoShape 5"/>
          <p:cNvSpPr/>
          <p:nvPr/>
        </p:nvSpPr>
        <p:spPr>
          <a:xfrm>
            <a:off x="310892" y="2322763"/>
            <a:ext cx="1435617" cy="0"/>
          </a:xfrm>
          <a:prstGeom prst="line">
            <a:avLst/>
          </a:prstGeom>
          <a:ln w="95250" cap="flat">
            <a:solidFill>
              <a:srgbClr val="060606"/>
            </a:solidFill>
            <a:prstDash val="solid"/>
            <a:headEnd type="none" w="sm" len="sm"/>
            <a:tailEnd type="none" w="sm" len="sm"/>
          </a:ln>
        </p:spPr>
        <p:txBody>
          <a:bodyPr/>
          <a:lstStyle/>
          <a:p>
            <a:endParaRPr lang="en-US" dirty="0"/>
          </a:p>
        </p:txBody>
      </p:sp>
      <p:sp>
        <p:nvSpPr>
          <p:cNvPr id="6" name="TextBox 6"/>
          <p:cNvSpPr txBox="1"/>
          <p:nvPr/>
        </p:nvSpPr>
        <p:spPr>
          <a:xfrm>
            <a:off x="-79295" y="465450"/>
            <a:ext cx="6410107" cy="1621265"/>
          </a:xfrm>
          <a:prstGeom prst="rect">
            <a:avLst/>
          </a:prstGeom>
        </p:spPr>
        <p:txBody>
          <a:bodyPr lIns="0" tIns="0" rIns="0" bIns="0" rtlCol="0" anchor="t">
            <a:spAutoFit/>
          </a:bodyPr>
          <a:lstStyle/>
          <a:p>
            <a:pPr algn="ctr">
              <a:lnSpc>
                <a:spcPts val="6557"/>
              </a:lnSpc>
            </a:pPr>
            <a:r>
              <a:rPr lang="en-US" sz="4684" b="1" spc="93" dirty="0">
                <a:solidFill>
                  <a:srgbClr val="060606"/>
                </a:solidFill>
                <a:latin typeface="Garet Bold"/>
                <a:ea typeface="Garet Bold"/>
                <a:cs typeface="Garet Bold"/>
                <a:sym typeface="Garet Bold"/>
              </a:rPr>
              <a:t>UBC TRAINING </a:t>
            </a:r>
          </a:p>
          <a:p>
            <a:pPr algn="ctr">
              <a:lnSpc>
                <a:spcPts val="6557"/>
              </a:lnSpc>
            </a:pPr>
            <a:r>
              <a:rPr lang="en-US" sz="4684" b="1" spc="93" dirty="0">
                <a:solidFill>
                  <a:srgbClr val="060606"/>
                </a:solidFill>
                <a:latin typeface="Garet Bold"/>
                <a:ea typeface="Garet Bold"/>
                <a:cs typeface="Garet Bold"/>
                <a:sym typeface="Garet Bold"/>
              </a:rPr>
              <a:t>PICTURES</a:t>
            </a:r>
          </a:p>
        </p:txBody>
      </p:sp>
      <p:sp>
        <p:nvSpPr>
          <p:cNvPr id="7" name="AutoShape 7"/>
          <p:cNvSpPr/>
          <p:nvPr/>
        </p:nvSpPr>
        <p:spPr>
          <a:xfrm flipH="1">
            <a:off x="4503869" y="8871072"/>
            <a:ext cx="1310100" cy="0"/>
          </a:xfrm>
          <a:prstGeom prst="line">
            <a:avLst/>
          </a:prstGeom>
          <a:ln w="95250" cap="flat">
            <a:solidFill>
              <a:srgbClr val="060606"/>
            </a:solidFill>
            <a:prstDash val="solid"/>
            <a:headEnd type="none" w="sm" len="sm"/>
            <a:tailEnd type="none" w="sm" len="sm"/>
          </a:ln>
        </p:spPr>
        <p:txBody>
          <a:bodyPr/>
          <a:lstStyle/>
          <a:p>
            <a:endParaRPr lang="en-US" dirty="0"/>
          </a:p>
        </p:txBody>
      </p:sp>
      <p:sp>
        <p:nvSpPr>
          <p:cNvPr id="8" name="Freeform 8"/>
          <p:cNvSpPr/>
          <p:nvPr/>
        </p:nvSpPr>
        <p:spPr>
          <a:xfrm>
            <a:off x="-4516283" y="7667211"/>
            <a:ext cx="6362511" cy="6528696"/>
          </a:xfrm>
          <a:custGeom>
            <a:avLst/>
            <a:gdLst/>
            <a:ahLst/>
            <a:cxnLst/>
            <a:rect l="l" t="t" r="r" b="b"/>
            <a:pathLst>
              <a:path w="6362511" h="6528696">
                <a:moveTo>
                  <a:pt x="0" y="0"/>
                </a:moveTo>
                <a:lnTo>
                  <a:pt x="6362510" y="0"/>
                </a:lnTo>
                <a:lnTo>
                  <a:pt x="6362510" y="6528696"/>
                </a:lnTo>
                <a:lnTo>
                  <a:pt x="0" y="65286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9" name="Freeform 9"/>
          <p:cNvSpPr/>
          <p:nvPr/>
        </p:nvSpPr>
        <p:spPr>
          <a:xfrm rot="-2563786">
            <a:off x="16682456" y="-4309237"/>
            <a:ext cx="6362511" cy="6528696"/>
          </a:xfrm>
          <a:custGeom>
            <a:avLst/>
            <a:gdLst/>
            <a:ahLst/>
            <a:cxnLst/>
            <a:rect l="l" t="t" r="r" b="b"/>
            <a:pathLst>
              <a:path w="6362511" h="6528696">
                <a:moveTo>
                  <a:pt x="0" y="0"/>
                </a:moveTo>
                <a:lnTo>
                  <a:pt x="6362511" y="0"/>
                </a:lnTo>
                <a:lnTo>
                  <a:pt x="6362511" y="6528696"/>
                </a:lnTo>
                <a:lnTo>
                  <a:pt x="0" y="65286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grpSp>
        <p:nvGrpSpPr>
          <p:cNvPr id="10" name="Group 10"/>
          <p:cNvGrpSpPr/>
          <p:nvPr/>
        </p:nvGrpSpPr>
        <p:grpSpPr>
          <a:xfrm>
            <a:off x="6753666" y="551175"/>
            <a:ext cx="10943130" cy="8800793"/>
            <a:chOff x="0" y="0"/>
            <a:chExt cx="2882141" cy="2317904"/>
          </a:xfrm>
        </p:grpSpPr>
        <p:sp>
          <p:nvSpPr>
            <p:cNvPr id="11" name="Freeform 11"/>
            <p:cNvSpPr/>
            <p:nvPr/>
          </p:nvSpPr>
          <p:spPr>
            <a:xfrm>
              <a:off x="0" y="0"/>
              <a:ext cx="2882141" cy="2317904"/>
            </a:xfrm>
            <a:custGeom>
              <a:avLst/>
              <a:gdLst/>
              <a:ahLst/>
              <a:cxnLst/>
              <a:rect l="l" t="t" r="r" b="b"/>
              <a:pathLst>
                <a:path w="2882141" h="2317904">
                  <a:moveTo>
                    <a:pt x="0" y="0"/>
                  </a:moveTo>
                  <a:lnTo>
                    <a:pt x="2882141" y="0"/>
                  </a:lnTo>
                  <a:lnTo>
                    <a:pt x="2882141" y="2317904"/>
                  </a:lnTo>
                  <a:lnTo>
                    <a:pt x="0" y="2317904"/>
                  </a:lnTo>
                  <a:close/>
                </a:path>
              </a:pathLst>
            </a:custGeom>
            <a:solidFill>
              <a:srgbClr val="D5A36A"/>
            </a:solidFill>
          </p:spPr>
          <p:txBody>
            <a:bodyPr/>
            <a:lstStyle/>
            <a:p>
              <a:endParaRPr lang="en-US" dirty="0"/>
            </a:p>
          </p:txBody>
        </p:sp>
        <p:sp>
          <p:nvSpPr>
            <p:cNvPr id="12" name="TextBox 12"/>
            <p:cNvSpPr txBox="1"/>
            <p:nvPr/>
          </p:nvSpPr>
          <p:spPr>
            <a:xfrm>
              <a:off x="0" y="-38100"/>
              <a:ext cx="2882141" cy="2356004"/>
            </a:xfrm>
            <a:prstGeom prst="rect">
              <a:avLst/>
            </a:prstGeom>
          </p:spPr>
          <p:txBody>
            <a:bodyPr lIns="50800" tIns="50800" rIns="50800" bIns="50800" rtlCol="0" anchor="ctr"/>
            <a:lstStyle/>
            <a:p>
              <a:pPr algn="ctr">
                <a:lnSpc>
                  <a:spcPts val="2659"/>
                </a:lnSpc>
              </a:pPr>
              <a:endParaRPr dirty="0"/>
            </a:p>
          </p:txBody>
        </p:sp>
      </p:grpSp>
      <p:sp>
        <p:nvSpPr>
          <p:cNvPr id="13" name="Freeform 13"/>
          <p:cNvSpPr/>
          <p:nvPr/>
        </p:nvSpPr>
        <p:spPr>
          <a:xfrm>
            <a:off x="17352969" y="9351969"/>
            <a:ext cx="935031" cy="935031"/>
          </a:xfrm>
          <a:custGeom>
            <a:avLst/>
            <a:gdLst/>
            <a:ahLst/>
            <a:cxnLst/>
            <a:rect l="l" t="t" r="r" b="b"/>
            <a:pathLst>
              <a:path w="935031" h="935031">
                <a:moveTo>
                  <a:pt x="0" y="0"/>
                </a:moveTo>
                <a:lnTo>
                  <a:pt x="935031" y="0"/>
                </a:lnTo>
                <a:lnTo>
                  <a:pt x="935031" y="935031"/>
                </a:lnTo>
                <a:lnTo>
                  <a:pt x="0" y="935031"/>
                </a:lnTo>
                <a:lnTo>
                  <a:pt x="0" y="0"/>
                </a:lnTo>
                <a:close/>
              </a:path>
            </a:pathLst>
          </a:custGeom>
          <a:blipFill>
            <a:blip r:embed="rId4"/>
            <a:stretch>
              <a:fillRect/>
            </a:stretch>
          </a:blipFill>
        </p:spPr>
        <p:txBody>
          <a:bodyPr/>
          <a:lstStyle/>
          <a:p>
            <a:endParaRPr lang="en-US" dirty="0"/>
          </a:p>
        </p:txBody>
      </p:sp>
      <p:grpSp>
        <p:nvGrpSpPr>
          <p:cNvPr id="14" name="Group 14"/>
          <p:cNvGrpSpPr/>
          <p:nvPr/>
        </p:nvGrpSpPr>
        <p:grpSpPr>
          <a:xfrm>
            <a:off x="7193633" y="683780"/>
            <a:ext cx="10255476" cy="8535584"/>
            <a:chOff x="0" y="0"/>
            <a:chExt cx="13673968" cy="11380779"/>
          </a:xfrm>
        </p:grpSpPr>
        <p:pic>
          <p:nvPicPr>
            <p:cNvPr id="15" name="Picture 15"/>
            <p:cNvPicPr>
              <a:picLocks noChangeAspect="1"/>
            </p:cNvPicPr>
            <p:nvPr/>
          </p:nvPicPr>
          <p:blipFill>
            <a:blip r:embed="rId5"/>
            <a:srcRect l="16972" r="15379"/>
            <a:stretch>
              <a:fillRect/>
            </a:stretch>
          </p:blipFill>
          <p:spPr>
            <a:xfrm>
              <a:off x="0" y="0"/>
              <a:ext cx="9073645" cy="7544853"/>
            </a:xfrm>
            <a:prstGeom prst="rect">
              <a:avLst/>
            </a:prstGeom>
          </p:spPr>
        </p:pic>
        <p:pic>
          <p:nvPicPr>
            <p:cNvPr id="16" name="Picture 16"/>
            <p:cNvPicPr>
              <a:picLocks noChangeAspect="1"/>
            </p:cNvPicPr>
            <p:nvPr/>
          </p:nvPicPr>
          <p:blipFill>
            <a:blip r:embed="rId6"/>
            <a:srcRect l="16078" r="16078"/>
            <a:stretch>
              <a:fillRect/>
            </a:stretch>
          </p:blipFill>
          <p:spPr>
            <a:xfrm>
              <a:off x="9200645" y="0"/>
              <a:ext cx="4473323" cy="3708926"/>
            </a:xfrm>
            <a:prstGeom prst="rect">
              <a:avLst/>
            </a:prstGeom>
          </p:spPr>
        </p:pic>
        <p:pic>
          <p:nvPicPr>
            <p:cNvPr id="17" name="Picture 17"/>
            <p:cNvPicPr>
              <a:picLocks noChangeAspect="1"/>
            </p:cNvPicPr>
            <p:nvPr/>
          </p:nvPicPr>
          <p:blipFill>
            <a:blip r:embed="rId7"/>
            <a:srcRect t="2563" b="2563"/>
            <a:stretch>
              <a:fillRect/>
            </a:stretch>
          </p:blipFill>
          <p:spPr>
            <a:xfrm>
              <a:off x="9200645" y="3835926"/>
              <a:ext cx="4473323" cy="7544853"/>
            </a:xfrm>
            <a:prstGeom prst="rect">
              <a:avLst/>
            </a:prstGeom>
          </p:spPr>
        </p:pic>
        <p:pic>
          <p:nvPicPr>
            <p:cNvPr id="18" name="Picture 18"/>
            <p:cNvPicPr>
              <a:picLocks noChangeAspect="1"/>
            </p:cNvPicPr>
            <p:nvPr/>
          </p:nvPicPr>
          <p:blipFill>
            <a:blip r:embed="rId8"/>
            <a:srcRect l="19966" r="12190"/>
            <a:stretch>
              <a:fillRect/>
            </a:stretch>
          </p:blipFill>
          <p:spPr>
            <a:xfrm>
              <a:off x="4600323" y="7671853"/>
              <a:ext cx="4473323" cy="3708926"/>
            </a:xfrm>
            <a:prstGeom prst="rect">
              <a:avLst/>
            </a:prstGeom>
          </p:spPr>
        </p:pic>
        <p:pic>
          <p:nvPicPr>
            <p:cNvPr id="19" name="Picture 19"/>
            <p:cNvPicPr>
              <a:picLocks noChangeAspect="1"/>
            </p:cNvPicPr>
            <p:nvPr/>
          </p:nvPicPr>
          <p:blipFill>
            <a:blip r:embed="rId9"/>
            <a:srcRect l="16078" r="16078"/>
            <a:stretch>
              <a:fillRect/>
            </a:stretch>
          </p:blipFill>
          <p:spPr>
            <a:xfrm>
              <a:off x="0" y="7671853"/>
              <a:ext cx="4473323" cy="3708926"/>
            </a:xfrm>
            <a:prstGeom prst="rect">
              <a:avLst/>
            </a:prstGeom>
          </p:spPr>
        </p:pic>
      </p:grpSp>
      <p:sp>
        <p:nvSpPr>
          <p:cNvPr id="20" name="Freeform 20"/>
          <p:cNvSpPr/>
          <p:nvPr/>
        </p:nvSpPr>
        <p:spPr>
          <a:xfrm>
            <a:off x="437550" y="2849055"/>
            <a:ext cx="5032318" cy="4717798"/>
          </a:xfrm>
          <a:custGeom>
            <a:avLst/>
            <a:gdLst/>
            <a:ahLst/>
            <a:cxnLst/>
            <a:rect l="l" t="t" r="r" b="b"/>
            <a:pathLst>
              <a:path w="5032318" h="4717798">
                <a:moveTo>
                  <a:pt x="0" y="0"/>
                </a:moveTo>
                <a:lnTo>
                  <a:pt x="5032318" y="0"/>
                </a:lnTo>
                <a:lnTo>
                  <a:pt x="5032318" y="4717798"/>
                </a:lnTo>
                <a:lnTo>
                  <a:pt x="0" y="4717798"/>
                </a:lnTo>
                <a:lnTo>
                  <a:pt x="0" y="0"/>
                </a:lnTo>
                <a:close/>
              </a:path>
            </a:pathLst>
          </a:custGeom>
          <a:blipFill>
            <a:blip r:embed="rId10"/>
            <a:stretch>
              <a:fillRect/>
            </a:stretch>
          </a:blipFill>
        </p:spPr>
        <p:txBody>
          <a:bodyPr/>
          <a:lstStyle/>
          <a:p>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16626" y="2671279"/>
            <a:ext cx="1310100" cy="0"/>
          </a:xfrm>
          <a:prstGeom prst="line">
            <a:avLst/>
          </a:prstGeom>
          <a:ln w="95250" cap="flat">
            <a:solidFill>
              <a:srgbClr val="FFFFFF"/>
            </a:solidFill>
            <a:prstDash val="solid"/>
            <a:headEnd type="none" w="sm" len="sm"/>
            <a:tailEnd type="none" w="sm" len="sm"/>
          </a:ln>
        </p:spPr>
        <p:txBody>
          <a:bodyPr/>
          <a:lstStyle/>
          <a:p>
            <a:endParaRPr lang="en-US" dirty="0"/>
          </a:p>
        </p:txBody>
      </p:sp>
      <p:grpSp>
        <p:nvGrpSpPr>
          <p:cNvPr id="3" name="Group 3"/>
          <p:cNvGrpSpPr>
            <a:grpSpLocks noChangeAspect="1"/>
          </p:cNvGrpSpPr>
          <p:nvPr/>
        </p:nvGrpSpPr>
        <p:grpSpPr>
          <a:xfrm>
            <a:off x="7445256" y="1582606"/>
            <a:ext cx="2208844" cy="2208844"/>
            <a:chOff x="0" y="0"/>
            <a:chExt cx="14840029" cy="14840029"/>
          </a:xfrm>
        </p:grpSpPr>
        <p:sp>
          <p:nvSpPr>
            <p:cNvPr id="4" name="Freeform 4"/>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40506"/>
            </a:solidFill>
          </p:spPr>
          <p:txBody>
            <a:bodyPr/>
            <a:lstStyle/>
            <a:p>
              <a:endParaRPr lang="en-US" dirty="0"/>
            </a:p>
          </p:txBody>
        </p:sp>
        <p:sp>
          <p:nvSpPr>
            <p:cNvPr id="5" name="Freeform 5"/>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040506"/>
            </a:solidFill>
          </p:spPr>
          <p:txBody>
            <a:bodyPr/>
            <a:lstStyle/>
            <a:p>
              <a:endParaRPr lang="en-US" dirty="0"/>
            </a:p>
          </p:txBody>
        </p:sp>
        <p:sp>
          <p:nvSpPr>
            <p:cNvPr id="6" name="Freeform 6"/>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2"/>
              <a:stretch>
                <a:fillRect l="-13050" r="-13050"/>
              </a:stretch>
            </a:blipFill>
          </p:spPr>
          <p:txBody>
            <a:bodyPr/>
            <a:lstStyle/>
            <a:p>
              <a:endParaRPr lang="en-US" dirty="0"/>
            </a:p>
          </p:txBody>
        </p:sp>
      </p:grpSp>
      <p:grpSp>
        <p:nvGrpSpPr>
          <p:cNvPr id="7" name="Group 7"/>
          <p:cNvGrpSpPr/>
          <p:nvPr/>
        </p:nvGrpSpPr>
        <p:grpSpPr>
          <a:xfrm>
            <a:off x="9861476" y="2185351"/>
            <a:ext cx="5473113" cy="739774"/>
            <a:chOff x="0" y="0"/>
            <a:chExt cx="3481912" cy="470633"/>
          </a:xfrm>
        </p:grpSpPr>
        <p:sp>
          <p:nvSpPr>
            <p:cNvPr id="8" name="Freeform 8"/>
            <p:cNvSpPr/>
            <p:nvPr/>
          </p:nvSpPr>
          <p:spPr>
            <a:xfrm>
              <a:off x="0" y="0"/>
              <a:ext cx="3481911" cy="470633"/>
            </a:xfrm>
            <a:custGeom>
              <a:avLst/>
              <a:gdLst/>
              <a:ahLst/>
              <a:cxnLst/>
              <a:rect l="l" t="t" r="r" b="b"/>
              <a:pathLst>
                <a:path w="3481911" h="470633">
                  <a:moveTo>
                    <a:pt x="3278711" y="0"/>
                  </a:moveTo>
                  <a:cubicBezTo>
                    <a:pt x="3390936" y="0"/>
                    <a:pt x="3481911" y="105355"/>
                    <a:pt x="3481911" y="235316"/>
                  </a:cubicBezTo>
                  <a:cubicBezTo>
                    <a:pt x="3481911" y="365278"/>
                    <a:pt x="3390936" y="470633"/>
                    <a:pt x="3278711" y="470633"/>
                  </a:cubicBezTo>
                  <a:lnTo>
                    <a:pt x="203200" y="470633"/>
                  </a:lnTo>
                  <a:cubicBezTo>
                    <a:pt x="90976" y="470633"/>
                    <a:pt x="0" y="365278"/>
                    <a:pt x="0" y="235316"/>
                  </a:cubicBezTo>
                  <a:cubicBezTo>
                    <a:pt x="0" y="105355"/>
                    <a:pt x="90976" y="0"/>
                    <a:pt x="203200" y="0"/>
                  </a:cubicBezTo>
                  <a:close/>
                </a:path>
              </a:pathLst>
            </a:custGeom>
            <a:solidFill>
              <a:srgbClr val="E8ECEC"/>
            </a:solidFill>
          </p:spPr>
          <p:txBody>
            <a:bodyPr/>
            <a:lstStyle/>
            <a:p>
              <a:endParaRPr lang="en-US" dirty="0"/>
            </a:p>
          </p:txBody>
        </p:sp>
        <p:sp>
          <p:nvSpPr>
            <p:cNvPr id="9" name="TextBox 9"/>
            <p:cNvSpPr txBox="1"/>
            <p:nvPr/>
          </p:nvSpPr>
          <p:spPr>
            <a:xfrm>
              <a:off x="0" y="-47625"/>
              <a:ext cx="3481912" cy="518258"/>
            </a:xfrm>
            <a:prstGeom prst="rect">
              <a:avLst/>
            </a:prstGeom>
          </p:spPr>
          <p:txBody>
            <a:bodyPr lIns="50800" tIns="50800" rIns="50800" bIns="50800" rtlCol="0" anchor="ctr"/>
            <a:lstStyle/>
            <a:p>
              <a:pPr algn="ctr">
                <a:lnSpc>
                  <a:spcPts val="4479"/>
                </a:lnSpc>
              </a:pPr>
              <a:r>
                <a:rPr lang="en-US" sz="3199" b="1" dirty="0">
                  <a:solidFill>
                    <a:srgbClr val="060606"/>
                  </a:solidFill>
                  <a:latin typeface="Garet Bold"/>
                  <a:ea typeface="Garet Bold"/>
                  <a:cs typeface="Garet Bold"/>
                  <a:sym typeface="Garet Bold"/>
                </a:rPr>
                <a:t>Permit System</a:t>
              </a:r>
            </a:p>
          </p:txBody>
        </p:sp>
      </p:grpSp>
      <p:grpSp>
        <p:nvGrpSpPr>
          <p:cNvPr id="10" name="Group 10"/>
          <p:cNvGrpSpPr>
            <a:grpSpLocks noChangeAspect="1"/>
          </p:cNvGrpSpPr>
          <p:nvPr/>
        </p:nvGrpSpPr>
        <p:grpSpPr>
          <a:xfrm>
            <a:off x="7368776" y="4248650"/>
            <a:ext cx="2266281" cy="2266281"/>
            <a:chOff x="0" y="0"/>
            <a:chExt cx="14840029" cy="14840029"/>
          </a:xfrm>
        </p:grpSpPr>
        <p:sp>
          <p:nvSpPr>
            <p:cNvPr id="11" name="Freeform 11"/>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40506"/>
            </a:solidFill>
          </p:spPr>
          <p:txBody>
            <a:bodyPr/>
            <a:lstStyle/>
            <a:p>
              <a:endParaRPr lang="en-US" dirty="0"/>
            </a:p>
          </p:txBody>
        </p:sp>
        <p:sp>
          <p:nvSpPr>
            <p:cNvPr id="12" name="Freeform 12"/>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040506"/>
            </a:solidFill>
          </p:spPr>
          <p:txBody>
            <a:bodyPr/>
            <a:lstStyle/>
            <a:p>
              <a:endParaRPr lang="en-US" dirty="0"/>
            </a:p>
          </p:txBody>
        </p:sp>
        <p:sp>
          <p:nvSpPr>
            <p:cNvPr id="13" name="Freeform 13"/>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3"/>
              <a:stretch>
                <a:fillRect l="-14750" r="-14750"/>
              </a:stretch>
            </a:blipFill>
          </p:spPr>
          <p:txBody>
            <a:bodyPr/>
            <a:lstStyle/>
            <a:p>
              <a:endParaRPr lang="en-US" dirty="0"/>
            </a:p>
          </p:txBody>
        </p:sp>
      </p:grpSp>
      <p:grpSp>
        <p:nvGrpSpPr>
          <p:cNvPr id="14" name="Group 14"/>
          <p:cNvGrpSpPr/>
          <p:nvPr/>
        </p:nvGrpSpPr>
        <p:grpSpPr>
          <a:xfrm>
            <a:off x="9861476" y="5011903"/>
            <a:ext cx="5473113" cy="739775"/>
            <a:chOff x="0" y="0"/>
            <a:chExt cx="3481912" cy="470634"/>
          </a:xfrm>
        </p:grpSpPr>
        <p:sp>
          <p:nvSpPr>
            <p:cNvPr id="15" name="Freeform 15"/>
            <p:cNvSpPr/>
            <p:nvPr/>
          </p:nvSpPr>
          <p:spPr>
            <a:xfrm>
              <a:off x="0" y="0"/>
              <a:ext cx="3481911" cy="470634"/>
            </a:xfrm>
            <a:custGeom>
              <a:avLst/>
              <a:gdLst/>
              <a:ahLst/>
              <a:cxnLst/>
              <a:rect l="l" t="t" r="r" b="b"/>
              <a:pathLst>
                <a:path w="3481911" h="470634">
                  <a:moveTo>
                    <a:pt x="3278711" y="0"/>
                  </a:moveTo>
                  <a:cubicBezTo>
                    <a:pt x="3390936" y="0"/>
                    <a:pt x="3481911" y="105355"/>
                    <a:pt x="3481911" y="235317"/>
                  </a:cubicBezTo>
                  <a:cubicBezTo>
                    <a:pt x="3481911" y="365279"/>
                    <a:pt x="3390936" y="470634"/>
                    <a:pt x="3278711" y="470634"/>
                  </a:cubicBezTo>
                  <a:lnTo>
                    <a:pt x="203200" y="470634"/>
                  </a:lnTo>
                  <a:cubicBezTo>
                    <a:pt x="90976" y="470634"/>
                    <a:pt x="0" y="365279"/>
                    <a:pt x="0" y="235317"/>
                  </a:cubicBezTo>
                  <a:cubicBezTo>
                    <a:pt x="0" y="105355"/>
                    <a:pt x="90976" y="0"/>
                    <a:pt x="203200" y="0"/>
                  </a:cubicBezTo>
                  <a:close/>
                </a:path>
              </a:pathLst>
            </a:custGeom>
            <a:solidFill>
              <a:srgbClr val="E8ECEC"/>
            </a:solidFill>
          </p:spPr>
          <p:txBody>
            <a:bodyPr/>
            <a:lstStyle/>
            <a:p>
              <a:endParaRPr lang="en-US" dirty="0"/>
            </a:p>
          </p:txBody>
        </p:sp>
        <p:sp>
          <p:nvSpPr>
            <p:cNvPr id="16" name="TextBox 16"/>
            <p:cNvSpPr txBox="1"/>
            <p:nvPr/>
          </p:nvSpPr>
          <p:spPr>
            <a:xfrm>
              <a:off x="0" y="-57150"/>
              <a:ext cx="3481912" cy="527784"/>
            </a:xfrm>
            <a:prstGeom prst="rect">
              <a:avLst/>
            </a:prstGeom>
          </p:spPr>
          <p:txBody>
            <a:bodyPr lIns="50800" tIns="50800" rIns="50800" bIns="50800" rtlCol="0" anchor="ctr"/>
            <a:lstStyle/>
            <a:p>
              <a:pPr algn="ctr">
                <a:lnSpc>
                  <a:spcPts val="4480"/>
                </a:lnSpc>
              </a:pPr>
              <a:r>
                <a:rPr lang="en-US" sz="3200" b="1" dirty="0">
                  <a:solidFill>
                    <a:srgbClr val="060606"/>
                  </a:solidFill>
                  <a:latin typeface="Garet Bold"/>
                  <a:ea typeface="Garet Bold"/>
                  <a:cs typeface="Garet Bold"/>
                  <a:sym typeface="Garet Bold"/>
                </a:rPr>
                <a:t>Accreditation</a:t>
              </a:r>
            </a:p>
          </p:txBody>
        </p:sp>
      </p:grpSp>
      <p:sp>
        <p:nvSpPr>
          <p:cNvPr id="17" name="TextBox 17"/>
          <p:cNvSpPr txBox="1"/>
          <p:nvPr/>
        </p:nvSpPr>
        <p:spPr>
          <a:xfrm>
            <a:off x="916626" y="367185"/>
            <a:ext cx="4568944" cy="1739901"/>
          </a:xfrm>
          <a:prstGeom prst="rect">
            <a:avLst/>
          </a:prstGeom>
        </p:spPr>
        <p:txBody>
          <a:bodyPr lIns="0" tIns="0" rIns="0" bIns="0" rtlCol="0" anchor="t">
            <a:spAutoFit/>
          </a:bodyPr>
          <a:lstStyle/>
          <a:p>
            <a:pPr algn="l">
              <a:lnSpc>
                <a:spcPts val="6999"/>
              </a:lnSpc>
            </a:pPr>
            <a:r>
              <a:rPr lang="en-US" sz="4999" b="1" spc="99" dirty="0">
                <a:solidFill>
                  <a:srgbClr val="FFFFFF"/>
                </a:solidFill>
                <a:latin typeface="Garet Bold"/>
                <a:ea typeface="Garet Bold"/>
                <a:cs typeface="Garet Bold"/>
                <a:sym typeface="Garet Bold"/>
              </a:rPr>
              <a:t>LOOKING TO THE FUTURE</a:t>
            </a:r>
          </a:p>
        </p:txBody>
      </p:sp>
      <p:grpSp>
        <p:nvGrpSpPr>
          <p:cNvPr id="18" name="Group 18"/>
          <p:cNvGrpSpPr/>
          <p:nvPr/>
        </p:nvGrpSpPr>
        <p:grpSpPr>
          <a:xfrm>
            <a:off x="0" y="0"/>
            <a:ext cx="6770594" cy="10287000"/>
            <a:chOff x="0" y="0"/>
            <a:chExt cx="1783202" cy="2709333"/>
          </a:xfrm>
        </p:grpSpPr>
        <p:sp>
          <p:nvSpPr>
            <p:cNvPr id="19" name="Freeform 19"/>
            <p:cNvSpPr/>
            <p:nvPr/>
          </p:nvSpPr>
          <p:spPr>
            <a:xfrm>
              <a:off x="0" y="0"/>
              <a:ext cx="1783202" cy="2709333"/>
            </a:xfrm>
            <a:custGeom>
              <a:avLst/>
              <a:gdLst/>
              <a:ahLst/>
              <a:cxnLst/>
              <a:rect l="l" t="t" r="r" b="b"/>
              <a:pathLst>
                <a:path w="1783202" h="2709333">
                  <a:moveTo>
                    <a:pt x="0" y="0"/>
                  </a:moveTo>
                  <a:lnTo>
                    <a:pt x="1783202" y="0"/>
                  </a:lnTo>
                  <a:lnTo>
                    <a:pt x="1783202" y="2709333"/>
                  </a:lnTo>
                  <a:lnTo>
                    <a:pt x="0" y="2709333"/>
                  </a:lnTo>
                  <a:close/>
                </a:path>
              </a:pathLst>
            </a:custGeom>
            <a:solidFill>
              <a:srgbClr val="E8ECEC"/>
            </a:solidFill>
          </p:spPr>
          <p:txBody>
            <a:bodyPr/>
            <a:lstStyle/>
            <a:p>
              <a:endParaRPr lang="en-US" dirty="0"/>
            </a:p>
          </p:txBody>
        </p:sp>
        <p:sp>
          <p:nvSpPr>
            <p:cNvPr id="20" name="TextBox 20"/>
            <p:cNvSpPr txBox="1"/>
            <p:nvPr/>
          </p:nvSpPr>
          <p:spPr>
            <a:xfrm>
              <a:off x="0" y="-38100"/>
              <a:ext cx="1783202" cy="2747433"/>
            </a:xfrm>
            <a:prstGeom prst="rect">
              <a:avLst/>
            </a:prstGeom>
          </p:spPr>
          <p:txBody>
            <a:bodyPr lIns="50800" tIns="50800" rIns="50800" bIns="50800" rtlCol="0" anchor="ctr"/>
            <a:lstStyle/>
            <a:p>
              <a:pPr algn="ctr">
                <a:lnSpc>
                  <a:spcPts val="2659"/>
                </a:lnSpc>
              </a:pPr>
              <a:endParaRPr dirty="0"/>
            </a:p>
          </p:txBody>
        </p:sp>
      </p:grpSp>
      <p:sp>
        <p:nvSpPr>
          <p:cNvPr id="21" name="AutoShape 21"/>
          <p:cNvSpPr/>
          <p:nvPr/>
        </p:nvSpPr>
        <p:spPr>
          <a:xfrm>
            <a:off x="445775" y="2515173"/>
            <a:ext cx="1310100" cy="0"/>
          </a:xfrm>
          <a:prstGeom prst="line">
            <a:avLst/>
          </a:prstGeom>
          <a:ln w="95250" cap="flat">
            <a:solidFill>
              <a:srgbClr val="060606"/>
            </a:solidFill>
            <a:prstDash val="solid"/>
            <a:headEnd type="none" w="sm" len="sm"/>
            <a:tailEnd type="none" w="sm" len="sm"/>
          </a:ln>
        </p:spPr>
        <p:txBody>
          <a:bodyPr/>
          <a:lstStyle/>
          <a:p>
            <a:endParaRPr lang="en-US" dirty="0"/>
          </a:p>
        </p:txBody>
      </p:sp>
      <p:sp>
        <p:nvSpPr>
          <p:cNvPr id="22" name="Freeform 22"/>
          <p:cNvSpPr/>
          <p:nvPr/>
        </p:nvSpPr>
        <p:spPr>
          <a:xfrm>
            <a:off x="-3795229" y="7330719"/>
            <a:ext cx="6362511" cy="6528696"/>
          </a:xfrm>
          <a:custGeom>
            <a:avLst/>
            <a:gdLst/>
            <a:ahLst/>
            <a:cxnLst/>
            <a:rect l="l" t="t" r="r" b="b"/>
            <a:pathLst>
              <a:path w="6362511" h="6528696">
                <a:moveTo>
                  <a:pt x="0" y="0"/>
                </a:moveTo>
                <a:lnTo>
                  <a:pt x="6362511" y="0"/>
                </a:lnTo>
                <a:lnTo>
                  <a:pt x="6362511" y="6528696"/>
                </a:lnTo>
                <a:lnTo>
                  <a:pt x="0" y="65286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23" name="AutoShape 23"/>
          <p:cNvSpPr/>
          <p:nvPr/>
        </p:nvSpPr>
        <p:spPr>
          <a:xfrm flipH="1">
            <a:off x="5014719" y="7621254"/>
            <a:ext cx="1310100" cy="0"/>
          </a:xfrm>
          <a:prstGeom prst="line">
            <a:avLst/>
          </a:prstGeom>
          <a:ln w="95250" cap="flat">
            <a:solidFill>
              <a:srgbClr val="060606"/>
            </a:solidFill>
            <a:prstDash val="solid"/>
            <a:headEnd type="none" w="sm" len="sm"/>
            <a:tailEnd type="none" w="sm" len="sm"/>
          </a:ln>
        </p:spPr>
        <p:txBody>
          <a:bodyPr/>
          <a:lstStyle/>
          <a:p>
            <a:endParaRPr lang="en-US" dirty="0"/>
          </a:p>
        </p:txBody>
      </p:sp>
      <p:sp>
        <p:nvSpPr>
          <p:cNvPr id="24" name="Freeform 24"/>
          <p:cNvSpPr/>
          <p:nvPr/>
        </p:nvSpPr>
        <p:spPr>
          <a:xfrm>
            <a:off x="-3394643" y="-4446507"/>
            <a:ext cx="6362511" cy="6528696"/>
          </a:xfrm>
          <a:custGeom>
            <a:avLst/>
            <a:gdLst/>
            <a:ahLst/>
            <a:cxnLst/>
            <a:rect l="l" t="t" r="r" b="b"/>
            <a:pathLst>
              <a:path w="6362511" h="6528696">
                <a:moveTo>
                  <a:pt x="0" y="0"/>
                </a:moveTo>
                <a:lnTo>
                  <a:pt x="6362511" y="0"/>
                </a:lnTo>
                <a:lnTo>
                  <a:pt x="6362511" y="6528695"/>
                </a:lnTo>
                <a:lnTo>
                  <a:pt x="0" y="65286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25" name="Freeform 25"/>
          <p:cNvSpPr/>
          <p:nvPr/>
        </p:nvSpPr>
        <p:spPr>
          <a:xfrm>
            <a:off x="15072589" y="-5630145"/>
            <a:ext cx="7616557" cy="7815497"/>
          </a:xfrm>
          <a:custGeom>
            <a:avLst/>
            <a:gdLst/>
            <a:ahLst/>
            <a:cxnLst/>
            <a:rect l="l" t="t" r="r" b="b"/>
            <a:pathLst>
              <a:path w="7616557" h="7815497">
                <a:moveTo>
                  <a:pt x="0" y="0"/>
                </a:moveTo>
                <a:lnTo>
                  <a:pt x="7616557" y="0"/>
                </a:lnTo>
                <a:lnTo>
                  <a:pt x="7616557" y="7815496"/>
                </a:lnTo>
                <a:lnTo>
                  <a:pt x="0" y="78154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26" name="Freeform 26"/>
          <p:cNvSpPr/>
          <p:nvPr/>
        </p:nvSpPr>
        <p:spPr>
          <a:xfrm>
            <a:off x="16094821" y="7621254"/>
            <a:ext cx="7616557" cy="7815497"/>
          </a:xfrm>
          <a:custGeom>
            <a:avLst/>
            <a:gdLst/>
            <a:ahLst/>
            <a:cxnLst/>
            <a:rect l="l" t="t" r="r" b="b"/>
            <a:pathLst>
              <a:path w="7616557" h="7815497">
                <a:moveTo>
                  <a:pt x="0" y="0"/>
                </a:moveTo>
                <a:lnTo>
                  <a:pt x="7616556" y="0"/>
                </a:lnTo>
                <a:lnTo>
                  <a:pt x="7616556" y="7815496"/>
                </a:lnTo>
                <a:lnTo>
                  <a:pt x="0" y="78154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grpSp>
        <p:nvGrpSpPr>
          <p:cNvPr id="27" name="Group 27"/>
          <p:cNvGrpSpPr>
            <a:grpSpLocks noChangeAspect="1"/>
          </p:cNvGrpSpPr>
          <p:nvPr/>
        </p:nvGrpSpPr>
        <p:grpSpPr>
          <a:xfrm>
            <a:off x="7368776" y="6972977"/>
            <a:ext cx="2285323" cy="2285323"/>
            <a:chOff x="0" y="0"/>
            <a:chExt cx="14840029" cy="14840029"/>
          </a:xfrm>
        </p:grpSpPr>
        <p:sp>
          <p:nvSpPr>
            <p:cNvPr id="28" name="Freeform 28"/>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40506"/>
            </a:solidFill>
          </p:spPr>
          <p:txBody>
            <a:bodyPr/>
            <a:lstStyle/>
            <a:p>
              <a:endParaRPr lang="en-US" dirty="0"/>
            </a:p>
          </p:txBody>
        </p:sp>
        <p:sp>
          <p:nvSpPr>
            <p:cNvPr id="29" name="Freeform 29"/>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040506"/>
            </a:solidFill>
          </p:spPr>
          <p:txBody>
            <a:bodyPr/>
            <a:lstStyle/>
            <a:p>
              <a:endParaRPr lang="en-US" dirty="0"/>
            </a:p>
          </p:txBody>
        </p:sp>
        <p:sp>
          <p:nvSpPr>
            <p:cNvPr id="30" name="Freeform 30"/>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6"/>
              <a:stretch>
                <a:fillRect l="-101412" r="-101412"/>
              </a:stretch>
            </a:blipFill>
          </p:spPr>
          <p:txBody>
            <a:bodyPr/>
            <a:lstStyle/>
            <a:p>
              <a:endParaRPr lang="en-US" dirty="0"/>
            </a:p>
          </p:txBody>
        </p:sp>
      </p:grpSp>
      <p:grpSp>
        <p:nvGrpSpPr>
          <p:cNvPr id="31" name="Group 31"/>
          <p:cNvGrpSpPr/>
          <p:nvPr/>
        </p:nvGrpSpPr>
        <p:grpSpPr>
          <a:xfrm>
            <a:off x="9861476" y="7745751"/>
            <a:ext cx="5473113" cy="739775"/>
            <a:chOff x="0" y="0"/>
            <a:chExt cx="3481912" cy="470634"/>
          </a:xfrm>
        </p:grpSpPr>
        <p:sp>
          <p:nvSpPr>
            <p:cNvPr id="32" name="Freeform 32"/>
            <p:cNvSpPr/>
            <p:nvPr/>
          </p:nvSpPr>
          <p:spPr>
            <a:xfrm>
              <a:off x="0" y="0"/>
              <a:ext cx="3481911" cy="470634"/>
            </a:xfrm>
            <a:custGeom>
              <a:avLst/>
              <a:gdLst/>
              <a:ahLst/>
              <a:cxnLst/>
              <a:rect l="l" t="t" r="r" b="b"/>
              <a:pathLst>
                <a:path w="3481911" h="470634">
                  <a:moveTo>
                    <a:pt x="3278711" y="0"/>
                  </a:moveTo>
                  <a:cubicBezTo>
                    <a:pt x="3390936" y="0"/>
                    <a:pt x="3481911" y="105355"/>
                    <a:pt x="3481911" y="235317"/>
                  </a:cubicBezTo>
                  <a:cubicBezTo>
                    <a:pt x="3481911" y="365279"/>
                    <a:pt x="3390936" y="470634"/>
                    <a:pt x="3278711" y="470634"/>
                  </a:cubicBezTo>
                  <a:lnTo>
                    <a:pt x="203200" y="470634"/>
                  </a:lnTo>
                  <a:cubicBezTo>
                    <a:pt x="90976" y="470634"/>
                    <a:pt x="0" y="365279"/>
                    <a:pt x="0" y="235317"/>
                  </a:cubicBezTo>
                  <a:cubicBezTo>
                    <a:pt x="0" y="105355"/>
                    <a:pt x="90976" y="0"/>
                    <a:pt x="203200" y="0"/>
                  </a:cubicBezTo>
                  <a:close/>
                </a:path>
              </a:pathLst>
            </a:custGeom>
            <a:solidFill>
              <a:srgbClr val="E8ECEC"/>
            </a:solidFill>
          </p:spPr>
          <p:txBody>
            <a:bodyPr/>
            <a:lstStyle/>
            <a:p>
              <a:endParaRPr lang="en-US" dirty="0"/>
            </a:p>
          </p:txBody>
        </p:sp>
        <p:sp>
          <p:nvSpPr>
            <p:cNvPr id="33" name="TextBox 33"/>
            <p:cNvSpPr txBox="1"/>
            <p:nvPr/>
          </p:nvSpPr>
          <p:spPr>
            <a:xfrm>
              <a:off x="0" y="-57150"/>
              <a:ext cx="3481912" cy="527784"/>
            </a:xfrm>
            <a:prstGeom prst="rect">
              <a:avLst/>
            </a:prstGeom>
          </p:spPr>
          <p:txBody>
            <a:bodyPr lIns="50800" tIns="50800" rIns="50800" bIns="50800" rtlCol="0" anchor="ctr"/>
            <a:lstStyle/>
            <a:p>
              <a:pPr algn="ctr">
                <a:lnSpc>
                  <a:spcPts val="4480"/>
                </a:lnSpc>
              </a:pPr>
              <a:r>
                <a:rPr lang="en-US" sz="3200" b="1" dirty="0">
                  <a:solidFill>
                    <a:srgbClr val="060606"/>
                  </a:solidFill>
                  <a:latin typeface="Garet Bold"/>
                  <a:ea typeface="Garet Bold"/>
                  <a:cs typeface="Garet Bold"/>
                  <a:sym typeface="Garet Bold"/>
                </a:rPr>
                <a:t>Red Seal Training</a:t>
              </a:r>
            </a:p>
          </p:txBody>
        </p:sp>
      </p:grpSp>
      <p:sp>
        <p:nvSpPr>
          <p:cNvPr id="34" name="TextBox 34"/>
          <p:cNvSpPr txBox="1"/>
          <p:nvPr/>
        </p:nvSpPr>
        <p:spPr>
          <a:xfrm>
            <a:off x="-810588" y="4777966"/>
            <a:ext cx="8255844" cy="669925"/>
          </a:xfrm>
          <a:prstGeom prst="rect">
            <a:avLst/>
          </a:prstGeom>
        </p:spPr>
        <p:txBody>
          <a:bodyPr lIns="0" tIns="0" rIns="0" bIns="0" rtlCol="0" anchor="t">
            <a:spAutoFit/>
          </a:bodyPr>
          <a:lstStyle/>
          <a:p>
            <a:pPr algn="ctr">
              <a:lnSpc>
                <a:spcPts val="5599"/>
              </a:lnSpc>
            </a:pPr>
            <a:r>
              <a:rPr lang="en-US" sz="3999" b="1" spc="79" dirty="0">
                <a:solidFill>
                  <a:srgbClr val="060606"/>
                </a:solidFill>
                <a:latin typeface="Garet Bold"/>
                <a:ea typeface="Garet Bold"/>
                <a:cs typeface="Garet Bold"/>
                <a:sym typeface="Garet Bold"/>
              </a:rPr>
              <a:t>PROFESSIONALIZATION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dirty="0"/>
          </a:p>
        </p:txBody>
      </p:sp>
      <p:grpSp>
        <p:nvGrpSpPr>
          <p:cNvPr id="3" name="Group 3"/>
          <p:cNvGrpSpPr/>
          <p:nvPr/>
        </p:nvGrpSpPr>
        <p:grpSpPr>
          <a:xfrm>
            <a:off x="-39751" y="0"/>
            <a:ext cx="18288000" cy="2115718"/>
            <a:chOff x="0" y="0"/>
            <a:chExt cx="4816593" cy="557226"/>
          </a:xfrm>
        </p:grpSpPr>
        <p:sp>
          <p:nvSpPr>
            <p:cNvPr id="4" name="Freeform 4"/>
            <p:cNvSpPr/>
            <p:nvPr/>
          </p:nvSpPr>
          <p:spPr>
            <a:xfrm>
              <a:off x="0" y="0"/>
              <a:ext cx="4816592" cy="557226"/>
            </a:xfrm>
            <a:custGeom>
              <a:avLst/>
              <a:gdLst/>
              <a:ahLst/>
              <a:cxnLst/>
              <a:rect l="l" t="t" r="r" b="b"/>
              <a:pathLst>
                <a:path w="4816592" h="557226">
                  <a:moveTo>
                    <a:pt x="0" y="0"/>
                  </a:moveTo>
                  <a:lnTo>
                    <a:pt x="4816592" y="0"/>
                  </a:lnTo>
                  <a:lnTo>
                    <a:pt x="4816592" y="557226"/>
                  </a:lnTo>
                  <a:lnTo>
                    <a:pt x="0" y="557226"/>
                  </a:lnTo>
                  <a:close/>
                </a:path>
              </a:pathLst>
            </a:custGeom>
            <a:solidFill>
              <a:srgbClr val="E8ECEC"/>
            </a:solidFill>
          </p:spPr>
          <p:txBody>
            <a:bodyPr/>
            <a:lstStyle/>
            <a:p>
              <a:endParaRPr lang="en-US" dirty="0"/>
            </a:p>
          </p:txBody>
        </p:sp>
        <p:sp>
          <p:nvSpPr>
            <p:cNvPr id="5" name="TextBox 5"/>
            <p:cNvSpPr txBox="1"/>
            <p:nvPr/>
          </p:nvSpPr>
          <p:spPr>
            <a:xfrm>
              <a:off x="0" y="-19050"/>
              <a:ext cx="4816593" cy="576276"/>
            </a:xfrm>
            <a:prstGeom prst="rect">
              <a:avLst/>
            </a:prstGeom>
          </p:spPr>
          <p:txBody>
            <a:bodyPr lIns="50800" tIns="50800" rIns="50800" bIns="50800" rtlCol="0" anchor="ctr"/>
            <a:lstStyle/>
            <a:p>
              <a:pPr algn="ctr">
                <a:lnSpc>
                  <a:spcPts val="2859"/>
                </a:lnSpc>
              </a:pPr>
              <a:endParaRPr dirty="0"/>
            </a:p>
          </p:txBody>
        </p:sp>
      </p:grpSp>
      <p:sp>
        <p:nvSpPr>
          <p:cNvPr id="6" name="Freeform 6"/>
          <p:cNvSpPr/>
          <p:nvPr/>
        </p:nvSpPr>
        <p:spPr>
          <a:xfrm>
            <a:off x="15729550" y="-6069801"/>
            <a:ext cx="7616557" cy="7815497"/>
          </a:xfrm>
          <a:custGeom>
            <a:avLst/>
            <a:gdLst/>
            <a:ahLst/>
            <a:cxnLst/>
            <a:rect l="l" t="t" r="r" b="b"/>
            <a:pathLst>
              <a:path w="7616557" h="7815497">
                <a:moveTo>
                  <a:pt x="0" y="0"/>
                </a:moveTo>
                <a:lnTo>
                  <a:pt x="7616556" y="0"/>
                </a:lnTo>
                <a:lnTo>
                  <a:pt x="7616556" y="7815497"/>
                </a:lnTo>
                <a:lnTo>
                  <a:pt x="0" y="78154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7" name="Freeform 7"/>
          <p:cNvSpPr/>
          <p:nvPr/>
        </p:nvSpPr>
        <p:spPr>
          <a:xfrm>
            <a:off x="-3557498" y="-4898753"/>
            <a:ext cx="6362511" cy="6528696"/>
          </a:xfrm>
          <a:custGeom>
            <a:avLst/>
            <a:gdLst/>
            <a:ahLst/>
            <a:cxnLst/>
            <a:rect l="l" t="t" r="r" b="b"/>
            <a:pathLst>
              <a:path w="6362511" h="6528696">
                <a:moveTo>
                  <a:pt x="0" y="0"/>
                </a:moveTo>
                <a:lnTo>
                  <a:pt x="6362510" y="0"/>
                </a:lnTo>
                <a:lnTo>
                  <a:pt x="6362510" y="6528696"/>
                </a:lnTo>
                <a:lnTo>
                  <a:pt x="0" y="65286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8" name="TextBox 8"/>
          <p:cNvSpPr txBox="1"/>
          <p:nvPr/>
        </p:nvSpPr>
        <p:spPr>
          <a:xfrm>
            <a:off x="1108202" y="598516"/>
            <a:ext cx="16151098" cy="1031427"/>
          </a:xfrm>
          <a:prstGeom prst="rect">
            <a:avLst/>
          </a:prstGeom>
        </p:spPr>
        <p:txBody>
          <a:bodyPr lIns="0" tIns="0" rIns="0" bIns="0" rtlCol="0" anchor="t">
            <a:spAutoFit/>
          </a:bodyPr>
          <a:lstStyle/>
          <a:p>
            <a:pPr algn="ctr">
              <a:lnSpc>
                <a:spcPts val="8460"/>
              </a:lnSpc>
            </a:pPr>
            <a:r>
              <a:rPr lang="en-US" sz="6130" b="1" spc="600" dirty="0">
                <a:solidFill>
                  <a:srgbClr val="060606"/>
                </a:solidFill>
                <a:latin typeface="Garet Bold"/>
                <a:ea typeface="Garet Bold"/>
                <a:cs typeface="Garet Bold"/>
                <a:sym typeface="Garet Bold"/>
              </a:rPr>
              <a:t>DEVELOP EXCEPTIONAL  LEADERS</a:t>
            </a:r>
          </a:p>
        </p:txBody>
      </p:sp>
      <p:grpSp>
        <p:nvGrpSpPr>
          <p:cNvPr id="9" name="Group 9"/>
          <p:cNvGrpSpPr/>
          <p:nvPr/>
        </p:nvGrpSpPr>
        <p:grpSpPr>
          <a:xfrm>
            <a:off x="2380413" y="6987594"/>
            <a:ext cx="5421286" cy="2799389"/>
            <a:chOff x="0" y="0"/>
            <a:chExt cx="1427828" cy="737288"/>
          </a:xfrm>
        </p:grpSpPr>
        <p:sp>
          <p:nvSpPr>
            <p:cNvPr id="10" name="Freeform 10"/>
            <p:cNvSpPr/>
            <p:nvPr/>
          </p:nvSpPr>
          <p:spPr>
            <a:xfrm>
              <a:off x="0" y="0"/>
              <a:ext cx="1427828" cy="737288"/>
            </a:xfrm>
            <a:custGeom>
              <a:avLst/>
              <a:gdLst/>
              <a:ahLst/>
              <a:cxnLst/>
              <a:rect l="l" t="t" r="r" b="b"/>
              <a:pathLst>
                <a:path w="1427828" h="737288">
                  <a:moveTo>
                    <a:pt x="72831" y="0"/>
                  </a:moveTo>
                  <a:lnTo>
                    <a:pt x="1354997" y="0"/>
                  </a:lnTo>
                  <a:cubicBezTo>
                    <a:pt x="1374313" y="0"/>
                    <a:pt x="1392838" y="7673"/>
                    <a:pt x="1406497" y="21332"/>
                  </a:cubicBezTo>
                  <a:cubicBezTo>
                    <a:pt x="1420155" y="34990"/>
                    <a:pt x="1427828" y="53515"/>
                    <a:pt x="1427828" y="72831"/>
                  </a:cubicBezTo>
                  <a:lnTo>
                    <a:pt x="1427828" y="664457"/>
                  </a:lnTo>
                  <a:cubicBezTo>
                    <a:pt x="1427828" y="704680"/>
                    <a:pt x="1395221" y="737288"/>
                    <a:pt x="1354997" y="737288"/>
                  </a:cubicBezTo>
                  <a:lnTo>
                    <a:pt x="72831" y="737288"/>
                  </a:lnTo>
                  <a:cubicBezTo>
                    <a:pt x="32608" y="737288"/>
                    <a:pt x="0" y="704680"/>
                    <a:pt x="0" y="664457"/>
                  </a:cubicBezTo>
                  <a:lnTo>
                    <a:pt x="0" y="72831"/>
                  </a:lnTo>
                  <a:cubicBezTo>
                    <a:pt x="0" y="32608"/>
                    <a:pt x="32608" y="0"/>
                    <a:pt x="72831" y="0"/>
                  </a:cubicBezTo>
                  <a:close/>
                </a:path>
              </a:pathLst>
            </a:custGeom>
            <a:solidFill>
              <a:srgbClr val="040506"/>
            </a:solidFill>
          </p:spPr>
          <p:txBody>
            <a:bodyPr/>
            <a:lstStyle/>
            <a:p>
              <a:endParaRPr lang="en-US" dirty="0"/>
            </a:p>
          </p:txBody>
        </p:sp>
        <p:sp>
          <p:nvSpPr>
            <p:cNvPr id="11" name="TextBox 11"/>
            <p:cNvSpPr txBox="1"/>
            <p:nvPr/>
          </p:nvSpPr>
          <p:spPr>
            <a:xfrm>
              <a:off x="0" y="-38100"/>
              <a:ext cx="1427828" cy="775388"/>
            </a:xfrm>
            <a:prstGeom prst="rect">
              <a:avLst/>
            </a:prstGeom>
          </p:spPr>
          <p:txBody>
            <a:bodyPr lIns="50800" tIns="50800" rIns="50800" bIns="50800" rtlCol="0" anchor="ctr"/>
            <a:lstStyle/>
            <a:p>
              <a:pPr algn="ctr">
                <a:lnSpc>
                  <a:spcPts val="2659"/>
                </a:lnSpc>
              </a:pPr>
              <a:endParaRPr dirty="0"/>
            </a:p>
          </p:txBody>
        </p:sp>
      </p:grpSp>
      <p:grpSp>
        <p:nvGrpSpPr>
          <p:cNvPr id="12" name="Group 12"/>
          <p:cNvGrpSpPr/>
          <p:nvPr/>
        </p:nvGrpSpPr>
        <p:grpSpPr>
          <a:xfrm>
            <a:off x="2546315" y="3221464"/>
            <a:ext cx="5089482" cy="6417970"/>
            <a:chOff x="0" y="0"/>
            <a:chExt cx="1340440" cy="1690329"/>
          </a:xfrm>
        </p:grpSpPr>
        <p:sp>
          <p:nvSpPr>
            <p:cNvPr id="13" name="Freeform 13"/>
            <p:cNvSpPr/>
            <p:nvPr/>
          </p:nvSpPr>
          <p:spPr>
            <a:xfrm>
              <a:off x="0" y="0"/>
              <a:ext cx="1340440" cy="1690329"/>
            </a:xfrm>
            <a:custGeom>
              <a:avLst/>
              <a:gdLst/>
              <a:ahLst/>
              <a:cxnLst/>
              <a:rect l="l" t="t" r="r" b="b"/>
              <a:pathLst>
                <a:path w="1340440" h="1690329">
                  <a:moveTo>
                    <a:pt x="77579" y="0"/>
                  </a:moveTo>
                  <a:lnTo>
                    <a:pt x="1262861" y="0"/>
                  </a:lnTo>
                  <a:cubicBezTo>
                    <a:pt x="1305707" y="0"/>
                    <a:pt x="1340440" y="34733"/>
                    <a:pt x="1340440" y="77579"/>
                  </a:cubicBezTo>
                  <a:lnTo>
                    <a:pt x="1340440" y="1612750"/>
                  </a:lnTo>
                  <a:cubicBezTo>
                    <a:pt x="1340440" y="1633325"/>
                    <a:pt x="1332266" y="1653058"/>
                    <a:pt x="1317717" y="1667607"/>
                  </a:cubicBezTo>
                  <a:cubicBezTo>
                    <a:pt x="1303169" y="1682156"/>
                    <a:pt x="1283436" y="1690329"/>
                    <a:pt x="1262861" y="1690329"/>
                  </a:cubicBezTo>
                  <a:lnTo>
                    <a:pt x="77579" y="1690329"/>
                  </a:lnTo>
                  <a:cubicBezTo>
                    <a:pt x="34733" y="1690329"/>
                    <a:pt x="0" y="1655596"/>
                    <a:pt x="0" y="1612750"/>
                  </a:cubicBezTo>
                  <a:lnTo>
                    <a:pt x="0" y="77579"/>
                  </a:lnTo>
                  <a:cubicBezTo>
                    <a:pt x="0" y="57004"/>
                    <a:pt x="8173" y="37271"/>
                    <a:pt x="22722" y="22722"/>
                  </a:cubicBezTo>
                  <a:cubicBezTo>
                    <a:pt x="37271" y="8173"/>
                    <a:pt x="57004" y="0"/>
                    <a:pt x="77579" y="0"/>
                  </a:cubicBezTo>
                  <a:close/>
                </a:path>
              </a:pathLst>
            </a:custGeom>
            <a:solidFill>
              <a:srgbClr val="E8ECEC"/>
            </a:solidFill>
          </p:spPr>
          <p:txBody>
            <a:bodyPr/>
            <a:lstStyle/>
            <a:p>
              <a:endParaRPr lang="en-US" dirty="0"/>
            </a:p>
          </p:txBody>
        </p:sp>
        <p:sp>
          <p:nvSpPr>
            <p:cNvPr id="14" name="TextBox 14"/>
            <p:cNvSpPr txBox="1"/>
            <p:nvPr/>
          </p:nvSpPr>
          <p:spPr>
            <a:xfrm>
              <a:off x="0" y="-38100"/>
              <a:ext cx="1340440" cy="1728429"/>
            </a:xfrm>
            <a:prstGeom prst="rect">
              <a:avLst/>
            </a:prstGeom>
          </p:spPr>
          <p:txBody>
            <a:bodyPr lIns="50800" tIns="50800" rIns="50800" bIns="50800" rtlCol="0" anchor="ctr"/>
            <a:lstStyle/>
            <a:p>
              <a:pPr algn="ctr">
                <a:lnSpc>
                  <a:spcPts val="2659"/>
                </a:lnSpc>
              </a:pPr>
              <a:endParaRPr dirty="0"/>
            </a:p>
          </p:txBody>
        </p:sp>
      </p:grpSp>
      <p:grpSp>
        <p:nvGrpSpPr>
          <p:cNvPr id="15" name="Group 15"/>
          <p:cNvGrpSpPr/>
          <p:nvPr/>
        </p:nvGrpSpPr>
        <p:grpSpPr>
          <a:xfrm>
            <a:off x="3985310" y="2115718"/>
            <a:ext cx="2211493" cy="221149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0506"/>
            </a:solidFill>
          </p:spPr>
          <p:txBody>
            <a:bodyPr/>
            <a:lstStyle/>
            <a:p>
              <a:endParaRPr lang="en-US" dirty="0"/>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18" name="Freeform 18"/>
          <p:cNvSpPr/>
          <p:nvPr/>
        </p:nvSpPr>
        <p:spPr>
          <a:xfrm>
            <a:off x="4610926" y="2462576"/>
            <a:ext cx="960262" cy="1465765"/>
          </a:xfrm>
          <a:custGeom>
            <a:avLst/>
            <a:gdLst/>
            <a:ahLst/>
            <a:cxnLst/>
            <a:rect l="l" t="t" r="r" b="b"/>
            <a:pathLst>
              <a:path w="960262" h="1465765">
                <a:moveTo>
                  <a:pt x="0" y="0"/>
                </a:moveTo>
                <a:lnTo>
                  <a:pt x="960261" y="0"/>
                </a:lnTo>
                <a:lnTo>
                  <a:pt x="960261" y="1465765"/>
                </a:lnTo>
                <a:lnTo>
                  <a:pt x="0" y="14657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19" name="TextBox 19"/>
          <p:cNvSpPr txBox="1"/>
          <p:nvPr/>
        </p:nvSpPr>
        <p:spPr>
          <a:xfrm>
            <a:off x="2723024" y="4466911"/>
            <a:ext cx="4600958" cy="860425"/>
          </a:xfrm>
          <a:prstGeom prst="rect">
            <a:avLst/>
          </a:prstGeom>
        </p:spPr>
        <p:txBody>
          <a:bodyPr lIns="0" tIns="0" rIns="0" bIns="0" rtlCol="0" anchor="t">
            <a:spAutoFit/>
          </a:bodyPr>
          <a:lstStyle/>
          <a:p>
            <a:pPr algn="ctr">
              <a:lnSpc>
                <a:spcPts val="3499"/>
              </a:lnSpc>
            </a:pPr>
            <a:r>
              <a:rPr lang="en-US" sz="2499" b="1" dirty="0">
                <a:solidFill>
                  <a:srgbClr val="000000"/>
                </a:solidFill>
                <a:latin typeface="Garet Bold"/>
                <a:ea typeface="Garet Bold"/>
                <a:cs typeface="Garet Bold"/>
                <a:sym typeface="Garet Bold"/>
              </a:rPr>
              <a:t>Why Leadership in Construction is Key</a:t>
            </a:r>
          </a:p>
        </p:txBody>
      </p:sp>
      <p:grpSp>
        <p:nvGrpSpPr>
          <p:cNvPr id="20" name="Group 20"/>
          <p:cNvGrpSpPr/>
          <p:nvPr/>
        </p:nvGrpSpPr>
        <p:grpSpPr>
          <a:xfrm>
            <a:off x="10882555" y="6987594"/>
            <a:ext cx="5421286" cy="2799389"/>
            <a:chOff x="0" y="0"/>
            <a:chExt cx="1427828" cy="737288"/>
          </a:xfrm>
        </p:grpSpPr>
        <p:sp>
          <p:nvSpPr>
            <p:cNvPr id="21" name="Freeform 21"/>
            <p:cNvSpPr/>
            <p:nvPr/>
          </p:nvSpPr>
          <p:spPr>
            <a:xfrm>
              <a:off x="0" y="0"/>
              <a:ext cx="1427828" cy="737288"/>
            </a:xfrm>
            <a:custGeom>
              <a:avLst/>
              <a:gdLst/>
              <a:ahLst/>
              <a:cxnLst/>
              <a:rect l="l" t="t" r="r" b="b"/>
              <a:pathLst>
                <a:path w="1427828" h="737288">
                  <a:moveTo>
                    <a:pt x="72831" y="0"/>
                  </a:moveTo>
                  <a:lnTo>
                    <a:pt x="1354997" y="0"/>
                  </a:lnTo>
                  <a:cubicBezTo>
                    <a:pt x="1374313" y="0"/>
                    <a:pt x="1392838" y="7673"/>
                    <a:pt x="1406497" y="21332"/>
                  </a:cubicBezTo>
                  <a:cubicBezTo>
                    <a:pt x="1420155" y="34990"/>
                    <a:pt x="1427828" y="53515"/>
                    <a:pt x="1427828" y="72831"/>
                  </a:cubicBezTo>
                  <a:lnTo>
                    <a:pt x="1427828" y="664457"/>
                  </a:lnTo>
                  <a:cubicBezTo>
                    <a:pt x="1427828" y="704680"/>
                    <a:pt x="1395221" y="737288"/>
                    <a:pt x="1354997" y="737288"/>
                  </a:cubicBezTo>
                  <a:lnTo>
                    <a:pt x="72831" y="737288"/>
                  </a:lnTo>
                  <a:cubicBezTo>
                    <a:pt x="32608" y="737288"/>
                    <a:pt x="0" y="704680"/>
                    <a:pt x="0" y="664457"/>
                  </a:cubicBezTo>
                  <a:lnTo>
                    <a:pt x="0" y="72831"/>
                  </a:lnTo>
                  <a:cubicBezTo>
                    <a:pt x="0" y="32608"/>
                    <a:pt x="32608" y="0"/>
                    <a:pt x="72831" y="0"/>
                  </a:cubicBezTo>
                  <a:close/>
                </a:path>
              </a:pathLst>
            </a:custGeom>
            <a:solidFill>
              <a:srgbClr val="040506"/>
            </a:solidFill>
          </p:spPr>
          <p:txBody>
            <a:bodyPr/>
            <a:lstStyle/>
            <a:p>
              <a:endParaRPr lang="en-US" dirty="0"/>
            </a:p>
          </p:txBody>
        </p:sp>
        <p:sp>
          <p:nvSpPr>
            <p:cNvPr id="22" name="TextBox 22"/>
            <p:cNvSpPr txBox="1"/>
            <p:nvPr/>
          </p:nvSpPr>
          <p:spPr>
            <a:xfrm>
              <a:off x="0" y="-38100"/>
              <a:ext cx="1427828" cy="775388"/>
            </a:xfrm>
            <a:prstGeom prst="rect">
              <a:avLst/>
            </a:prstGeom>
          </p:spPr>
          <p:txBody>
            <a:bodyPr lIns="50800" tIns="50800" rIns="50800" bIns="50800" rtlCol="0" anchor="ctr"/>
            <a:lstStyle/>
            <a:p>
              <a:pPr algn="just">
                <a:lnSpc>
                  <a:spcPts val="2659"/>
                </a:lnSpc>
              </a:pPr>
              <a:endParaRPr dirty="0"/>
            </a:p>
          </p:txBody>
        </p:sp>
      </p:grpSp>
      <p:grpSp>
        <p:nvGrpSpPr>
          <p:cNvPr id="23" name="Group 23"/>
          <p:cNvGrpSpPr/>
          <p:nvPr/>
        </p:nvGrpSpPr>
        <p:grpSpPr>
          <a:xfrm>
            <a:off x="11048457" y="3221464"/>
            <a:ext cx="5089482" cy="6417970"/>
            <a:chOff x="0" y="0"/>
            <a:chExt cx="1340440" cy="1690329"/>
          </a:xfrm>
        </p:grpSpPr>
        <p:sp>
          <p:nvSpPr>
            <p:cNvPr id="24" name="Freeform 24"/>
            <p:cNvSpPr/>
            <p:nvPr/>
          </p:nvSpPr>
          <p:spPr>
            <a:xfrm>
              <a:off x="0" y="0"/>
              <a:ext cx="1340440" cy="1690329"/>
            </a:xfrm>
            <a:custGeom>
              <a:avLst/>
              <a:gdLst/>
              <a:ahLst/>
              <a:cxnLst/>
              <a:rect l="l" t="t" r="r" b="b"/>
              <a:pathLst>
                <a:path w="1340440" h="1690329">
                  <a:moveTo>
                    <a:pt x="77579" y="0"/>
                  </a:moveTo>
                  <a:lnTo>
                    <a:pt x="1262861" y="0"/>
                  </a:lnTo>
                  <a:cubicBezTo>
                    <a:pt x="1305707" y="0"/>
                    <a:pt x="1340440" y="34733"/>
                    <a:pt x="1340440" y="77579"/>
                  </a:cubicBezTo>
                  <a:lnTo>
                    <a:pt x="1340440" y="1612750"/>
                  </a:lnTo>
                  <a:cubicBezTo>
                    <a:pt x="1340440" y="1633325"/>
                    <a:pt x="1332266" y="1653058"/>
                    <a:pt x="1317717" y="1667607"/>
                  </a:cubicBezTo>
                  <a:cubicBezTo>
                    <a:pt x="1303169" y="1682156"/>
                    <a:pt x="1283436" y="1690329"/>
                    <a:pt x="1262861" y="1690329"/>
                  </a:cubicBezTo>
                  <a:lnTo>
                    <a:pt x="77579" y="1690329"/>
                  </a:lnTo>
                  <a:cubicBezTo>
                    <a:pt x="34733" y="1690329"/>
                    <a:pt x="0" y="1655596"/>
                    <a:pt x="0" y="1612750"/>
                  </a:cubicBezTo>
                  <a:lnTo>
                    <a:pt x="0" y="77579"/>
                  </a:lnTo>
                  <a:cubicBezTo>
                    <a:pt x="0" y="57004"/>
                    <a:pt x="8173" y="37271"/>
                    <a:pt x="22722" y="22722"/>
                  </a:cubicBezTo>
                  <a:cubicBezTo>
                    <a:pt x="37271" y="8173"/>
                    <a:pt x="57004" y="0"/>
                    <a:pt x="77579" y="0"/>
                  </a:cubicBezTo>
                  <a:close/>
                </a:path>
              </a:pathLst>
            </a:custGeom>
            <a:solidFill>
              <a:srgbClr val="E8ECEC"/>
            </a:solidFill>
          </p:spPr>
          <p:txBody>
            <a:bodyPr/>
            <a:lstStyle/>
            <a:p>
              <a:endParaRPr lang="en-US" dirty="0"/>
            </a:p>
          </p:txBody>
        </p:sp>
        <p:sp>
          <p:nvSpPr>
            <p:cNvPr id="25" name="TextBox 25"/>
            <p:cNvSpPr txBox="1"/>
            <p:nvPr/>
          </p:nvSpPr>
          <p:spPr>
            <a:xfrm>
              <a:off x="0" y="-38100"/>
              <a:ext cx="1340440" cy="1728429"/>
            </a:xfrm>
            <a:prstGeom prst="rect">
              <a:avLst/>
            </a:prstGeom>
          </p:spPr>
          <p:txBody>
            <a:bodyPr lIns="50800" tIns="50800" rIns="50800" bIns="50800" rtlCol="0" anchor="ctr"/>
            <a:lstStyle/>
            <a:p>
              <a:pPr algn="just">
                <a:lnSpc>
                  <a:spcPts val="2659"/>
                </a:lnSpc>
              </a:pPr>
              <a:endParaRPr dirty="0"/>
            </a:p>
          </p:txBody>
        </p:sp>
      </p:grpSp>
      <p:grpSp>
        <p:nvGrpSpPr>
          <p:cNvPr id="26" name="Group 26"/>
          <p:cNvGrpSpPr/>
          <p:nvPr/>
        </p:nvGrpSpPr>
        <p:grpSpPr>
          <a:xfrm>
            <a:off x="12487451" y="2115718"/>
            <a:ext cx="2211493" cy="2211493"/>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0506"/>
            </a:solidFill>
          </p:spPr>
          <p:txBody>
            <a:bodyPr/>
            <a:lstStyle/>
            <a:p>
              <a:endParaRPr lang="en-US" dirty="0"/>
            </a:p>
          </p:txBody>
        </p:sp>
        <p:sp>
          <p:nvSpPr>
            <p:cNvPr id="28" name="TextBox 28"/>
            <p:cNvSpPr txBox="1"/>
            <p:nvPr/>
          </p:nvSpPr>
          <p:spPr>
            <a:xfrm>
              <a:off x="76200" y="38100"/>
              <a:ext cx="660400" cy="698500"/>
            </a:xfrm>
            <a:prstGeom prst="rect">
              <a:avLst/>
            </a:prstGeom>
          </p:spPr>
          <p:txBody>
            <a:bodyPr lIns="50800" tIns="50800" rIns="50800" bIns="50800" rtlCol="0" anchor="ctr"/>
            <a:lstStyle/>
            <a:p>
              <a:pPr algn="just">
                <a:lnSpc>
                  <a:spcPts val="2659"/>
                </a:lnSpc>
              </a:pPr>
              <a:endParaRPr dirty="0"/>
            </a:p>
          </p:txBody>
        </p:sp>
      </p:grpSp>
      <p:sp>
        <p:nvSpPr>
          <p:cNvPr id="29" name="Freeform 29"/>
          <p:cNvSpPr/>
          <p:nvPr/>
        </p:nvSpPr>
        <p:spPr>
          <a:xfrm>
            <a:off x="12988294" y="2462576"/>
            <a:ext cx="1207918" cy="1460121"/>
          </a:xfrm>
          <a:custGeom>
            <a:avLst/>
            <a:gdLst/>
            <a:ahLst/>
            <a:cxnLst/>
            <a:rect l="l" t="t" r="r" b="b"/>
            <a:pathLst>
              <a:path w="1207918" h="1460121">
                <a:moveTo>
                  <a:pt x="0" y="0"/>
                </a:moveTo>
                <a:lnTo>
                  <a:pt x="1207919" y="0"/>
                </a:lnTo>
                <a:lnTo>
                  <a:pt x="1207919" y="1460121"/>
                </a:lnTo>
                <a:lnTo>
                  <a:pt x="0" y="14601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30" name="TextBox 30"/>
          <p:cNvSpPr txBox="1"/>
          <p:nvPr/>
        </p:nvSpPr>
        <p:spPr>
          <a:xfrm>
            <a:off x="11208352" y="4873311"/>
            <a:ext cx="4767804" cy="422275"/>
          </a:xfrm>
          <a:prstGeom prst="rect">
            <a:avLst/>
          </a:prstGeom>
        </p:spPr>
        <p:txBody>
          <a:bodyPr lIns="0" tIns="0" rIns="0" bIns="0" rtlCol="0" anchor="t">
            <a:spAutoFit/>
          </a:bodyPr>
          <a:lstStyle/>
          <a:p>
            <a:pPr algn="ctr">
              <a:lnSpc>
                <a:spcPts val="3499"/>
              </a:lnSpc>
            </a:pPr>
            <a:r>
              <a:rPr lang="en-US" sz="2499" b="1" dirty="0">
                <a:solidFill>
                  <a:srgbClr val="000000"/>
                </a:solidFill>
                <a:latin typeface="Garet Bold"/>
                <a:ea typeface="Garet Bold"/>
                <a:cs typeface="Garet Bold"/>
                <a:sym typeface="Garet Bold"/>
              </a:rPr>
              <a:t>Programs</a:t>
            </a:r>
          </a:p>
        </p:txBody>
      </p:sp>
      <p:sp>
        <p:nvSpPr>
          <p:cNvPr id="31" name="AutoShape 31"/>
          <p:cNvSpPr/>
          <p:nvPr/>
        </p:nvSpPr>
        <p:spPr>
          <a:xfrm>
            <a:off x="567338" y="457811"/>
            <a:ext cx="0" cy="1417611"/>
          </a:xfrm>
          <a:prstGeom prst="line">
            <a:avLst/>
          </a:prstGeom>
          <a:ln w="38100" cap="flat">
            <a:solidFill>
              <a:srgbClr val="000000"/>
            </a:solidFill>
            <a:prstDash val="solid"/>
            <a:headEnd type="none" w="sm" len="sm"/>
            <a:tailEnd type="none" w="sm" len="sm"/>
          </a:ln>
        </p:spPr>
        <p:txBody>
          <a:bodyPr/>
          <a:lstStyle/>
          <a:p>
            <a:endParaRPr lang="en-US" dirty="0"/>
          </a:p>
        </p:txBody>
      </p:sp>
      <p:sp>
        <p:nvSpPr>
          <p:cNvPr id="32" name="AutoShape 32"/>
          <p:cNvSpPr/>
          <p:nvPr/>
        </p:nvSpPr>
        <p:spPr>
          <a:xfrm>
            <a:off x="17584228" y="457811"/>
            <a:ext cx="0" cy="1417611"/>
          </a:xfrm>
          <a:prstGeom prst="line">
            <a:avLst/>
          </a:prstGeom>
          <a:ln w="38100" cap="flat">
            <a:solidFill>
              <a:srgbClr val="000000"/>
            </a:solidFill>
            <a:prstDash val="solid"/>
            <a:headEnd type="none" w="sm" len="sm"/>
            <a:tailEnd type="none" w="sm" len="sm"/>
          </a:ln>
        </p:spPr>
        <p:txBody>
          <a:bodyPr/>
          <a:lstStyle/>
          <a:p>
            <a:endParaRPr lang="en-US" dirty="0"/>
          </a:p>
        </p:txBody>
      </p:sp>
      <p:sp>
        <p:nvSpPr>
          <p:cNvPr id="33" name="TextBox 33"/>
          <p:cNvSpPr txBox="1"/>
          <p:nvPr/>
        </p:nvSpPr>
        <p:spPr>
          <a:xfrm>
            <a:off x="11210486" y="5724579"/>
            <a:ext cx="4927454" cy="3185487"/>
          </a:xfrm>
          <a:prstGeom prst="rect">
            <a:avLst/>
          </a:prstGeom>
        </p:spPr>
        <p:txBody>
          <a:bodyPr lIns="0" tIns="0" rIns="0" bIns="0" rtlCol="0" anchor="t">
            <a:spAutoFit/>
          </a:bodyPr>
          <a:lstStyle/>
          <a:p>
            <a:pPr marL="388620" lvl="1" indent="-194310" algn="l">
              <a:lnSpc>
                <a:spcPts val="2520"/>
              </a:lnSpc>
              <a:buFont typeface="Arial"/>
              <a:buChar char="•"/>
            </a:pPr>
            <a:r>
              <a:rPr lang="en-US" sz="1800" dirty="0">
                <a:solidFill>
                  <a:srgbClr val="000000"/>
                </a:solidFill>
                <a:latin typeface="Open Sans"/>
                <a:ea typeface="Open Sans"/>
                <a:cs typeface="Open Sans"/>
                <a:sym typeface="Open Sans"/>
              </a:rPr>
              <a:t>Bachelor of Business Administration (Trades Management) | George Brown College</a:t>
            </a:r>
          </a:p>
          <a:p>
            <a:pPr marL="388620" lvl="1" indent="-194310" algn="l">
              <a:lnSpc>
                <a:spcPts val="2520"/>
              </a:lnSpc>
              <a:buFont typeface="Arial"/>
              <a:buChar char="•"/>
            </a:pPr>
            <a:endParaRPr lang="en-US" sz="1800" dirty="0">
              <a:solidFill>
                <a:srgbClr val="000000"/>
              </a:solidFill>
              <a:latin typeface="Open Sans"/>
              <a:ea typeface="Open Sans"/>
              <a:cs typeface="Open Sans"/>
              <a:sym typeface="Open Sans"/>
            </a:endParaRPr>
          </a:p>
          <a:p>
            <a:pPr marL="388620" lvl="1" indent="-194310" algn="l">
              <a:lnSpc>
                <a:spcPts val="2520"/>
              </a:lnSpc>
              <a:buFont typeface="Arial"/>
              <a:buChar char="•"/>
            </a:pPr>
            <a:r>
              <a:rPr lang="en-US" sz="1800" dirty="0">
                <a:solidFill>
                  <a:srgbClr val="000000"/>
                </a:solidFill>
                <a:latin typeface="Open Sans"/>
                <a:ea typeface="Open Sans"/>
                <a:cs typeface="Open Sans"/>
                <a:sym typeface="Open Sans"/>
              </a:rPr>
              <a:t>Trades Management — Bachelor of Business Administration degree - University of the Fraser Valley (UFV)</a:t>
            </a:r>
          </a:p>
          <a:p>
            <a:pPr marL="388620" lvl="1" indent="-194310" algn="l">
              <a:lnSpc>
                <a:spcPts val="2520"/>
              </a:lnSpc>
              <a:buFont typeface="Arial"/>
              <a:buChar char="•"/>
            </a:pPr>
            <a:endParaRPr lang="en-US" sz="1800" dirty="0">
              <a:solidFill>
                <a:srgbClr val="000000"/>
              </a:solidFill>
              <a:latin typeface="Open Sans"/>
              <a:ea typeface="Open Sans"/>
              <a:cs typeface="Open Sans"/>
              <a:sym typeface="Open Sans"/>
            </a:endParaRPr>
          </a:p>
          <a:p>
            <a:pPr marL="388620" lvl="1" indent="-194310" algn="l">
              <a:lnSpc>
                <a:spcPts val="2520"/>
              </a:lnSpc>
              <a:buFont typeface="Arial"/>
              <a:buChar char="•"/>
            </a:pPr>
            <a:r>
              <a:rPr lang="en-US" sz="1800" dirty="0">
                <a:solidFill>
                  <a:srgbClr val="000000"/>
                </a:solidFill>
                <a:latin typeface="Open Sans"/>
                <a:ea typeface="Open Sans"/>
                <a:cs typeface="Open Sans"/>
                <a:sym typeface="Open Sans"/>
              </a:rPr>
              <a:t>Bachelor of Business Administrations program |Mohawk College</a:t>
            </a:r>
          </a:p>
        </p:txBody>
      </p:sp>
      <p:sp>
        <p:nvSpPr>
          <p:cNvPr id="34" name="TextBox 34"/>
          <p:cNvSpPr txBox="1"/>
          <p:nvPr/>
        </p:nvSpPr>
        <p:spPr>
          <a:xfrm>
            <a:off x="2723024" y="5600700"/>
            <a:ext cx="4668511" cy="3440430"/>
          </a:xfrm>
          <a:prstGeom prst="rect">
            <a:avLst/>
          </a:prstGeom>
        </p:spPr>
        <p:txBody>
          <a:bodyPr lIns="0" tIns="0" rIns="0" bIns="0" rtlCol="0" anchor="t">
            <a:spAutoFit/>
          </a:bodyPr>
          <a:lstStyle/>
          <a:p>
            <a:pPr marL="388620" lvl="1" indent="-194310" algn="l">
              <a:lnSpc>
                <a:spcPts val="2520"/>
              </a:lnSpc>
              <a:buFont typeface="Arial"/>
              <a:buChar char="•"/>
            </a:pPr>
            <a:r>
              <a:rPr lang="en-US" sz="1800" b="1" dirty="0">
                <a:solidFill>
                  <a:srgbClr val="000000"/>
                </a:solidFill>
                <a:latin typeface="Open Sans Bold"/>
                <a:ea typeface="Open Sans Bold"/>
                <a:cs typeface="Open Sans Bold"/>
                <a:sym typeface="Open Sans Bold"/>
              </a:rPr>
              <a:t>Effective Communication: </a:t>
            </a:r>
            <a:r>
              <a:rPr lang="en-US" sz="1800" dirty="0">
                <a:solidFill>
                  <a:srgbClr val="000000"/>
                </a:solidFill>
                <a:latin typeface="Open Sans"/>
                <a:ea typeface="Open Sans"/>
                <a:cs typeface="Open Sans"/>
                <a:sym typeface="Open Sans"/>
              </a:rPr>
              <a:t>Leaders ensure clear communication of project goals and safety protocols.</a:t>
            </a:r>
          </a:p>
          <a:p>
            <a:pPr algn="l">
              <a:lnSpc>
                <a:spcPts val="2520"/>
              </a:lnSpc>
            </a:pPr>
            <a:endParaRPr lang="en-US" sz="1800" dirty="0">
              <a:solidFill>
                <a:srgbClr val="000000"/>
              </a:solidFill>
              <a:latin typeface="Open Sans"/>
              <a:ea typeface="Open Sans"/>
              <a:cs typeface="Open Sans"/>
              <a:sym typeface="Open Sans"/>
            </a:endParaRPr>
          </a:p>
          <a:p>
            <a:pPr marL="388620" lvl="1" indent="-194310" algn="l">
              <a:lnSpc>
                <a:spcPts val="2520"/>
              </a:lnSpc>
              <a:buFont typeface="Arial"/>
              <a:buChar char="•"/>
            </a:pPr>
            <a:r>
              <a:rPr lang="en-US" sz="1800" b="1" dirty="0">
                <a:solidFill>
                  <a:srgbClr val="000000"/>
                </a:solidFill>
                <a:latin typeface="Open Sans Bold"/>
                <a:ea typeface="Open Sans Bold"/>
                <a:cs typeface="Open Sans Bold"/>
                <a:sym typeface="Open Sans Bold"/>
              </a:rPr>
              <a:t>Strategic Decision-Making:</a:t>
            </a:r>
            <a:r>
              <a:rPr lang="en-US" sz="1800" dirty="0">
                <a:solidFill>
                  <a:srgbClr val="000000"/>
                </a:solidFill>
                <a:latin typeface="Open Sans"/>
                <a:ea typeface="Open Sans"/>
                <a:cs typeface="Open Sans"/>
                <a:sym typeface="Open Sans"/>
              </a:rPr>
              <a:t> They make informed decisions that align with project success.</a:t>
            </a:r>
          </a:p>
          <a:p>
            <a:pPr algn="l">
              <a:lnSpc>
                <a:spcPts val="2520"/>
              </a:lnSpc>
            </a:pPr>
            <a:endParaRPr lang="en-US" sz="1800" dirty="0">
              <a:solidFill>
                <a:srgbClr val="000000"/>
              </a:solidFill>
              <a:latin typeface="Open Sans"/>
              <a:ea typeface="Open Sans"/>
              <a:cs typeface="Open Sans"/>
              <a:sym typeface="Open Sans"/>
            </a:endParaRPr>
          </a:p>
          <a:p>
            <a:pPr marL="388620" lvl="1" indent="-194310" algn="l">
              <a:lnSpc>
                <a:spcPts val="2520"/>
              </a:lnSpc>
              <a:buFont typeface="Arial"/>
              <a:buChar char="•"/>
            </a:pPr>
            <a:r>
              <a:rPr lang="en-US" sz="1800" b="1" dirty="0">
                <a:solidFill>
                  <a:srgbClr val="000000"/>
                </a:solidFill>
                <a:latin typeface="Open Sans Bold"/>
                <a:ea typeface="Open Sans Bold"/>
                <a:cs typeface="Open Sans Bold"/>
                <a:sym typeface="Open Sans Bold"/>
              </a:rPr>
              <a:t>Mentorship: </a:t>
            </a:r>
            <a:r>
              <a:rPr lang="en-US" sz="1800" dirty="0">
                <a:solidFill>
                  <a:srgbClr val="000000"/>
                </a:solidFill>
                <a:latin typeface="Open Sans"/>
                <a:ea typeface="Open Sans"/>
                <a:cs typeface="Open Sans"/>
                <a:sym typeface="Open Sans"/>
              </a:rPr>
              <a:t>Leaders foster skills development, creating a pipeline of future talent.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751" y="0"/>
            <a:ext cx="18288000" cy="2115718"/>
            <a:chOff x="0" y="0"/>
            <a:chExt cx="4816593" cy="557226"/>
          </a:xfrm>
        </p:grpSpPr>
        <p:sp>
          <p:nvSpPr>
            <p:cNvPr id="3" name="Freeform 3"/>
            <p:cNvSpPr/>
            <p:nvPr/>
          </p:nvSpPr>
          <p:spPr>
            <a:xfrm>
              <a:off x="0" y="0"/>
              <a:ext cx="4816592" cy="557226"/>
            </a:xfrm>
            <a:custGeom>
              <a:avLst/>
              <a:gdLst/>
              <a:ahLst/>
              <a:cxnLst/>
              <a:rect l="l" t="t" r="r" b="b"/>
              <a:pathLst>
                <a:path w="4816592" h="557226">
                  <a:moveTo>
                    <a:pt x="0" y="0"/>
                  </a:moveTo>
                  <a:lnTo>
                    <a:pt x="4816592" y="0"/>
                  </a:lnTo>
                  <a:lnTo>
                    <a:pt x="4816592" y="557226"/>
                  </a:lnTo>
                  <a:lnTo>
                    <a:pt x="0" y="557226"/>
                  </a:lnTo>
                  <a:close/>
                </a:path>
              </a:pathLst>
            </a:custGeom>
            <a:solidFill>
              <a:srgbClr val="E8ECEC"/>
            </a:solidFill>
          </p:spPr>
          <p:txBody>
            <a:bodyPr/>
            <a:lstStyle/>
            <a:p>
              <a:endParaRPr lang="en-US" dirty="0"/>
            </a:p>
          </p:txBody>
        </p:sp>
        <p:sp>
          <p:nvSpPr>
            <p:cNvPr id="4" name="TextBox 4"/>
            <p:cNvSpPr txBox="1"/>
            <p:nvPr/>
          </p:nvSpPr>
          <p:spPr>
            <a:xfrm>
              <a:off x="0" y="-19050"/>
              <a:ext cx="4816593" cy="576276"/>
            </a:xfrm>
            <a:prstGeom prst="rect">
              <a:avLst/>
            </a:prstGeom>
          </p:spPr>
          <p:txBody>
            <a:bodyPr lIns="50800" tIns="50800" rIns="50800" bIns="50800" rtlCol="0" anchor="ctr"/>
            <a:lstStyle/>
            <a:p>
              <a:pPr algn="ctr">
                <a:lnSpc>
                  <a:spcPts val="2859"/>
                </a:lnSpc>
              </a:pPr>
              <a:endParaRPr dirty="0"/>
            </a:p>
          </p:txBody>
        </p:sp>
      </p:grpSp>
      <p:sp>
        <p:nvSpPr>
          <p:cNvPr id="5" name="Freeform 5"/>
          <p:cNvSpPr/>
          <p:nvPr/>
        </p:nvSpPr>
        <p:spPr>
          <a:xfrm>
            <a:off x="-2764011" y="-4615364"/>
            <a:ext cx="6362511" cy="6528696"/>
          </a:xfrm>
          <a:custGeom>
            <a:avLst/>
            <a:gdLst/>
            <a:ahLst/>
            <a:cxnLst/>
            <a:rect l="l" t="t" r="r" b="b"/>
            <a:pathLst>
              <a:path w="6362511" h="6528696">
                <a:moveTo>
                  <a:pt x="0" y="0"/>
                </a:moveTo>
                <a:lnTo>
                  <a:pt x="6362511" y="0"/>
                </a:lnTo>
                <a:lnTo>
                  <a:pt x="6362511" y="6528695"/>
                </a:lnTo>
                <a:lnTo>
                  <a:pt x="0" y="65286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6" name="TextBox 6"/>
          <p:cNvSpPr txBox="1"/>
          <p:nvPr/>
        </p:nvSpPr>
        <p:spPr>
          <a:xfrm>
            <a:off x="1108202" y="598516"/>
            <a:ext cx="16151098" cy="1031427"/>
          </a:xfrm>
          <a:prstGeom prst="rect">
            <a:avLst/>
          </a:prstGeom>
        </p:spPr>
        <p:txBody>
          <a:bodyPr lIns="0" tIns="0" rIns="0" bIns="0" rtlCol="0" anchor="t">
            <a:spAutoFit/>
          </a:bodyPr>
          <a:lstStyle/>
          <a:p>
            <a:pPr algn="ctr">
              <a:lnSpc>
                <a:spcPts val="8460"/>
              </a:lnSpc>
            </a:pPr>
            <a:r>
              <a:rPr lang="en-US" sz="6130" b="1" spc="600" dirty="0">
                <a:solidFill>
                  <a:srgbClr val="060606"/>
                </a:solidFill>
                <a:latin typeface="Garet Bold"/>
                <a:ea typeface="Garet Bold"/>
                <a:cs typeface="Garet Bold"/>
                <a:sym typeface="Garet Bold"/>
              </a:rPr>
              <a:t>CLOSING REMARKS</a:t>
            </a:r>
          </a:p>
        </p:txBody>
      </p:sp>
      <p:sp>
        <p:nvSpPr>
          <p:cNvPr id="7" name="Freeform 7"/>
          <p:cNvSpPr/>
          <p:nvPr/>
        </p:nvSpPr>
        <p:spPr>
          <a:xfrm rot="2016048">
            <a:off x="11304415" y="2230546"/>
            <a:ext cx="23303629" cy="5825907"/>
          </a:xfrm>
          <a:custGeom>
            <a:avLst/>
            <a:gdLst/>
            <a:ahLst/>
            <a:cxnLst/>
            <a:rect l="l" t="t" r="r" b="b"/>
            <a:pathLst>
              <a:path w="23303629" h="5825907">
                <a:moveTo>
                  <a:pt x="0" y="0"/>
                </a:moveTo>
                <a:lnTo>
                  <a:pt x="23303629" y="0"/>
                </a:lnTo>
                <a:lnTo>
                  <a:pt x="23303629" y="5825908"/>
                </a:lnTo>
                <a:lnTo>
                  <a:pt x="0" y="58259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grpSp>
        <p:nvGrpSpPr>
          <p:cNvPr id="8" name="Group 8"/>
          <p:cNvGrpSpPr/>
          <p:nvPr/>
        </p:nvGrpSpPr>
        <p:grpSpPr>
          <a:xfrm>
            <a:off x="2797044" y="2673547"/>
            <a:ext cx="12280166" cy="6904982"/>
            <a:chOff x="0" y="0"/>
            <a:chExt cx="3234282" cy="1818596"/>
          </a:xfrm>
        </p:grpSpPr>
        <p:sp>
          <p:nvSpPr>
            <p:cNvPr id="9" name="Freeform 9"/>
            <p:cNvSpPr/>
            <p:nvPr/>
          </p:nvSpPr>
          <p:spPr>
            <a:xfrm>
              <a:off x="0" y="0"/>
              <a:ext cx="3234282" cy="1818596"/>
            </a:xfrm>
            <a:custGeom>
              <a:avLst/>
              <a:gdLst/>
              <a:ahLst/>
              <a:cxnLst/>
              <a:rect l="l" t="t" r="r" b="b"/>
              <a:pathLst>
                <a:path w="3234282" h="1818596">
                  <a:moveTo>
                    <a:pt x="0" y="0"/>
                  </a:moveTo>
                  <a:lnTo>
                    <a:pt x="3234282" y="0"/>
                  </a:lnTo>
                  <a:lnTo>
                    <a:pt x="3234282" y="1818596"/>
                  </a:lnTo>
                  <a:lnTo>
                    <a:pt x="0" y="1818596"/>
                  </a:lnTo>
                  <a:close/>
                </a:path>
              </a:pathLst>
            </a:custGeom>
            <a:solidFill>
              <a:srgbClr val="E8ECEC"/>
            </a:solidFill>
          </p:spPr>
          <p:txBody>
            <a:bodyPr/>
            <a:lstStyle/>
            <a:p>
              <a:endParaRPr lang="en-US" dirty="0"/>
            </a:p>
          </p:txBody>
        </p:sp>
        <p:sp>
          <p:nvSpPr>
            <p:cNvPr id="10" name="TextBox 10"/>
            <p:cNvSpPr txBox="1"/>
            <p:nvPr/>
          </p:nvSpPr>
          <p:spPr>
            <a:xfrm>
              <a:off x="0" y="-19050"/>
              <a:ext cx="3234282" cy="1837646"/>
            </a:xfrm>
            <a:prstGeom prst="rect">
              <a:avLst/>
            </a:prstGeom>
          </p:spPr>
          <p:txBody>
            <a:bodyPr lIns="50800" tIns="50800" rIns="50800" bIns="50800" rtlCol="0" anchor="ctr"/>
            <a:lstStyle/>
            <a:p>
              <a:pPr algn="ctr">
                <a:lnSpc>
                  <a:spcPts val="2859"/>
                </a:lnSpc>
              </a:pPr>
              <a:endParaRPr dirty="0"/>
            </a:p>
          </p:txBody>
        </p:sp>
      </p:grpSp>
      <p:sp>
        <p:nvSpPr>
          <p:cNvPr id="11" name="Freeform 11"/>
          <p:cNvSpPr/>
          <p:nvPr/>
        </p:nvSpPr>
        <p:spPr>
          <a:xfrm>
            <a:off x="4437243" y="2855072"/>
            <a:ext cx="8999768" cy="6541931"/>
          </a:xfrm>
          <a:custGeom>
            <a:avLst/>
            <a:gdLst/>
            <a:ahLst/>
            <a:cxnLst/>
            <a:rect l="l" t="t" r="r" b="b"/>
            <a:pathLst>
              <a:path w="8999768" h="6541931">
                <a:moveTo>
                  <a:pt x="0" y="0"/>
                </a:moveTo>
                <a:lnTo>
                  <a:pt x="8999767" y="0"/>
                </a:lnTo>
                <a:lnTo>
                  <a:pt x="8999767" y="6541932"/>
                </a:lnTo>
                <a:lnTo>
                  <a:pt x="0" y="6541932"/>
                </a:lnTo>
                <a:lnTo>
                  <a:pt x="0" y="0"/>
                </a:lnTo>
                <a:close/>
              </a:path>
            </a:pathLst>
          </a:custGeom>
          <a:blipFill>
            <a:blip r:embed="rId6"/>
            <a:stretch>
              <a:fillRect l="-4359" r="-4539"/>
            </a:stretch>
          </a:blipFill>
        </p:spPr>
        <p:txBody>
          <a:bodyPr/>
          <a:lstStyle/>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76184" y="2886592"/>
            <a:ext cx="17611816" cy="902335"/>
          </a:xfrm>
          <a:prstGeom prst="rect">
            <a:avLst/>
          </a:prstGeom>
        </p:spPr>
        <p:txBody>
          <a:bodyPr lIns="0" tIns="0" rIns="0" bIns="0" rtlCol="0" anchor="t">
            <a:spAutoFit/>
          </a:bodyPr>
          <a:lstStyle/>
          <a:p>
            <a:pPr algn="l">
              <a:lnSpc>
                <a:spcPts val="3799"/>
              </a:lnSpc>
            </a:pPr>
            <a:r>
              <a:rPr lang="en-US" sz="1899" dirty="0">
                <a:solidFill>
                  <a:srgbClr val="000000"/>
                </a:solidFill>
                <a:latin typeface="Open Sans"/>
                <a:ea typeface="Open Sans"/>
                <a:cs typeface="Open Sans"/>
                <a:sym typeface="Open Sans"/>
              </a:rPr>
              <a:t>Aronoff, Craig, (Retrieved June 1, 2017). Family Business Survival: Understanding the Statistics. Family Business Consulting Group, https://www.thefbcg.com/resource/family-business-survival-understanding-the-statistics/</a:t>
            </a:r>
            <a:r>
              <a:rPr lang="en-US" sz="1899" u="sng" dirty="0">
                <a:solidFill>
                  <a:srgbClr val="000000"/>
                </a:solidFill>
                <a:latin typeface="Open Sans"/>
                <a:ea typeface="Open Sans"/>
                <a:cs typeface="Open Sans"/>
                <a:sym typeface="Open Sans"/>
                <a:hlinkClick r:id="rId2" tooltip="https://www.thefbcg.com/assets/1/7/FBA_Family_Business_Survival-Understa..."/>
              </a:rPr>
              <a:t> </a:t>
            </a:r>
          </a:p>
        </p:txBody>
      </p:sp>
      <p:sp>
        <p:nvSpPr>
          <p:cNvPr id="3" name="TextBox 3"/>
          <p:cNvSpPr txBox="1"/>
          <p:nvPr/>
        </p:nvSpPr>
        <p:spPr>
          <a:xfrm>
            <a:off x="676184" y="7302382"/>
            <a:ext cx="17611816" cy="1378585"/>
          </a:xfrm>
          <a:prstGeom prst="rect">
            <a:avLst/>
          </a:prstGeom>
        </p:spPr>
        <p:txBody>
          <a:bodyPr lIns="0" tIns="0" rIns="0" bIns="0" rtlCol="0" anchor="t">
            <a:spAutoFit/>
          </a:bodyPr>
          <a:lstStyle/>
          <a:p>
            <a:pPr algn="l">
              <a:lnSpc>
                <a:spcPts val="3799"/>
              </a:lnSpc>
            </a:pPr>
            <a:r>
              <a:rPr lang="en-US" sz="1899" dirty="0">
                <a:solidFill>
                  <a:srgbClr val="000000"/>
                </a:solidFill>
                <a:latin typeface="Open Sans"/>
                <a:ea typeface="Open Sans"/>
                <a:cs typeface="Open Sans"/>
                <a:sym typeface="Open Sans"/>
              </a:rPr>
              <a:t>Simpson, T. (2021, June 5). CPWR chart book (6th edition): Industry summary - demographics of business owners in construction and all industries. CPWR. https://www.cpwr.com/research/data-center/the-construction-chart-book/chart-book-6th-edition-industry-summary-demographics-of-business-owners-in-construction-and-all-industries/</a:t>
            </a:r>
          </a:p>
        </p:txBody>
      </p:sp>
      <p:grpSp>
        <p:nvGrpSpPr>
          <p:cNvPr id="4" name="Group 4"/>
          <p:cNvGrpSpPr/>
          <p:nvPr/>
        </p:nvGrpSpPr>
        <p:grpSpPr>
          <a:xfrm>
            <a:off x="-39751" y="0"/>
            <a:ext cx="18288000" cy="2115718"/>
            <a:chOff x="0" y="0"/>
            <a:chExt cx="4816593" cy="557226"/>
          </a:xfrm>
        </p:grpSpPr>
        <p:sp>
          <p:nvSpPr>
            <p:cNvPr id="5" name="Freeform 5"/>
            <p:cNvSpPr/>
            <p:nvPr/>
          </p:nvSpPr>
          <p:spPr>
            <a:xfrm>
              <a:off x="0" y="0"/>
              <a:ext cx="4816592" cy="557226"/>
            </a:xfrm>
            <a:custGeom>
              <a:avLst/>
              <a:gdLst/>
              <a:ahLst/>
              <a:cxnLst/>
              <a:rect l="l" t="t" r="r" b="b"/>
              <a:pathLst>
                <a:path w="4816592" h="557226">
                  <a:moveTo>
                    <a:pt x="0" y="0"/>
                  </a:moveTo>
                  <a:lnTo>
                    <a:pt x="4816592" y="0"/>
                  </a:lnTo>
                  <a:lnTo>
                    <a:pt x="4816592" y="557226"/>
                  </a:lnTo>
                  <a:lnTo>
                    <a:pt x="0" y="557226"/>
                  </a:lnTo>
                  <a:close/>
                </a:path>
              </a:pathLst>
            </a:custGeom>
            <a:solidFill>
              <a:srgbClr val="E8ECEC"/>
            </a:solidFill>
          </p:spPr>
          <p:txBody>
            <a:bodyPr/>
            <a:lstStyle/>
            <a:p>
              <a:endParaRPr lang="en-US" dirty="0"/>
            </a:p>
          </p:txBody>
        </p:sp>
        <p:sp>
          <p:nvSpPr>
            <p:cNvPr id="6" name="TextBox 6"/>
            <p:cNvSpPr txBox="1"/>
            <p:nvPr/>
          </p:nvSpPr>
          <p:spPr>
            <a:xfrm>
              <a:off x="0" y="-19050"/>
              <a:ext cx="4816593" cy="576276"/>
            </a:xfrm>
            <a:prstGeom prst="rect">
              <a:avLst/>
            </a:prstGeom>
          </p:spPr>
          <p:txBody>
            <a:bodyPr lIns="50800" tIns="50800" rIns="50800" bIns="50800" rtlCol="0" anchor="ctr"/>
            <a:lstStyle/>
            <a:p>
              <a:pPr algn="ctr">
                <a:lnSpc>
                  <a:spcPts val="2859"/>
                </a:lnSpc>
              </a:pPr>
              <a:endParaRPr dirty="0"/>
            </a:p>
          </p:txBody>
        </p:sp>
      </p:grpSp>
      <p:sp>
        <p:nvSpPr>
          <p:cNvPr id="7" name="Freeform 7"/>
          <p:cNvSpPr/>
          <p:nvPr/>
        </p:nvSpPr>
        <p:spPr>
          <a:xfrm>
            <a:off x="-3557498" y="-4898753"/>
            <a:ext cx="6362511" cy="6528696"/>
          </a:xfrm>
          <a:custGeom>
            <a:avLst/>
            <a:gdLst/>
            <a:ahLst/>
            <a:cxnLst/>
            <a:rect l="l" t="t" r="r" b="b"/>
            <a:pathLst>
              <a:path w="6362511" h="6528696">
                <a:moveTo>
                  <a:pt x="0" y="0"/>
                </a:moveTo>
                <a:lnTo>
                  <a:pt x="6362510" y="0"/>
                </a:lnTo>
                <a:lnTo>
                  <a:pt x="6362510" y="6528696"/>
                </a:lnTo>
                <a:lnTo>
                  <a:pt x="0" y="65286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8" name="TextBox 8"/>
          <p:cNvSpPr txBox="1"/>
          <p:nvPr/>
        </p:nvSpPr>
        <p:spPr>
          <a:xfrm>
            <a:off x="1108202" y="598516"/>
            <a:ext cx="16151098" cy="1031427"/>
          </a:xfrm>
          <a:prstGeom prst="rect">
            <a:avLst/>
          </a:prstGeom>
        </p:spPr>
        <p:txBody>
          <a:bodyPr lIns="0" tIns="0" rIns="0" bIns="0" rtlCol="0" anchor="t">
            <a:spAutoFit/>
          </a:bodyPr>
          <a:lstStyle/>
          <a:p>
            <a:pPr algn="ctr">
              <a:lnSpc>
                <a:spcPts val="8460"/>
              </a:lnSpc>
            </a:pPr>
            <a:r>
              <a:rPr lang="en-US" sz="6130" b="1" spc="600" dirty="0">
                <a:solidFill>
                  <a:srgbClr val="060606"/>
                </a:solidFill>
                <a:latin typeface="Garet Bold"/>
                <a:ea typeface="Garet Bold"/>
                <a:cs typeface="Garet Bold"/>
                <a:sym typeface="Garet Bold"/>
              </a:rPr>
              <a:t>REFERENCES</a:t>
            </a:r>
          </a:p>
        </p:txBody>
      </p:sp>
      <p:sp>
        <p:nvSpPr>
          <p:cNvPr id="9" name="AutoShape 9"/>
          <p:cNvSpPr/>
          <p:nvPr/>
        </p:nvSpPr>
        <p:spPr>
          <a:xfrm>
            <a:off x="695234" y="349053"/>
            <a:ext cx="0" cy="1417611"/>
          </a:xfrm>
          <a:prstGeom prst="line">
            <a:avLst/>
          </a:prstGeom>
          <a:ln w="38100" cap="flat">
            <a:solidFill>
              <a:srgbClr val="000000"/>
            </a:solidFill>
            <a:prstDash val="solid"/>
            <a:headEnd type="none" w="sm" len="sm"/>
            <a:tailEnd type="none" w="sm" len="sm"/>
          </a:ln>
        </p:spPr>
        <p:txBody>
          <a:bodyPr/>
          <a:lstStyle/>
          <a:p>
            <a:endParaRPr lang="en-US" dirty="0"/>
          </a:p>
        </p:txBody>
      </p:sp>
      <p:sp>
        <p:nvSpPr>
          <p:cNvPr id="10" name="TextBox 10"/>
          <p:cNvSpPr txBox="1"/>
          <p:nvPr/>
        </p:nvSpPr>
        <p:spPr>
          <a:xfrm>
            <a:off x="676184" y="4000382"/>
            <a:ext cx="16230600" cy="902335"/>
          </a:xfrm>
          <a:prstGeom prst="rect">
            <a:avLst/>
          </a:prstGeom>
        </p:spPr>
        <p:txBody>
          <a:bodyPr lIns="0" tIns="0" rIns="0" bIns="0" rtlCol="0" anchor="t">
            <a:spAutoFit/>
          </a:bodyPr>
          <a:lstStyle/>
          <a:p>
            <a:pPr algn="l">
              <a:lnSpc>
                <a:spcPts val="3799"/>
              </a:lnSpc>
            </a:pPr>
            <a:r>
              <a:rPr lang="en-US" sz="1899" dirty="0">
                <a:solidFill>
                  <a:srgbClr val="000000"/>
                </a:solidFill>
                <a:latin typeface="Open Sans"/>
                <a:ea typeface="Open Sans"/>
                <a:cs typeface="Open Sans"/>
                <a:sym typeface="Open Sans"/>
              </a:rPr>
              <a:t>BuildForce, C. (2018, January). Construction and Maintenance Looking Forward, 2018-2027, Highlights, Ontario. https://www.constructionforecasts.ca/sites/forecast/files/highlights/2018/2018_ON_Constr_Maint_Looking_Forward.pdf</a:t>
            </a:r>
          </a:p>
        </p:txBody>
      </p:sp>
      <p:sp>
        <p:nvSpPr>
          <p:cNvPr id="11" name="TextBox 11"/>
          <p:cNvSpPr txBox="1"/>
          <p:nvPr/>
        </p:nvSpPr>
        <p:spPr>
          <a:xfrm>
            <a:off x="676184" y="6190497"/>
            <a:ext cx="17611816" cy="902335"/>
          </a:xfrm>
          <a:prstGeom prst="rect">
            <a:avLst/>
          </a:prstGeom>
        </p:spPr>
        <p:txBody>
          <a:bodyPr lIns="0" tIns="0" rIns="0" bIns="0" rtlCol="0" anchor="t">
            <a:spAutoFit/>
          </a:bodyPr>
          <a:lstStyle/>
          <a:p>
            <a:pPr algn="l">
              <a:lnSpc>
                <a:spcPts val="3799"/>
              </a:lnSpc>
            </a:pPr>
            <a:r>
              <a:rPr lang="en-US" sz="1899" i="1" dirty="0">
                <a:solidFill>
                  <a:srgbClr val="000000"/>
                </a:solidFill>
                <a:latin typeface="Open Sans Italics"/>
                <a:ea typeface="Open Sans Italics"/>
                <a:cs typeface="Open Sans Italics"/>
                <a:sym typeface="Open Sans Italics"/>
              </a:rPr>
              <a:t>IKO</a:t>
            </a:r>
            <a:r>
              <a:rPr lang="en-US" sz="1899" dirty="0">
                <a:solidFill>
                  <a:srgbClr val="000000"/>
                </a:solidFill>
                <a:latin typeface="Open Sans"/>
                <a:ea typeface="Open Sans"/>
                <a:cs typeface="Open Sans"/>
                <a:sym typeface="Open Sans"/>
              </a:rPr>
              <a:t>. (2023, September 28). Women in the roofing industry: Statistics, Support &amp; Achievement - Iko. IKO Content Hub. https://www.iko.com/blog/how-women-are-helping-to-advance-the-roofing-profession/#:~:text=Women%20make%20up%20only%200.5,that%20benefit%20the%20whole%20industry.</a:t>
            </a:r>
          </a:p>
        </p:txBody>
      </p:sp>
      <p:sp>
        <p:nvSpPr>
          <p:cNvPr id="12" name="TextBox 12"/>
          <p:cNvSpPr txBox="1"/>
          <p:nvPr/>
        </p:nvSpPr>
        <p:spPr>
          <a:xfrm>
            <a:off x="676184" y="8894947"/>
            <a:ext cx="16230600" cy="902335"/>
          </a:xfrm>
          <a:prstGeom prst="rect">
            <a:avLst/>
          </a:prstGeom>
        </p:spPr>
        <p:txBody>
          <a:bodyPr lIns="0" tIns="0" rIns="0" bIns="0" rtlCol="0" anchor="t">
            <a:spAutoFit/>
          </a:bodyPr>
          <a:lstStyle/>
          <a:p>
            <a:pPr algn="l">
              <a:lnSpc>
                <a:spcPts val="3799"/>
              </a:lnSpc>
            </a:pPr>
            <a:r>
              <a:rPr lang="en-US" sz="1899" dirty="0">
                <a:solidFill>
                  <a:srgbClr val="000000"/>
                </a:solidFill>
                <a:latin typeface="Open Sans"/>
                <a:ea typeface="Open Sans"/>
                <a:cs typeface="Open Sans"/>
                <a:sym typeface="Open Sans"/>
              </a:rPr>
              <a:t>Phillips, Z. (2023, October 12). Construction lost as much as $40B on poor productivity in 2022. Construction Dive. https://www.constructiondive.com/news/construction-wastes-billions-labor-lean-planning/696421/</a:t>
            </a:r>
          </a:p>
        </p:txBody>
      </p:sp>
      <p:sp>
        <p:nvSpPr>
          <p:cNvPr id="13" name="TextBox 13"/>
          <p:cNvSpPr txBox="1"/>
          <p:nvPr/>
        </p:nvSpPr>
        <p:spPr>
          <a:xfrm>
            <a:off x="676184" y="5000625"/>
            <a:ext cx="18288000" cy="902335"/>
          </a:xfrm>
          <a:prstGeom prst="rect">
            <a:avLst/>
          </a:prstGeom>
        </p:spPr>
        <p:txBody>
          <a:bodyPr lIns="0" tIns="0" rIns="0" bIns="0" rtlCol="0" anchor="t">
            <a:spAutoFit/>
          </a:bodyPr>
          <a:lstStyle/>
          <a:p>
            <a:pPr algn="l">
              <a:lnSpc>
                <a:spcPts val="3799"/>
              </a:lnSpc>
            </a:pPr>
            <a:r>
              <a:rPr lang="en-US" sz="1899" dirty="0">
                <a:solidFill>
                  <a:srgbClr val="000000"/>
                </a:solidFill>
                <a:latin typeface="Inter"/>
                <a:ea typeface="Inter"/>
                <a:cs typeface="Inter"/>
                <a:sym typeface="Inter"/>
              </a:rPr>
              <a:t>Government of Canada. (2022, January). Government of Canada investments in the skilled trades. https://www.canada.ca/en/employment-social-development/news/2022/01/government-of-canada-investments-in-the-skilled-trades.html</a:t>
            </a:r>
          </a:p>
        </p:txBody>
      </p:sp>
      <p:sp>
        <p:nvSpPr>
          <p:cNvPr id="14" name="AutoShape 14"/>
          <p:cNvSpPr/>
          <p:nvPr/>
        </p:nvSpPr>
        <p:spPr>
          <a:xfrm>
            <a:off x="16925834" y="457811"/>
            <a:ext cx="0" cy="1417611"/>
          </a:xfrm>
          <a:prstGeom prst="line">
            <a:avLst/>
          </a:prstGeom>
          <a:ln w="38100" cap="flat">
            <a:solidFill>
              <a:srgbClr val="000000"/>
            </a:solidFill>
            <a:prstDash val="solid"/>
            <a:headEnd type="none" w="sm" len="sm"/>
            <a:tailEnd type="none" w="sm" len="sm"/>
          </a:ln>
        </p:spPr>
        <p:txBody>
          <a:bodyPr/>
          <a:lstStyle/>
          <a:p>
            <a:endParaRPr lang="en-US" dirty="0"/>
          </a:p>
        </p:txBody>
      </p:sp>
      <p:sp>
        <p:nvSpPr>
          <p:cNvPr id="15" name="Freeform 15"/>
          <p:cNvSpPr/>
          <p:nvPr/>
        </p:nvSpPr>
        <p:spPr>
          <a:xfrm>
            <a:off x="15326876" y="-4927979"/>
            <a:ext cx="6362511" cy="6528696"/>
          </a:xfrm>
          <a:custGeom>
            <a:avLst/>
            <a:gdLst/>
            <a:ahLst/>
            <a:cxnLst/>
            <a:rect l="l" t="t" r="r" b="b"/>
            <a:pathLst>
              <a:path w="6362511" h="6528696">
                <a:moveTo>
                  <a:pt x="0" y="0"/>
                </a:moveTo>
                <a:lnTo>
                  <a:pt x="6362510" y="0"/>
                </a:lnTo>
                <a:lnTo>
                  <a:pt x="6362510" y="6528696"/>
                </a:lnTo>
                <a:lnTo>
                  <a:pt x="0" y="65286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052"/>
            <a:ext cx="4715795" cy="10287000"/>
            <a:chOff x="0" y="0"/>
            <a:chExt cx="3726061" cy="8128000"/>
          </a:xfrm>
        </p:grpSpPr>
        <p:sp>
          <p:nvSpPr>
            <p:cNvPr id="3" name="Freeform 3"/>
            <p:cNvSpPr/>
            <p:nvPr/>
          </p:nvSpPr>
          <p:spPr>
            <a:xfrm>
              <a:off x="0" y="0"/>
              <a:ext cx="3726061" cy="8128000"/>
            </a:xfrm>
            <a:custGeom>
              <a:avLst/>
              <a:gdLst/>
              <a:ahLst/>
              <a:cxnLst/>
              <a:rect l="l" t="t" r="r" b="b"/>
              <a:pathLst>
                <a:path w="3726061" h="8128000">
                  <a:moveTo>
                    <a:pt x="0" y="0"/>
                  </a:moveTo>
                  <a:lnTo>
                    <a:pt x="3726061" y="0"/>
                  </a:lnTo>
                  <a:lnTo>
                    <a:pt x="3726061" y="8128000"/>
                  </a:lnTo>
                  <a:lnTo>
                    <a:pt x="0" y="8128000"/>
                  </a:lnTo>
                  <a:close/>
                </a:path>
              </a:pathLst>
            </a:custGeom>
            <a:solidFill>
              <a:srgbClr val="F6F6F6"/>
            </a:solidFill>
          </p:spPr>
          <p:txBody>
            <a:bodyPr/>
            <a:lstStyle/>
            <a:p>
              <a:endParaRPr lang="en-US" dirty="0"/>
            </a:p>
          </p:txBody>
        </p:sp>
        <p:sp>
          <p:nvSpPr>
            <p:cNvPr id="4" name="TextBox 4"/>
            <p:cNvSpPr txBox="1"/>
            <p:nvPr/>
          </p:nvSpPr>
          <p:spPr>
            <a:xfrm>
              <a:off x="0" y="-38100"/>
              <a:ext cx="3726061" cy="8166100"/>
            </a:xfrm>
            <a:prstGeom prst="rect">
              <a:avLst/>
            </a:prstGeom>
          </p:spPr>
          <p:txBody>
            <a:bodyPr lIns="50800" tIns="50800" rIns="50800" bIns="50800" rtlCol="0" anchor="ctr"/>
            <a:lstStyle/>
            <a:p>
              <a:pPr algn="ctr">
                <a:lnSpc>
                  <a:spcPts val="2659"/>
                </a:lnSpc>
              </a:pPr>
              <a:endParaRPr dirty="0"/>
            </a:p>
          </p:txBody>
        </p:sp>
      </p:grpSp>
      <p:sp>
        <p:nvSpPr>
          <p:cNvPr id="5" name="Freeform 5"/>
          <p:cNvSpPr/>
          <p:nvPr/>
        </p:nvSpPr>
        <p:spPr>
          <a:xfrm rot="7659121">
            <a:off x="-7196999" y="5568695"/>
            <a:ext cx="9215999" cy="9456715"/>
          </a:xfrm>
          <a:custGeom>
            <a:avLst/>
            <a:gdLst/>
            <a:ahLst/>
            <a:cxnLst/>
            <a:rect l="l" t="t" r="r" b="b"/>
            <a:pathLst>
              <a:path w="9215999" h="9456715">
                <a:moveTo>
                  <a:pt x="0" y="0"/>
                </a:moveTo>
                <a:lnTo>
                  <a:pt x="9215999" y="0"/>
                </a:lnTo>
                <a:lnTo>
                  <a:pt x="9215999" y="9456715"/>
                </a:lnTo>
                <a:lnTo>
                  <a:pt x="0" y="94567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grpSp>
        <p:nvGrpSpPr>
          <p:cNvPr id="6" name="Group 6"/>
          <p:cNvGrpSpPr/>
          <p:nvPr/>
        </p:nvGrpSpPr>
        <p:grpSpPr>
          <a:xfrm>
            <a:off x="1028700" y="2596688"/>
            <a:ext cx="5881542" cy="3026622"/>
            <a:chOff x="0" y="0"/>
            <a:chExt cx="812800" cy="418264"/>
          </a:xfrm>
        </p:grpSpPr>
        <p:sp>
          <p:nvSpPr>
            <p:cNvPr id="7" name="Freeform 7"/>
            <p:cNvSpPr/>
            <p:nvPr/>
          </p:nvSpPr>
          <p:spPr>
            <a:xfrm>
              <a:off x="0" y="0"/>
              <a:ext cx="812800" cy="418264"/>
            </a:xfrm>
            <a:custGeom>
              <a:avLst/>
              <a:gdLst/>
              <a:ahLst/>
              <a:cxnLst/>
              <a:rect l="l" t="t" r="r" b="b"/>
              <a:pathLst>
                <a:path w="812800" h="418264">
                  <a:moveTo>
                    <a:pt x="0" y="0"/>
                  </a:moveTo>
                  <a:lnTo>
                    <a:pt x="812800" y="0"/>
                  </a:lnTo>
                  <a:lnTo>
                    <a:pt x="812800" y="418264"/>
                  </a:lnTo>
                  <a:lnTo>
                    <a:pt x="0" y="418264"/>
                  </a:lnTo>
                  <a:close/>
                </a:path>
              </a:pathLst>
            </a:custGeom>
            <a:solidFill>
              <a:srgbClr val="AF4444"/>
            </a:solidFill>
          </p:spPr>
          <p:txBody>
            <a:bodyPr/>
            <a:lstStyle/>
            <a:p>
              <a:endParaRPr lang="en-US" dirty="0"/>
            </a:p>
          </p:txBody>
        </p:sp>
        <p:sp>
          <p:nvSpPr>
            <p:cNvPr id="8" name="TextBox 8"/>
            <p:cNvSpPr txBox="1"/>
            <p:nvPr/>
          </p:nvSpPr>
          <p:spPr>
            <a:xfrm>
              <a:off x="0" y="-38100"/>
              <a:ext cx="812800" cy="456364"/>
            </a:xfrm>
            <a:prstGeom prst="rect">
              <a:avLst/>
            </a:prstGeom>
          </p:spPr>
          <p:txBody>
            <a:bodyPr lIns="50800" tIns="50800" rIns="50800" bIns="50800" rtlCol="0" anchor="ctr"/>
            <a:lstStyle/>
            <a:p>
              <a:pPr algn="ctr">
                <a:lnSpc>
                  <a:spcPts val="2901"/>
                </a:lnSpc>
              </a:pPr>
              <a:endParaRPr dirty="0"/>
            </a:p>
          </p:txBody>
        </p:sp>
      </p:grpSp>
      <p:grpSp>
        <p:nvGrpSpPr>
          <p:cNvPr id="9" name="Group 9"/>
          <p:cNvGrpSpPr/>
          <p:nvPr/>
        </p:nvGrpSpPr>
        <p:grpSpPr>
          <a:xfrm>
            <a:off x="7576992" y="2596688"/>
            <a:ext cx="5881542" cy="3026622"/>
            <a:chOff x="0" y="0"/>
            <a:chExt cx="812800" cy="418264"/>
          </a:xfrm>
        </p:grpSpPr>
        <p:sp>
          <p:nvSpPr>
            <p:cNvPr id="10" name="Freeform 10"/>
            <p:cNvSpPr/>
            <p:nvPr/>
          </p:nvSpPr>
          <p:spPr>
            <a:xfrm>
              <a:off x="0" y="0"/>
              <a:ext cx="812800" cy="418264"/>
            </a:xfrm>
            <a:custGeom>
              <a:avLst/>
              <a:gdLst/>
              <a:ahLst/>
              <a:cxnLst/>
              <a:rect l="l" t="t" r="r" b="b"/>
              <a:pathLst>
                <a:path w="812800" h="418264">
                  <a:moveTo>
                    <a:pt x="0" y="0"/>
                  </a:moveTo>
                  <a:lnTo>
                    <a:pt x="812800" y="0"/>
                  </a:lnTo>
                  <a:lnTo>
                    <a:pt x="812800" y="418264"/>
                  </a:lnTo>
                  <a:lnTo>
                    <a:pt x="0" y="418264"/>
                  </a:lnTo>
                  <a:close/>
                </a:path>
              </a:pathLst>
            </a:custGeom>
            <a:solidFill>
              <a:srgbClr val="0B5F99"/>
            </a:solidFill>
          </p:spPr>
          <p:txBody>
            <a:bodyPr/>
            <a:lstStyle/>
            <a:p>
              <a:endParaRPr lang="en-US" dirty="0"/>
            </a:p>
          </p:txBody>
        </p:sp>
        <p:sp>
          <p:nvSpPr>
            <p:cNvPr id="11" name="TextBox 11"/>
            <p:cNvSpPr txBox="1"/>
            <p:nvPr/>
          </p:nvSpPr>
          <p:spPr>
            <a:xfrm>
              <a:off x="0" y="-38100"/>
              <a:ext cx="812800" cy="456364"/>
            </a:xfrm>
            <a:prstGeom prst="rect">
              <a:avLst/>
            </a:prstGeom>
          </p:spPr>
          <p:txBody>
            <a:bodyPr lIns="50800" tIns="50800" rIns="50800" bIns="50800" rtlCol="0" anchor="ctr"/>
            <a:lstStyle/>
            <a:p>
              <a:pPr algn="ctr">
                <a:lnSpc>
                  <a:spcPts val="2901"/>
                </a:lnSpc>
              </a:pPr>
              <a:endParaRPr dirty="0"/>
            </a:p>
          </p:txBody>
        </p:sp>
      </p:grpSp>
      <p:grpSp>
        <p:nvGrpSpPr>
          <p:cNvPr id="12" name="Group 12"/>
          <p:cNvGrpSpPr/>
          <p:nvPr/>
        </p:nvGrpSpPr>
        <p:grpSpPr>
          <a:xfrm>
            <a:off x="2556899" y="6514810"/>
            <a:ext cx="5881542" cy="3026622"/>
            <a:chOff x="0" y="0"/>
            <a:chExt cx="812800" cy="418264"/>
          </a:xfrm>
        </p:grpSpPr>
        <p:sp>
          <p:nvSpPr>
            <p:cNvPr id="13" name="Freeform 13"/>
            <p:cNvSpPr/>
            <p:nvPr/>
          </p:nvSpPr>
          <p:spPr>
            <a:xfrm>
              <a:off x="0" y="0"/>
              <a:ext cx="812800" cy="418264"/>
            </a:xfrm>
            <a:custGeom>
              <a:avLst/>
              <a:gdLst/>
              <a:ahLst/>
              <a:cxnLst/>
              <a:rect l="l" t="t" r="r" b="b"/>
              <a:pathLst>
                <a:path w="812800" h="418264">
                  <a:moveTo>
                    <a:pt x="0" y="0"/>
                  </a:moveTo>
                  <a:lnTo>
                    <a:pt x="812800" y="0"/>
                  </a:lnTo>
                  <a:lnTo>
                    <a:pt x="812800" y="418264"/>
                  </a:lnTo>
                  <a:lnTo>
                    <a:pt x="0" y="418264"/>
                  </a:lnTo>
                  <a:close/>
                </a:path>
              </a:pathLst>
            </a:custGeom>
            <a:solidFill>
              <a:srgbClr val="2DB2A0"/>
            </a:solidFill>
          </p:spPr>
          <p:txBody>
            <a:bodyPr/>
            <a:lstStyle/>
            <a:p>
              <a:endParaRPr lang="en-US" dirty="0"/>
            </a:p>
          </p:txBody>
        </p:sp>
        <p:sp>
          <p:nvSpPr>
            <p:cNvPr id="14" name="TextBox 14"/>
            <p:cNvSpPr txBox="1"/>
            <p:nvPr/>
          </p:nvSpPr>
          <p:spPr>
            <a:xfrm>
              <a:off x="0" y="-38100"/>
              <a:ext cx="812800" cy="456364"/>
            </a:xfrm>
            <a:prstGeom prst="rect">
              <a:avLst/>
            </a:prstGeom>
          </p:spPr>
          <p:txBody>
            <a:bodyPr lIns="50800" tIns="50800" rIns="50800" bIns="50800" rtlCol="0" anchor="ctr"/>
            <a:lstStyle/>
            <a:p>
              <a:pPr algn="ctr">
                <a:lnSpc>
                  <a:spcPts val="2901"/>
                </a:lnSpc>
              </a:pPr>
              <a:endParaRPr dirty="0"/>
            </a:p>
          </p:txBody>
        </p:sp>
      </p:grpSp>
      <p:grpSp>
        <p:nvGrpSpPr>
          <p:cNvPr id="15" name="Group 15"/>
          <p:cNvGrpSpPr/>
          <p:nvPr/>
        </p:nvGrpSpPr>
        <p:grpSpPr>
          <a:xfrm>
            <a:off x="9105190" y="6514810"/>
            <a:ext cx="5881542" cy="3026622"/>
            <a:chOff x="0" y="0"/>
            <a:chExt cx="812800" cy="418264"/>
          </a:xfrm>
        </p:grpSpPr>
        <p:sp>
          <p:nvSpPr>
            <p:cNvPr id="16" name="Freeform 16"/>
            <p:cNvSpPr/>
            <p:nvPr/>
          </p:nvSpPr>
          <p:spPr>
            <a:xfrm>
              <a:off x="0" y="0"/>
              <a:ext cx="812800" cy="418264"/>
            </a:xfrm>
            <a:custGeom>
              <a:avLst/>
              <a:gdLst/>
              <a:ahLst/>
              <a:cxnLst/>
              <a:rect l="l" t="t" r="r" b="b"/>
              <a:pathLst>
                <a:path w="812800" h="418264">
                  <a:moveTo>
                    <a:pt x="0" y="0"/>
                  </a:moveTo>
                  <a:lnTo>
                    <a:pt x="812800" y="0"/>
                  </a:lnTo>
                  <a:lnTo>
                    <a:pt x="812800" y="418264"/>
                  </a:lnTo>
                  <a:lnTo>
                    <a:pt x="0" y="418264"/>
                  </a:lnTo>
                  <a:close/>
                </a:path>
              </a:pathLst>
            </a:custGeom>
            <a:solidFill>
              <a:srgbClr val="183C87"/>
            </a:solidFill>
          </p:spPr>
          <p:txBody>
            <a:bodyPr/>
            <a:lstStyle/>
            <a:p>
              <a:endParaRPr lang="en-US" dirty="0"/>
            </a:p>
          </p:txBody>
        </p:sp>
        <p:sp>
          <p:nvSpPr>
            <p:cNvPr id="17" name="TextBox 17"/>
            <p:cNvSpPr txBox="1"/>
            <p:nvPr/>
          </p:nvSpPr>
          <p:spPr>
            <a:xfrm>
              <a:off x="0" y="-38100"/>
              <a:ext cx="812800" cy="456364"/>
            </a:xfrm>
            <a:prstGeom prst="rect">
              <a:avLst/>
            </a:prstGeom>
          </p:spPr>
          <p:txBody>
            <a:bodyPr lIns="50800" tIns="50800" rIns="50800" bIns="50800" rtlCol="0" anchor="ctr"/>
            <a:lstStyle/>
            <a:p>
              <a:pPr algn="ctr">
                <a:lnSpc>
                  <a:spcPts val="2901"/>
                </a:lnSpc>
              </a:pPr>
              <a:endParaRPr dirty="0"/>
            </a:p>
          </p:txBody>
        </p:sp>
      </p:grpSp>
      <p:grpSp>
        <p:nvGrpSpPr>
          <p:cNvPr id="18" name="Group 18"/>
          <p:cNvGrpSpPr/>
          <p:nvPr/>
        </p:nvGrpSpPr>
        <p:grpSpPr>
          <a:xfrm>
            <a:off x="4592840" y="5087695"/>
            <a:ext cx="1891701" cy="360605"/>
            <a:chOff x="0" y="0"/>
            <a:chExt cx="2522268" cy="480807"/>
          </a:xfrm>
        </p:grpSpPr>
        <p:grpSp>
          <p:nvGrpSpPr>
            <p:cNvPr id="19" name="Group 19"/>
            <p:cNvGrpSpPr/>
            <p:nvPr/>
          </p:nvGrpSpPr>
          <p:grpSpPr>
            <a:xfrm>
              <a:off x="2017814" y="0"/>
              <a:ext cx="504454" cy="480807"/>
              <a:chOff x="0" y="0"/>
              <a:chExt cx="812800" cy="774700"/>
            </a:xfrm>
          </p:grpSpPr>
          <p:sp>
            <p:nvSpPr>
              <p:cNvPr id="20" name="Freeform 20"/>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C700"/>
              </a:solidFill>
            </p:spPr>
            <p:txBody>
              <a:bodyPr/>
              <a:lstStyle/>
              <a:p>
                <a:endParaRPr lang="en-US" dirty="0"/>
              </a:p>
            </p:txBody>
          </p:sp>
          <p:sp>
            <p:nvSpPr>
              <p:cNvPr id="21" name="TextBox 21"/>
              <p:cNvSpPr txBox="1"/>
              <p:nvPr/>
            </p:nvSpPr>
            <p:spPr>
              <a:xfrm>
                <a:off x="228600" y="228600"/>
                <a:ext cx="355600" cy="381000"/>
              </a:xfrm>
              <a:prstGeom prst="rect">
                <a:avLst/>
              </a:prstGeom>
            </p:spPr>
            <p:txBody>
              <a:bodyPr lIns="43186" tIns="43186" rIns="43186" bIns="43186" rtlCol="0" anchor="ctr"/>
              <a:lstStyle/>
              <a:p>
                <a:pPr algn="ctr">
                  <a:lnSpc>
                    <a:spcPts val="2901"/>
                  </a:lnSpc>
                </a:pPr>
                <a:endParaRPr dirty="0"/>
              </a:p>
            </p:txBody>
          </p:sp>
        </p:grpSp>
        <p:grpSp>
          <p:nvGrpSpPr>
            <p:cNvPr id="22" name="Group 22"/>
            <p:cNvGrpSpPr/>
            <p:nvPr/>
          </p:nvGrpSpPr>
          <p:grpSpPr>
            <a:xfrm>
              <a:off x="1513361" y="0"/>
              <a:ext cx="504454" cy="480807"/>
              <a:chOff x="0" y="0"/>
              <a:chExt cx="812800" cy="774700"/>
            </a:xfrm>
          </p:grpSpPr>
          <p:sp>
            <p:nvSpPr>
              <p:cNvPr id="23" name="Freeform 23"/>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C700"/>
              </a:solidFill>
            </p:spPr>
            <p:txBody>
              <a:bodyPr/>
              <a:lstStyle/>
              <a:p>
                <a:endParaRPr lang="en-US" dirty="0"/>
              </a:p>
            </p:txBody>
          </p:sp>
          <p:sp>
            <p:nvSpPr>
              <p:cNvPr id="24" name="TextBox 24"/>
              <p:cNvSpPr txBox="1"/>
              <p:nvPr/>
            </p:nvSpPr>
            <p:spPr>
              <a:xfrm>
                <a:off x="228600" y="228600"/>
                <a:ext cx="355600" cy="381000"/>
              </a:xfrm>
              <a:prstGeom prst="rect">
                <a:avLst/>
              </a:prstGeom>
            </p:spPr>
            <p:txBody>
              <a:bodyPr lIns="43186" tIns="43186" rIns="43186" bIns="43186" rtlCol="0" anchor="ctr"/>
              <a:lstStyle/>
              <a:p>
                <a:pPr algn="ctr">
                  <a:lnSpc>
                    <a:spcPts val="2901"/>
                  </a:lnSpc>
                </a:pPr>
                <a:endParaRPr dirty="0"/>
              </a:p>
            </p:txBody>
          </p:sp>
        </p:grpSp>
        <p:grpSp>
          <p:nvGrpSpPr>
            <p:cNvPr id="25" name="Group 25"/>
            <p:cNvGrpSpPr/>
            <p:nvPr/>
          </p:nvGrpSpPr>
          <p:grpSpPr>
            <a:xfrm>
              <a:off x="1008907" y="0"/>
              <a:ext cx="504454" cy="480807"/>
              <a:chOff x="0" y="0"/>
              <a:chExt cx="812800" cy="774700"/>
            </a:xfrm>
          </p:grpSpPr>
          <p:sp>
            <p:nvSpPr>
              <p:cNvPr id="26" name="Freeform 26"/>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C700"/>
              </a:solidFill>
            </p:spPr>
            <p:txBody>
              <a:bodyPr/>
              <a:lstStyle/>
              <a:p>
                <a:endParaRPr lang="en-US" dirty="0"/>
              </a:p>
            </p:txBody>
          </p:sp>
          <p:sp>
            <p:nvSpPr>
              <p:cNvPr id="27" name="TextBox 27"/>
              <p:cNvSpPr txBox="1"/>
              <p:nvPr/>
            </p:nvSpPr>
            <p:spPr>
              <a:xfrm>
                <a:off x="228600" y="228600"/>
                <a:ext cx="355600" cy="381000"/>
              </a:xfrm>
              <a:prstGeom prst="rect">
                <a:avLst/>
              </a:prstGeom>
            </p:spPr>
            <p:txBody>
              <a:bodyPr lIns="43186" tIns="43186" rIns="43186" bIns="43186" rtlCol="0" anchor="ctr"/>
              <a:lstStyle/>
              <a:p>
                <a:pPr algn="ctr">
                  <a:lnSpc>
                    <a:spcPts val="2901"/>
                  </a:lnSpc>
                </a:pPr>
                <a:endParaRPr dirty="0"/>
              </a:p>
            </p:txBody>
          </p:sp>
        </p:grpSp>
        <p:grpSp>
          <p:nvGrpSpPr>
            <p:cNvPr id="28" name="Group 28"/>
            <p:cNvGrpSpPr/>
            <p:nvPr/>
          </p:nvGrpSpPr>
          <p:grpSpPr>
            <a:xfrm>
              <a:off x="504454" y="0"/>
              <a:ext cx="504454" cy="480807"/>
              <a:chOff x="0" y="0"/>
              <a:chExt cx="812800" cy="774700"/>
            </a:xfrm>
          </p:grpSpPr>
          <p:sp>
            <p:nvSpPr>
              <p:cNvPr id="29" name="Freeform 29"/>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C700"/>
              </a:solidFill>
            </p:spPr>
            <p:txBody>
              <a:bodyPr/>
              <a:lstStyle/>
              <a:p>
                <a:endParaRPr lang="en-US" dirty="0"/>
              </a:p>
            </p:txBody>
          </p:sp>
          <p:sp>
            <p:nvSpPr>
              <p:cNvPr id="30" name="TextBox 30"/>
              <p:cNvSpPr txBox="1"/>
              <p:nvPr/>
            </p:nvSpPr>
            <p:spPr>
              <a:xfrm>
                <a:off x="228600" y="228600"/>
                <a:ext cx="355600" cy="381000"/>
              </a:xfrm>
              <a:prstGeom prst="rect">
                <a:avLst/>
              </a:prstGeom>
            </p:spPr>
            <p:txBody>
              <a:bodyPr lIns="43186" tIns="43186" rIns="43186" bIns="43186" rtlCol="0" anchor="ctr"/>
              <a:lstStyle/>
              <a:p>
                <a:pPr algn="ctr">
                  <a:lnSpc>
                    <a:spcPts val="2901"/>
                  </a:lnSpc>
                </a:pPr>
                <a:endParaRPr dirty="0"/>
              </a:p>
            </p:txBody>
          </p:sp>
        </p:grpSp>
        <p:grpSp>
          <p:nvGrpSpPr>
            <p:cNvPr id="31" name="Group 31"/>
            <p:cNvGrpSpPr/>
            <p:nvPr/>
          </p:nvGrpSpPr>
          <p:grpSpPr>
            <a:xfrm>
              <a:off x="0" y="0"/>
              <a:ext cx="504454" cy="480807"/>
              <a:chOff x="0" y="0"/>
              <a:chExt cx="812800" cy="774700"/>
            </a:xfrm>
          </p:grpSpPr>
          <p:sp>
            <p:nvSpPr>
              <p:cNvPr id="32" name="Freeform 32"/>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C700"/>
              </a:solidFill>
            </p:spPr>
            <p:txBody>
              <a:bodyPr/>
              <a:lstStyle/>
              <a:p>
                <a:endParaRPr lang="en-US" dirty="0"/>
              </a:p>
            </p:txBody>
          </p:sp>
          <p:sp>
            <p:nvSpPr>
              <p:cNvPr id="33" name="TextBox 33"/>
              <p:cNvSpPr txBox="1"/>
              <p:nvPr/>
            </p:nvSpPr>
            <p:spPr>
              <a:xfrm>
                <a:off x="228600" y="228600"/>
                <a:ext cx="355600" cy="381000"/>
              </a:xfrm>
              <a:prstGeom prst="rect">
                <a:avLst/>
              </a:prstGeom>
            </p:spPr>
            <p:txBody>
              <a:bodyPr lIns="43186" tIns="43186" rIns="43186" bIns="43186" rtlCol="0" anchor="ctr"/>
              <a:lstStyle/>
              <a:p>
                <a:pPr algn="ctr">
                  <a:lnSpc>
                    <a:spcPts val="2901"/>
                  </a:lnSpc>
                </a:pPr>
                <a:endParaRPr dirty="0"/>
              </a:p>
            </p:txBody>
          </p:sp>
        </p:grpSp>
      </p:grpSp>
      <p:grpSp>
        <p:nvGrpSpPr>
          <p:cNvPr id="34" name="Group 34"/>
          <p:cNvGrpSpPr/>
          <p:nvPr/>
        </p:nvGrpSpPr>
        <p:grpSpPr>
          <a:xfrm>
            <a:off x="11331901" y="5054581"/>
            <a:ext cx="1891701" cy="360605"/>
            <a:chOff x="0" y="0"/>
            <a:chExt cx="2522268" cy="480807"/>
          </a:xfrm>
        </p:grpSpPr>
        <p:grpSp>
          <p:nvGrpSpPr>
            <p:cNvPr id="35" name="Group 35"/>
            <p:cNvGrpSpPr/>
            <p:nvPr/>
          </p:nvGrpSpPr>
          <p:grpSpPr>
            <a:xfrm>
              <a:off x="2017814" y="0"/>
              <a:ext cx="504454" cy="480807"/>
              <a:chOff x="0" y="0"/>
              <a:chExt cx="812800" cy="774700"/>
            </a:xfrm>
          </p:grpSpPr>
          <p:sp>
            <p:nvSpPr>
              <p:cNvPr id="36" name="Freeform 36"/>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C700"/>
              </a:solidFill>
            </p:spPr>
            <p:txBody>
              <a:bodyPr/>
              <a:lstStyle/>
              <a:p>
                <a:endParaRPr lang="en-US" dirty="0"/>
              </a:p>
            </p:txBody>
          </p:sp>
          <p:sp>
            <p:nvSpPr>
              <p:cNvPr id="37" name="TextBox 37"/>
              <p:cNvSpPr txBox="1"/>
              <p:nvPr/>
            </p:nvSpPr>
            <p:spPr>
              <a:xfrm>
                <a:off x="228600" y="228600"/>
                <a:ext cx="355600" cy="381000"/>
              </a:xfrm>
              <a:prstGeom prst="rect">
                <a:avLst/>
              </a:prstGeom>
            </p:spPr>
            <p:txBody>
              <a:bodyPr lIns="43186" tIns="43186" rIns="43186" bIns="43186" rtlCol="0" anchor="ctr"/>
              <a:lstStyle/>
              <a:p>
                <a:pPr algn="ctr">
                  <a:lnSpc>
                    <a:spcPts val="2901"/>
                  </a:lnSpc>
                </a:pPr>
                <a:endParaRPr dirty="0"/>
              </a:p>
            </p:txBody>
          </p:sp>
        </p:grpSp>
        <p:grpSp>
          <p:nvGrpSpPr>
            <p:cNvPr id="38" name="Group 38"/>
            <p:cNvGrpSpPr/>
            <p:nvPr/>
          </p:nvGrpSpPr>
          <p:grpSpPr>
            <a:xfrm>
              <a:off x="1513361" y="0"/>
              <a:ext cx="504454" cy="480807"/>
              <a:chOff x="0" y="0"/>
              <a:chExt cx="812800" cy="774700"/>
            </a:xfrm>
          </p:grpSpPr>
          <p:sp>
            <p:nvSpPr>
              <p:cNvPr id="39" name="Freeform 39"/>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C700"/>
              </a:solidFill>
            </p:spPr>
            <p:txBody>
              <a:bodyPr/>
              <a:lstStyle/>
              <a:p>
                <a:endParaRPr lang="en-US" dirty="0"/>
              </a:p>
            </p:txBody>
          </p:sp>
          <p:sp>
            <p:nvSpPr>
              <p:cNvPr id="40" name="TextBox 40"/>
              <p:cNvSpPr txBox="1"/>
              <p:nvPr/>
            </p:nvSpPr>
            <p:spPr>
              <a:xfrm>
                <a:off x="228600" y="228600"/>
                <a:ext cx="355600" cy="381000"/>
              </a:xfrm>
              <a:prstGeom prst="rect">
                <a:avLst/>
              </a:prstGeom>
            </p:spPr>
            <p:txBody>
              <a:bodyPr lIns="43186" tIns="43186" rIns="43186" bIns="43186" rtlCol="0" anchor="ctr"/>
              <a:lstStyle/>
              <a:p>
                <a:pPr algn="ctr">
                  <a:lnSpc>
                    <a:spcPts val="2901"/>
                  </a:lnSpc>
                </a:pPr>
                <a:endParaRPr dirty="0"/>
              </a:p>
            </p:txBody>
          </p:sp>
        </p:grpSp>
        <p:grpSp>
          <p:nvGrpSpPr>
            <p:cNvPr id="41" name="Group 41"/>
            <p:cNvGrpSpPr/>
            <p:nvPr/>
          </p:nvGrpSpPr>
          <p:grpSpPr>
            <a:xfrm>
              <a:off x="1008907" y="0"/>
              <a:ext cx="504454" cy="480807"/>
              <a:chOff x="0" y="0"/>
              <a:chExt cx="812800" cy="774700"/>
            </a:xfrm>
          </p:grpSpPr>
          <p:sp>
            <p:nvSpPr>
              <p:cNvPr id="42" name="Freeform 42"/>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C700"/>
              </a:solidFill>
            </p:spPr>
            <p:txBody>
              <a:bodyPr/>
              <a:lstStyle/>
              <a:p>
                <a:endParaRPr lang="en-US" dirty="0"/>
              </a:p>
            </p:txBody>
          </p:sp>
          <p:sp>
            <p:nvSpPr>
              <p:cNvPr id="43" name="TextBox 43"/>
              <p:cNvSpPr txBox="1"/>
              <p:nvPr/>
            </p:nvSpPr>
            <p:spPr>
              <a:xfrm>
                <a:off x="228600" y="228600"/>
                <a:ext cx="355600" cy="381000"/>
              </a:xfrm>
              <a:prstGeom prst="rect">
                <a:avLst/>
              </a:prstGeom>
            </p:spPr>
            <p:txBody>
              <a:bodyPr lIns="43186" tIns="43186" rIns="43186" bIns="43186" rtlCol="0" anchor="ctr"/>
              <a:lstStyle/>
              <a:p>
                <a:pPr algn="ctr">
                  <a:lnSpc>
                    <a:spcPts val="2901"/>
                  </a:lnSpc>
                </a:pPr>
                <a:endParaRPr dirty="0"/>
              </a:p>
            </p:txBody>
          </p:sp>
        </p:grpSp>
        <p:grpSp>
          <p:nvGrpSpPr>
            <p:cNvPr id="44" name="Group 44"/>
            <p:cNvGrpSpPr/>
            <p:nvPr/>
          </p:nvGrpSpPr>
          <p:grpSpPr>
            <a:xfrm>
              <a:off x="504454" y="0"/>
              <a:ext cx="504454" cy="480807"/>
              <a:chOff x="0" y="0"/>
              <a:chExt cx="812800" cy="774700"/>
            </a:xfrm>
          </p:grpSpPr>
          <p:sp>
            <p:nvSpPr>
              <p:cNvPr id="45" name="Freeform 45"/>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C700"/>
              </a:solidFill>
            </p:spPr>
            <p:txBody>
              <a:bodyPr/>
              <a:lstStyle/>
              <a:p>
                <a:endParaRPr lang="en-US" dirty="0"/>
              </a:p>
            </p:txBody>
          </p:sp>
          <p:sp>
            <p:nvSpPr>
              <p:cNvPr id="46" name="TextBox 46"/>
              <p:cNvSpPr txBox="1"/>
              <p:nvPr/>
            </p:nvSpPr>
            <p:spPr>
              <a:xfrm>
                <a:off x="228600" y="228600"/>
                <a:ext cx="355600" cy="381000"/>
              </a:xfrm>
              <a:prstGeom prst="rect">
                <a:avLst/>
              </a:prstGeom>
            </p:spPr>
            <p:txBody>
              <a:bodyPr lIns="43186" tIns="43186" rIns="43186" bIns="43186" rtlCol="0" anchor="ctr"/>
              <a:lstStyle/>
              <a:p>
                <a:pPr algn="ctr">
                  <a:lnSpc>
                    <a:spcPts val="2901"/>
                  </a:lnSpc>
                </a:pPr>
                <a:endParaRPr dirty="0"/>
              </a:p>
            </p:txBody>
          </p:sp>
        </p:grpSp>
        <p:grpSp>
          <p:nvGrpSpPr>
            <p:cNvPr id="47" name="Group 47"/>
            <p:cNvGrpSpPr/>
            <p:nvPr/>
          </p:nvGrpSpPr>
          <p:grpSpPr>
            <a:xfrm>
              <a:off x="0" y="0"/>
              <a:ext cx="504454" cy="480807"/>
              <a:chOff x="0" y="0"/>
              <a:chExt cx="812800" cy="774700"/>
            </a:xfrm>
          </p:grpSpPr>
          <p:sp>
            <p:nvSpPr>
              <p:cNvPr id="48" name="Freeform 48"/>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C700"/>
              </a:solidFill>
            </p:spPr>
            <p:txBody>
              <a:bodyPr/>
              <a:lstStyle/>
              <a:p>
                <a:endParaRPr lang="en-US" dirty="0"/>
              </a:p>
            </p:txBody>
          </p:sp>
          <p:sp>
            <p:nvSpPr>
              <p:cNvPr id="49" name="TextBox 49"/>
              <p:cNvSpPr txBox="1"/>
              <p:nvPr/>
            </p:nvSpPr>
            <p:spPr>
              <a:xfrm>
                <a:off x="228600" y="228600"/>
                <a:ext cx="355600" cy="381000"/>
              </a:xfrm>
              <a:prstGeom prst="rect">
                <a:avLst/>
              </a:prstGeom>
            </p:spPr>
            <p:txBody>
              <a:bodyPr lIns="43186" tIns="43186" rIns="43186" bIns="43186" rtlCol="0" anchor="ctr"/>
              <a:lstStyle/>
              <a:p>
                <a:pPr algn="ctr">
                  <a:lnSpc>
                    <a:spcPts val="2901"/>
                  </a:lnSpc>
                </a:pPr>
                <a:endParaRPr dirty="0"/>
              </a:p>
            </p:txBody>
          </p:sp>
        </p:grpSp>
      </p:grpSp>
      <p:grpSp>
        <p:nvGrpSpPr>
          <p:cNvPr id="50" name="Group 50"/>
          <p:cNvGrpSpPr/>
          <p:nvPr/>
        </p:nvGrpSpPr>
        <p:grpSpPr>
          <a:xfrm>
            <a:off x="6246829" y="8978716"/>
            <a:ext cx="1891701" cy="360605"/>
            <a:chOff x="0" y="0"/>
            <a:chExt cx="2522268" cy="480807"/>
          </a:xfrm>
        </p:grpSpPr>
        <p:grpSp>
          <p:nvGrpSpPr>
            <p:cNvPr id="51" name="Group 51"/>
            <p:cNvGrpSpPr/>
            <p:nvPr/>
          </p:nvGrpSpPr>
          <p:grpSpPr>
            <a:xfrm>
              <a:off x="2017814" y="0"/>
              <a:ext cx="504454" cy="480807"/>
              <a:chOff x="0" y="0"/>
              <a:chExt cx="812800" cy="774700"/>
            </a:xfrm>
          </p:grpSpPr>
          <p:sp>
            <p:nvSpPr>
              <p:cNvPr id="52" name="Freeform 52"/>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C700"/>
              </a:solidFill>
            </p:spPr>
            <p:txBody>
              <a:bodyPr/>
              <a:lstStyle/>
              <a:p>
                <a:endParaRPr lang="en-US" dirty="0"/>
              </a:p>
            </p:txBody>
          </p:sp>
          <p:sp>
            <p:nvSpPr>
              <p:cNvPr id="53" name="TextBox 53"/>
              <p:cNvSpPr txBox="1"/>
              <p:nvPr/>
            </p:nvSpPr>
            <p:spPr>
              <a:xfrm>
                <a:off x="228600" y="228600"/>
                <a:ext cx="355600" cy="381000"/>
              </a:xfrm>
              <a:prstGeom prst="rect">
                <a:avLst/>
              </a:prstGeom>
            </p:spPr>
            <p:txBody>
              <a:bodyPr lIns="43186" tIns="43186" rIns="43186" bIns="43186" rtlCol="0" anchor="ctr"/>
              <a:lstStyle/>
              <a:p>
                <a:pPr algn="ctr">
                  <a:lnSpc>
                    <a:spcPts val="2901"/>
                  </a:lnSpc>
                </a:pPr>
                <a:endParaRPr dirty="0"/>
              </a:p>
            </p:txBody>
          </p:sp>
        </p:grpSp>
        <p:grpSp>
          <p:nvGrpSpPr>
            <p:cNvPr id="54" name="Group 54"/>
            <p:cNvGrpSpPr/>
            <p:nvPr/>
          </p:nvGrpSpPr>
          <p:grpSpPr>
            <a:xfrm>
              <a:off x="1513361" y="0"/>
              <a:ext cx="504454" cy="480807"/>
              <a:chOff x="0" y="0"/>
              <a:chExt cx="812800" cy="774700"/>
            </a:xfrm>
          </p:grpSpPr>
          <p:sp>
            <p:nvSpPr>
              <p:cNvPr id="55" name="Freeform 55"/>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C700"/>
              </a:solidFill>
            </p:spPr>
            <p:txBody>
              <a:bodyPr/>
              <a:lstStyle/>
              <a:p>
                <a:endParaRPr lang="en-US" dirty="0"/>
              </a:p>
            </p:txBody>
          </p:sp>
          <p:sp>
            <p:nvSpPr>
              <p:cNvPr id="56" name="TextBox 56"/>
              <p:cNvSpPr txBox="1"/>
              <p:nvPr/>
            </p:nvSpPr>
            <p:spPr>
              <a:xfrm>
                <a:off x="228600" y="228600"/>
                <a:ext cx="355600" cy="381000"/>
              </a:xfrm>
              <a:prstGeom prst="rect">
                <a:avLst/>
              </a:prstGeom>
            </p:spPr>
            <p:txBody>
              <a:bodyPr lIns="43186" tIns="43186" rIns="43186" bIns="43186" rtlCol="0" anchor="ctr"/>
              <a:lstStyle/>
              <a:p>
                <a:pPr algn="ctr">
                  <a:lnSpc>
                    <a:spcPts val="2901"/>
                  </a:lnSpc>
                </a:pPr>
                <a:endParaRPr dirty="0"/>
              </a:p>
            </p:txBody>
          </p:sp>
        </p:grpSp>
        <p:grpSp>
          <p:nvGrpSpPr>
            <p:cNvPr id="57" name="Group 57"/>
            <p:cNvGrpSpPr/>
            <p:nvPr/>
          </p:nvGrpSpPr>
          <p:grpSpPr>
            <a:xfrm>
              <a:off x="1008907" y="0"/>
              <a:ext cx="504454" cy="480807"/>
              <a:chOff x="0" y="0"/>
              <a:chExt cx="812800" cy="774700"/>
            </a:xfrm>
          </p:grpSpPr>
          <p:sp>
            <p:nvSpPr>
              <p:cNvPr id="58" name="Freeform 58"/>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C700"/>
              </a:solidFill>
            </p:spPr>
            <p:txBody>
              <a:bodyPr/>
              <a:lstStyle/>
              <a:p>
                <a:endParaRPr lang="en-US" dirty="0"/>
              </a:p>
            </p:txBody>
          </p:sp>
          <p:sp>
            <p:nvSpPr>
              <p:cNvPr id="59" name="TextBox 59"/>
              <p:cNvSpPr txBox="1"/>
              <p:nvPr/>
            </p:nvSpPr>
            <p:spPr>
              <a:xfrm>
                <a:off x="228600" y="228600"/>
                <a:ext cx="355600" cy="381000"/>
              </a:xfrm>
              <a:prstGeom prst="rect">
                <a:avLst/>
              </a:prstGeom>
            </p:spPr>
            <p:txBody>
              <a:bodyPr lIns="43186" tIns="43186" rIns="43186" bIns="43186" rtlCol="0" anchor="ctr"/>
              <a:lstStyle/>
              <a:p>
                <a:pPr algn="ctr">
                  <a:lnSpc>
                    <a:spcPts val="2901"/>
                  </a:lnSpc>
                </a:pPr>
                <a:endParaRPr dirty="0"/>
              </a:p>
            </p:txBody>
          </p:sp>
        </p:grpSp>
        <p:grpSp>
          <p:nvGrpSpPr>
            <p:cNvPr id="60" name="Group 60"/>
            <p:cNvGrpSpPr/>
            <p:nvPr/>
          </p:nvGrpSpPr>
          <p:grpSpPr>
            <a:xfrm>
              <a:off x="504454" y="0"/>
              <a:ext cx="504454" cy="480807"/>
              <a:chOff x="0" y="0"/>
              <a:chExt cx="812800" cy="774700"/>
            </a:xfrm>
          </p:grpSpPr>
          <p:sp>
            <p:nvSpPr>
              <p:cNvPr id="61" name="Freeform 61"/>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C700"/>
              </a:solidFill>
            </p:spPr>
            <p:txBody>
              <a:bodyPr/>
              <a:lstStyle/>
              <a:p>
                <a:endParaRPr lang="en-US" dirty="0"/>
              </a:p>
            </p:txBody>
          </p:sp>
          <p:sp>
            <p:nvSpPr>
              <p:cNvPr id="62" name="TextBox 62"/>
              <p:cNvSpPr txBox="1"/>
              <p:nvPr/>
            </p:nvSpPr>
            <p:spPr>
              <a:xfrm>
                <a:off x="228600" y="228600"/>
                <a:ext cx="355600" cy="381000"/>
              </a:xfrm>
              <a:prstGeom prst="rect">
                <a:avLst/>
              </a:prstGeom>
            </p:spPr>
            <p:txBody>
              <a:bodyPr lIns="43186" tIns="43186" rIns="43186" bIns="43186" rtlCol="0" anchor="ctr"/>
              <a:lstStyle/>
              <a:p>
                <a:pPr algn="ctr">
                  <a:lnSpc>
                    <a:spcPts val="2901"/>
                  </a:lnSpc>
                </a:pPr>
                <a:endParaRPr dirty="0"/>
              </a:p>
            </p:txBody>
          </p:sp>
        </p:grpSp>
        <p:grpSp>
          <p:nvGrpSpPr>
            <p:cNvPr id="63" name="Group 63"/>
            <p:cNvGrpSpPr/>
            <p:nvPr/>
          </p:nvGrpSpPr>
          <p:grpSpPr>
            <a:xfrm>
              <a:off x="0" y="0"/>
              <a:ext cx="504454" cy="480807"/>
              <a:chOff x="0" y="0"/>
              <a:chExt cx="812800" cy="774700"/>
            </a:xfrm>
          </p:grpSpPr>
          <p:sp>
            <p:nvSpPr>
              <p:cNvPr id="64" name="Freeform 64"/>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C700"/>
              </a:solidFill>
            </p:spPr>
            <p:txBody>
              <a:bodyPr/>
              <a:lstStyle/>
              <a:p>
                <a:endParaRPr lang="en-US" dirty="0"/>
              </a:p>
            </p:txBody>
          </p:sp>
          <p:sp>
            <p:nvSpPr>
              <p:cNvPr id="65" name="TextBox 65"/>
              <p:cNvSpPr txBox="1"/>
              <p:nvPr/>
            </p:nvSpPr>
            <p:spPr>
              <a:xfrm>
                <a:off x="228600" y="228600"/>
                <a:ext cx="355600" cy="381000"/>
              </a:xfrm>
              <a:prstGeom prst="rect">
                <a:avLst/>
              </a:prstGeom>
            </p:spPr>
            <p:txBody>
              <a:bodyPr lIns="43186" tIns="43186" rIns="43186" bIns="43186" rtlCol="0" anchor="ctr"/>
              <a:lstStyle/>
              <a:p>
                <a:pPr algn="ctr">
                  <a:lnSpc>
                    <a:spcPts val="2901"/>
                  </a:lnSpc>
                </a:pPr>
                <a:endParaRPr dirty="0"/>
              </a:p>
            </p:txBody>
          </p:sp>
        </p:grpSp>
      </p:grpSp>
      <p:grpSp>
        <p:nvGrpSpPr>
          <p:cNvPr id="66" name="Group 66"/>
          <p:cNvGrpSpPr/>
          <p:nvPr/>
        </p:nvGrpSpPr>
        <p:grpSpPr>
          <a:xfrm>
            <a:off x="12949448" y="9047057"/>
            <a:ext cx="1891701" cy="360605"/>
            <a:chOff x="0" y="0"/>
            <a:chExt cx="2522268" cy="480807"/>
          </a:xfrm>
        </p:grpSpPr>
        <p:grpSp>
          <p:nvGrpSpPr>
            <p:cNvPr id="67" name="Group 67"/>
            <p:cNvGrpSpPr/>
            <p:nvPr/>
          </p:nvGrpSpPr>
          <p:grpSpPr>
            <a:xfrm>
              <a:off x="2017814" y="0"/>
              <a:ext cx="504454" cy="480807"/>
              <a:chOff x="0" y="0"/>
              <a:chExt cx="812800" cy="774700"/>
            </a:xfrm>
          </p:grpSpPr>
          <p:sp>
            <p:nvSpPr>
              <p:cNvPr id="68" name="Freeform 68"/>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C700"/>
              </a:solidFill>
            </p:spPr>
            <p:txBody>
              <a:bodyPr/>
              <a:lstStyle/>
              <a:p>
                <a:endParaRPr lang="en-US" dirty="0"/>
              </a:p>
            </p:txBody>
          </p:sp>
          <p:sp>
            <p:nvSpPr>
              <p:cNvPr id="69" name="TextBox 69"/>
              <p:cNvSpPr txBox="1"/>
              <p:nvPr/>
            </p:nvSpPr>
            <p:spPr>
              <a:xfrm>
                <a:off x="228600" y="228600"/>
                <a:ext cx="355600" cy="381000"/>
              </a:xfrm>
              <a:prstGeom prst="rect">
                <a:avLst/>
              </a:prstGeom>
            </p:spPr>
            <p:txBody>
              <a:bodyPr lIns="43186" tIns="43186" rIns="43186" bIns="43186" rtlCol="0" anchor="ctr"/>
              <a:lstStyle/>
              <a:p>
                <a:pPr algn="ctr">
                  <a:lnSpc>
                    <a:spcPts val="2901"/>
                  </a:lnSpc>
                </a:pPr>
                <a:endParaRPr dirty="0"/>
              </a:p>
            </p:txBody>
          </p:sp>
        </p:grpSp>
        <p:grpSp>
          <p:nvGrpSpPr>
            <p:cNvPr id="70" name="Group 70"/>
            <p:cNvGrpSpPr/>
            <p:nvPr/>
          </p:nvGrpSpPr>
          <p:grpSpPr>
            <a:xfrm>
              <a:off x="1513361" y="0"/>
              <a:ext cx="504454" cy="480807"/>
              <a:chOff x="0" y="0"/>
              <a:chExt cx="812800" cy="774700"/>
            </a:xfrm>
          </p:grpSpPr>
          <p:sp>
            <p:nvSpPr>
              <p:cNvPr id="71" name="Freeform 71"/>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C700"/>
              </a:solidFill>
            </p:spPr>
            <p:txBody>
              <a:bodyPr/>
              <a:lstStyle/>
              <a:p>
                <a:endParaRPr lang="en-US" dirty="0"/>
              </a:p>
            </p:txBody>
          </p:sp>
          <p:sp>
            <p:nvSpPr>
              <p:cNvPr id="72" name="TextBox 72"/>
              <p:cNvSpPr txBox="1"/>
              <p:nvPr/>
            </p:nvSpPr>
            <p:spPr>
              <a:xfrm>
                <a:off x="228600" y="228600"/>
                <a:ext cx="355600" cy="381000"/>
              </a:xfrm>
              <a:prstGeom prst="rect">
                <a:avLst/>
              </a:prstGeom>
            </p:spPr>
            <p:txBody>
              <a:bodyPr lIns="43186" tIns="43186" rIns="43186" bIns="43186" rtlCol="0" anchor="ctr"/>
              <a:lstStyle/>
              <a:p>
                <a:pPr algn="ctr">
                  <a:lnSpc>
                    <a:spcPts val="2901"/>
                  </a:lnSpc>
                </a:pPr>
                <a:endParaRPr dirty="0"/>
              </a:p>
            </p:txBody>
          </p:sp>
        </p:grpSp>
        <p:grpSp>
          <p:nvGrpSpPr>
            <p:cNvPr id="73" name="Group 73"/>
            <p:cNvGrpSpPr/>
            <p:nvPr/>
          </p:nvGrpSpPr>
          <p:grpSpPr>
            <a:xfrm>
              <a:off x="1008907" y="0"/>
              <a:ext cx="504454" cy="480807"/>
              <a:chOff x="0" y="0"/>
              <a:chExt cx="812800" cy="774700"/>
            </a:xfrm>
          </p:grpSpPr>
          <p:sp>
            <p:nvSpPr>
              <p:cNvPr id="74" name="Freeform 74"/>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C700"/>
              </a:solidFill>
            </p:spPr>
            <p:txBody>
              <a:bodyPr/>
              <a:lstStyle/>
              <a:p>
                <a:endParaRPr lang="en-US" dirty="0"/>
              </a:p>
            </p:txBody>
          </p:sp>
          <p:sp>
            <p:nvSpPr>
              <p:cNvPr id="75" name="TextBox 75"/>
              <p:cNvSpPr txBox="1"/>
              <p:nvPr/>
            </p:nvSpPr>
            <p:spPr>
              <a:xfrm>
                <a:off x="228600" y="228600"/>
                <a:ext cx="355600" cy="381000"/>
              </a:xfrm>
              <a:prstGeom prst="rect">
                <a:avLst/>
              </a:prstGeom>
            </p:spPr>
            <p:txBody>
              <a:bodyPr lIns="43186" tIns="43186" rIns="43186" bIns="43186" rtlCol="0" anchor="ctr"/>
              <a:lstStyle/>
              <a:p>
                <a:pPr algn="ctr">
                  <a:lnSpc>
                    <a:spcPts val="2901"/>
                  </a:lnSpc>
                </a:pPr>
                <a:endParaRPr dirty="0"/>
              </a:p>
            </p:txBody>
          </p:sp>
        </p:grpSp>
        <p:grpSp>
          <p:nvGrpSpPr>
            <p:cNvPr id="76" name="Group 76"/>
            <p:cNvGrpSpPr/>
            <p:nvPr/>
          </p:nvGrpSpPr>
          <p:grpSpPr>
            <a:xfrm>
              <a:off x="504454" y="0"/>
              <a:ext cx="504454" cy="480807"/>
              <a:chOff x="0" y="0"/>
              <a:chExt cx="812800" cy="774700"/>
            </a:xfrm>
          </p:grpSpPr>
          <p:sp>
            <p:nvSpPr>
              <p:cNvPr id="77" name="Freeform 77"/>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C700"/>
              </a:solidFill>
            </p:spPr>
            <p:txBody>
              <a:bodyPr/>
              <a:lstStyle/>
              <a:p>
                <a:endParaRPr lang="en-US" dirty="0"/>
              </a:p>
            </p:txBody>
          </p:sp>
          <p:sp>
            <p:nvSpPr>
              <p:cNvPr id="78" name="TextBox 78"/>
              <p:cNvSpPr txBox="1"/>
              <p:nvPr/>
            </p:nvSpPr>
            <p:spPr>
              <a:xfrm>
                <a:off x="228600" y="228600"/>
                <a:ext cx="355600" cy="381000"/>
              </a:xfrm>
              <a:prstGeom prst="rect">
                <a:avLst/>
              </a:prstGeom>
            </p:spPr>
            <p:txBody>
              <a:bodyPr lIns="43186" tIns="43186" rIns="43186" bIns="43186" rtlCol="0" anchor="ctr"/>
              <a:lstStyle/>
              <a:p>
                <a:pPr algn="ctr">
                  <a:lnSpc>
                    <a:spcPts val="2901"/>
                  </a:lnSpc>
                </a:pPr>
                <a:endParaRPr dirty="0"/>
              </a:p>
            </p:txBody>
          </p:sp>
        </p:grpSp>
        <p:grpSp>
          <p:nvGrpSpPr>
            <p:cNvPr id="79" name="Group 79"/>
            <p:cNvGrpSpPr/>
            <p:nvPr/>
          </p:nvGrpSpPr>
          <p:grpSpPr>
            <a:xfrm>
              <a:off x="0" y="0"/>
              <a:ext cx="504454" cy="480807"/>
              <a:chOff x="0" y="0"/>
              <a:chExt cx="812800" cy="774700"/>
            </a:xfrm>
          </p:grpSpPr>
          <p:sp>
            <p:nvSpPr>
              <p:cNvPr id="80" name="Freeform 80"/>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C700"/>
              </a:solidFill>
            </p:spPr>
            <p:txBody>
              <a:bodyPr/>
              <a:lstStyle/>
              <a:p>
                <a:endParaRPr lang="en-US" dirty="0"/>
              </a:p>
            </p:txBody>
          </p:sp>
          <p:sp>
            <p:nvSpPr>
              <p:cNvPr id="81" name="TextBox 81"/>
              <p:cNvSpPr txBox="1"/>
              <p:nvPr/>
            </p:nvSpPr>
            <p:spPr>
              <a:xfrm>
                <a:off x="228600" y="228600"/>
                <a:ext cx="355600" cy="381000"/>
              </a:xfrm>
              <a:prstGeom prst="rect">
                <a:avLst/>
              </a:prstGeom>
            </p:spPr>
            <p:txBody>
              <a:bodyPr lIns="43186" tIns="43186" rIns="43186" bIns="43186" rtlCol="0" anchor="ctr"/>
              <a:lstStyle/>
              <a:p>
                <a:pPr algn="ctr">
                  <a:lnSpc>
                    <a:spcPts val="2901"/>
                  </a:lnSpc>
                </a:pPr>
                <a:endParaRPr dirty="0"/>
              </a:p>
            </p:txBody>
          </p:sp>
        </p:grpSp>
      </p:grpSp>
      <p:sp>
        <p:nvSpPr>
          <p:cNvPr id="82" name="TextBox 82"/>
          <p:cNvSpPr txBox="1"/>
          <p:nvPr/>
        </p:nvSpPr>
        <p:spPr>
          <a:xfrm>
            <a:off x="1322186" y="5108575"/>
            <a:ext cx="2376398" cy="339725"/>
          </a:xfrm>
          <a:prstGeom prst="rect">
            <a:avLst/>
          </a:prstGeom>
        </p:spPr>
        <p:txBody>
          <a:bodyPr lIns="0" tIns="0" rIns="0" bIns="0" rtlCol="0" anchor="t">
            <a:spAutoFit/>
          </a:bodyPr>
          <a:lstStyle/>
          <a:p>
            <a:pPr marL="0" lvl="0" indent="0" algn="l">
              <a:lnSpc>
                <a:spcPts val="2799"/>
              </a:lnSpc>
              <a:spcBef>
                <a:spcPct val="0"/>
              </a:spcBef>
            </a:pPr>
            <a:r>
              <a:rPr lang="en-US" sz="1999" b="1" dirty="0">
                <a:solidFill>
                  <a:srgbClr val="FFFFFF"/>
                </a:solidFill>
                <a:latin typeface="Open Sans Semi-Bold"/>
                <a:ea typeface="Open Sans Semi-Bold"/>
                <a:cs typeface="Open Sans Semi-Bold"/>
                <a:sym typeface="Open Sans Semi-Bold"/>
              </a:rPr>
              <a:t>Chouinard Bros</a:t>
            </a:r>
          </a:p>
        </p:txBody>
      </p:sp>
      <p:sp>
        <p:nvSpPr>
          <p:cNvPr id="83" name="TextBox 83"/>
          <p:cNvSpPr txBox="1"/>
          <p:nvPr/>
        </p:nvSpPr>
        <p:spPr>
          <a:xfrm>
            <a:off x="7766793" y="5069232"/>
            <a:ext cx="3747795" cy="339725"/>
          </a:xfrm>
          <a:prstGeom prst="rect">
            <a:avLst/>
          </a:prstGeom>
        </p:spPr>
        <p:txBody>
          <a:bodyPr lIns="0" tIns="0" rIns="0" bIns="0" rtlCol="0" anchor="t">
            <a:spAutoFit/>
          </a:bodyPr>
          <a:lstStyle/>
          <a:p>
            <a:pPr marL="0" lvl="0" indent="0" algn="l">
              <a:lnSpc>
                <a:spcPts val="2799"/>
              </a:lnSpc>
              <a:spcBef>
                <a:spcPct val="0"/>
              </a:spcBef>
            </a:pPr>
            <a:r>
              <a:rPr lang="en-US" sz="1999" b="1" dirty="0">
                <a:solidFill>
                  <a:srgbClr val="FFFFFF"/>
                </a:solidFill>
                <a:latin typeface="Open Sans Bold"/>
                <a:ea typeface="Open Sans Bold"/>
                <a:cs typeface="Open Sans Bold"/>
                <a:sym typeface="Open Sans Bold"/>
              </a:rPr>
              <a:t>Gibson Building Supplies</a:t>
            </a:r>
          </a:p>
        </p:txBody>
      </p:sp>
      <p:sp>
        <p:nvSpPr>
          <p:cNvPr id="84" name="TextBox 84"/>
          <p:cNvSpPr txBox="1"/>
          <p:nvPr/>
        </p:nvSpPr>
        <p:spPr>
          <a:xfrm>
            <a:off x="2943790" y="8994775"/>
            <a:ext cx="2607195" cy="339725"/>
          </a:xfrm>
          <a:prstGeom prst="rect">
            <a:avLst/>
          </a:prstGeom>
        </p:spPr>
        <p:txBody>
          <a:bodyPr lIns="0" tIns="0" rIns="0" bIns="0" rtlCol="0" anchor="t">
            <a:spAutoFit/>
          </a:bodyPr>
          <a:lstStyle/>
          <a:p>
            <a:pPr marL="0" lvl="0" indent="0" algn="l">
              <a:lnSpc>
                <a:spcPts val="2799"/>
              </a:lnSpc>
              <a:spcBef>
                <a:spcPct val="0"/>
              </a:spcBef>
            </a:pPr>
            <a:r>
              <a:rPr lang="en-US" sz="1999" b="1" dirty="0">
                <a:solidFill>
                  <a:srgbClr val="FFFFFF"/>
                </a:solidFill>
                <a:latin typeface="Open Sans Semi-Bold"/>
                <a:ea typeface="Open Sans Semi-Bold"/>
                <a:cs typeface="Open Sans Semi-Bold"/>
                <a:sym typeface="Open Sans Semi-Bold"/>
              </a:rPr>
              <a:t>Best Distribution</a:t>
            </a:r>
          </a:p>
        </p:txBody>
      </p:sp>
      <p:sp>
        <p:nvSpPr>
          <p:cNvPr id="85" name="TextBox 85"/>
          <p:cNvSpPr txBox="1"/>
          <p:nvPr/>
        </p:nvSpPr>
        <p:spPr>
          <a:xfrm>
            <a:off x="9288086" y="9038433"/>
            <a:ext cx="3661362" cy="339755"/>
          </a:xfrm>
          <a:prstGeom prst="rect">
            <a:avLst/>
          </a:prstGeom>
        </p:spPr>
        <p:txBody>
          <a:bodyPr lIns="0" tIns="0" rIns="0" bIns="0" rtlCol="0" anchor="t">
            <a:spAutoFit/>
          </a:bodyPr>
          <a:lstStyle/>
          <a:p>
            <a:pPr marL="0" lvl="0" indent="0" algn="l">
              <a:lnSpc>
                <a:spcPts val="2798"/>
              </a:lnSpc>
              <a:spcBef>
                <a:spcPct val="0"/>
              </a:spcBef>
            </a:pPr>
            <a:r>
              <a:rPr lang="en-US" sz="1998" b="1" dirty="0">
                <a:solidFill>
                  <a:srgbClr val="FFFFFF"/>
                </a:solidFill>
                <a:latin typeface="Open Sans Semi-Bold"/>
                <a:ea typeface="Open Sans Semi-Bold"/>
                <a:cs typeface="Open Sans Semi-Bold"/>
                <a:sym typeface="Open Sans Semi-Bold"/>
              </a:rPr>
              <a:t>Capstone Building Products</a:t>
            </a:r>
          </a:p>
        </p:txBody>
      </p:sp>
      <p:sp>
        <p:nvSpPr>
          <p:cNvPr id="86" name="TextBox 86"/>
          <p:cNvSpPr txBox="1"/>
          <p:nvPr/>
        </p:nvSpPr>
        <p:spPr>
          <a:xfrm>
            <a:off x="1322186" y="3214534"/>
            <a:ext cx="5121334" cy="1554480"/>
          </a:xfrm>
          <a:prstGeom prst="rect">
            <a:avLst/>
          </a:prstGeom>
        </p:spPr>
        <p:txBody>
          <a:bodyPr lIns="0" tIns="0" rIns="0" bIns="0" rtlCol="0" anchor="t">
            <a:spAutoFit/>
          </a:bodyPr>
          <a:lstStyle/>
          <a:p>
            <a:pPr marL="0" lvl="0" indent="0" algn="l">
              <a:lnSpc>
                <a:spcPts val="2520"/>
              </a:lnSpc>
              <a:spcBef>
                <a:spcPct val="0"/>
              </a:spcBef>
            </a:pPr>
            <a:r>
              <a:rPr lang="en-US" sz="1800" b="1" dirty="0">
                <a:solidFill>
                  <a:srgbClr val="FFFFFF"/>
                </a:solidFill>
                <a:latin typeface="Open Sans Medium"/>
                <a:ea typeface="Open Sans Medium"/>
                <a:cs typeface="Open Sans Medium"/>
                <a:sym typeface="Open Sans Medium"/>
              </a:rPr>
              <a:t>Founded in 1972 from the back of a truck, Chouinard Bros Roofing has transformed into a premier leader in Ontario’s new build construction sector, renowned for its commitment to quality and innovation.</a:t>
            </a:r>
          </a:p>
        </p:txBody>
      </p:sp>
      <p:sp>
        <p:nvSpPr>
          <p:cNvPr id="87" name="TextBox 87"/>
          <p:cNvSpPr txBox="1"/>
          <p:nvPr/>
        </p:nvSpPr>
        <p:spPr>
          <a:xfrm>
            <a:off x="7795666" y="3208020"/>
            <a:ext cx="4752795" cy="1554480"/>
          </a:xfrm>
          <a:prstGeom prst="rect">
            <a:avLst/>
          </a:prstGeom>
        </p:spPr>
        <p:txBody>
          <a:bodyPr lIns="0" tIns="0" rIns="0" bIns="0" rtlCol="0" anchor="t">
            <a:spAutoFit/>
          </a:bodyPr>
          <a:lstStyle/>
          <a:p>
            <a:pPr marL="0" lvl="0" indent="0" algn="l">
              <a:lnSpc>
                <a:spcPts val="2520"/>
              </a:lnSpc>
              <a:spcBef>
                <a:spcPct val="0"/>
              </a:spcBef>
            </a:pPr>
            <a:r>
              <a:rPr lang="en-US" sz="1800" b="1" dirty="0">
                <a:solidFill>
                  <a:srgbClr val="FFFFFF"/>
                </a:solidFill>
                <a:latin typeface="Open Sans Medium"/>
                <a:ea typeface="Open Sans Medium"/>
                <a:cs typeface="Open Sans Medium"/>
                <a:sym typeface="Open Sans Medium"/>
              </a:rPr>
              <a:t>Established in 1999, Gibson Building Supplies has grown into a major distributor of building materials across Ontario, serving the industry with a robust selection and exceptional service for over 25 years.</a:t>
            </a:r>
          </a:p>
        </p:txBody>
      </p:sp>
      <p:sp>
        <p:nvSpPr>
          <p:cNvPr id="88" name="TextBox 88"/>
          <p:cNvSpPr txBox="1"/>
          <p:nvPr/>
        </p:nvSpPr>
        <p:spPr>
          <a:xfrm>
            <a:off x="2931495" y="6898015"/>
            <a:ext cx="4556763" cy="1903085"/>
          </a:xfrm>
          <a:prstGeom prst="rect">
            <a:avLst/>
          </a:prstGeom>
        </p:spPr>
        <p:txBody>
          <a:bodyPr wrap="square" lIns="0" tIns="0" rIns="0" bIns="0" rtlCol="0" anchor="t">
            <a:spAutoFit/>
          </a:bodyPr>
          <a:lstStyle/>
          <a:p>
            <a:pPr marL="0" lvl="0" indent="0" algn="l">
              <a:lnSpc>
                <a:spcPts val="2520"/>
              </a:lnSpc>
              <a:spcBef>
                <a:spcPct val="0"/>
              </a:spcBef>
            </a:pPr>
            <a:r>
              <a:rPr lang="en-US" sz="1800" b="1" dirty="0">
                <a:solidFill>
                  <a:srgbClr val="FFFFFF"/>
                </a:solidFill>
                <a:latin typeface="Open Sans Medium"/>
                <a:ea typeface="Open Sans Medium"/>
                <a:cs typeface="Open Sans Medium"/>
                <a:sym typeface="Open Sans Medium"/>
              </a:rPr>
              <a:t>With over 40 years of experience in the industry, Best Distribution Supplies offers a comprehensive one-stop shop for a wide range of products from various suppliers, ensuring quality and convenience for all your building needs.</a:t>
            </a:r>
          </a:p>
        </p:txBody>
      </p:sp>
      <p:sp>
        <p:nvSpPr>
          <p:cNvPr id="89" name="TextBox 89"/>
          <p:cNvSpPr txBox="1"/>
          <p:nvPr/>
        </p:nvSpPr>
        <p:spPr>
          <a:xfrm>
            <a:off x="9400250" y="6990849"/>
            <a:ext cx="4752795" cy="1582484"/>
          </a:xfrm>
          <a:prstGeom prst="rect">
            <a:avLst/>
          </a:prstGeom>
        </p:spPr>
        <p:txBody>
          <a:bodyPr lIns="0" tIns="0" rIns="0" bIns="0" rtlCol="0" anchor="t">
            <a:spAutoFit/>
          </a:bodyPr>
          <a:lstStyle/>
          <a:p>
            <a:pPr marL="0" lvl="0" indent="0" algn="l">
              <a:lnSpc>
                <a:spcPts val="2520"/>
              </a:lnSpc>
              <a:spcBef>
                <a:spcPct val="0"/>
              </a:spcBef>
            </a:pPr>
            <a:r>
              <a:rPr lang="en-US" sz="1800" b="1" dirty="0">
                <a:solidFill>
                  <a:srgbClr val="FFFFFF"/>
                </a:solidFill>
                <a:latin typeface="Open Sans Medium"/>
                <a:ea typeface="Open Sans Medium"/>
                <a:cs typeface="Open Sans Medium"/>
                <a:sym typeface="Open Sans Medium"/>
              </a:rPr>
              <a:t>Since its founding in 2008, Capstone has been a trusted supplier of building products to Atlantic Canada, delivering quality materials and exceptional service to the region's construction industry.</a:t>
            </a:r>
          </a:p>
        </p:txBody>
      </p:sp>
      <p:sp>
        <p:nvSpPr>
          <p:cNvPr id="90" name="AutoShape 90"/>
          <p:cNvSpPr/>
          <p:nvPr/>
        </p:nvSpPr>
        <p:spPr>
          <a:xfrm>
            <a:off x="999052" y="1427163"/>
            <a:ext cx="1310100" cy="0"/>
          </a:xfrm>
          <a:prstGeom prst="line">
            <a:avLst/>
          </a:prstGeom>
          <a:ln w="95250" cap="flat">
            <a:solidFill>
              <a:srgbClr val="040506"/>
            </a:solidFill>
            <a:prstDash val="solid"/>
            <a:headEnd type="none" w="sm" len="sm"/>
            <a:tailEnd type="none" w="sm" len="sm"/>
          </a:ln>
        </p:spPr>
        <p:txBody>
          <a:bodyPr/>
          <a:lstStyle/>
          <a:p>
            <a:endParaRPr lang="en-US" dirty="0"/>
          </a:p>
        </p:txBody>
      </p:sp>
      <p:sp>
        <p:nvSpPr>
          <p:cNvPr id="91" name="TextBox 91"/>
          <p:cNvSpPr txBox="1"/>
          <p:nvPr/>
        </p:nvSpPr>
        <p:spPr>
          <a:xfrm>
            <a:off x="960952" y="277812"/>
            <a:ext cx="8708611" cy="854076"/>
          </a:xfrm>
          <a:prstGeom prst="rect">
            <a:avLst/>
          </a:prstGeom>
        </p:spPr>
        <p:txBody>
          <a:bodyPr lIns="0" tIns="0" rIns="0" bIns="0" rtlCol="0" anchor="t">
            <a:spAutoFit/>
          </a:bodyPr>
          <a:lstStyle/>
          <a:p>
            <a:pPr algn="l">
              <a:lnSpc>
                <a:spcPts val="6999"/>
              </a:lnSpc>
            </a:pPr>
            <a:r>
              <a:rPr lang="en-US" sz="4999" b="1" spc="99" dirty="0">
                <a:solidFill>
                  <a:srgbClr val="000000"/>
                </a:solidFill>
                <a:latin typeface="Garet Bold"/>
                <a:ea typeface="Garet Bold"/>
                <a:cs typeface="Garet Bold"/>
                <a:sym typeface="Garet Bold"/>
              </a:rPr>
              <a:t>ABOUT US: OVERVIEW</a:t>
            </a:r>
          </a:p>
        </p:txBody>
      </p:sp>
      <p:sp>
        <p:nvSpPr>
          <p:cNvPr id="92" name="TextBox 92"/>
          <p:cNvSpPr txBox="1"/>
          <p:nvPr/>
        </p:nvSpPr>
        <p:spPr>
          <a:xfrm>
            <a:off x="2605701" y="1208723"/>
            <a:ext cx="2743103" cy="389255"/>
          </a:xfrm>
          <a:prstGeom prst="rect">
            <a:avLst/>
          </a:prstGeom>
        </p:spPr>
        <p:txBody>
          <a:bodyPr lIns="0" tIns="0" rIns="0" bIns="0" rtlCol="0" anchor="t">
            <a:spAutoFit/>
          </a:bodyPr>
          <a:lstStyle/>
          <a:p>
            <a:pPr algn="l">
              <a:lnSpc>
                <a:spcPts val="3220"/>
              </a:lnSpc>
            </a:pPr>
            <a:r>
              <a:rPr lang="en-US" sz="2300" b="1" dirty="0">
                <a:solidFill>
                  <a:srgbClr val="000000"/>
                </a:solidFill>
                <a:latin typeface="Garet Bold"/>
                <a:ea typeface="Garet Bold"/>
                <a:cs typeface="Garet Bold"/>
                <a:sym typeface="Garet Bold"/>
              </a:rPr>
              <a:t>Our Companies</a:t>
            </a:r>
          </a:p>
        </p:txBody>
      </p:sp>
      <p:sp>
        <p:nvSpPr>
          <p:cNvPr id="93" name="Freeform 93"/>
          <p:cNvSpPr/>
          <p:nvPr/>
        </p:nvSpPr>
        <p:spPr>
          <a:xfrm rot="2016048">
            <a:off x="9334740" y="2422727"/>
            <a:ext cx="23303629" cy="5825907"/>
          </a:xfrm>
          <a:custGeom>
            <a:avLst/>
            <a:gdLst/>
            <a:ahLst/>
            <a:cxnLst/>
            <a:rect l="l" t="t" r="r" b="b"/>
            <a:pathLst>
              <a:path w="23303629" h="5825907">
                <a:moveTo>
                  <a:pt x="0" y="0"/>
                </a:moveTo>
                <a:lnTo>
                  <a:pt x="23303629" y="0"/>
                </a:lnTo>
                <a:lnTo>
                  <a:pt x="23303629" y="5825908"/>
                </a:lnTo>
                <a:lnTo>
                  <a:pt x="0" y="58259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94" name="Freeform 94"/>
          <p:cNvSpPr/>
          <p:nvPr/>
        </p:nvSpPr>
        <p:spPr>
          <a:xfrm>
            <a:off x="2212533" y="5685223"/>
            <a:ext cx="1764720" cy="1168553"/>
          </a:xfrm>
          <a:custGeom>
            <a:avLst/>
            <a:gdLst/>
            <a:ahLst/>
            <a:cxnLst/>
            <a:rect l="l" t="t" r="r" b="b"/>
            <a:pathLst>
              <a:path w="1764720" h="1168553">
                <a:moveTo>
                  <a:pt x="0" y="0"/>
                </a:moveTo>
                <a:lnTo>
                  <a:pt x="1764719" y="0"/>
                </a:lnTo>
                <a:lnTo>
                  <a:pt x="1764719" y="1168553"/>
                </a:lnTo>
                <a:lnTo>
                  <a:pt x="0" y="1168553"/>
                </a:lnTo>
                <a:lnTo>
                  <a:pt x="0" y="0"/>
                </a:lnTo>
                <a:close/>
              </a:path>
            </a:pathLst>
          </a:custGeom>
          <a:blipFill>
            <a:blip r:embed="rId6"/>
            <a:stretch>
              <a:fillRect l="-2702" t="-6000" r="-329"/>
            </a:stretch>
          </a:blipFill>
        </p:spPr>
        <p:txBody>
          <a:bodyPr/>
          <a:lstStyle/>
          <a:p>
            <a:endParaRPr lang="en-US" dirty="0"/>
          </a:p>
        </p:txBody>
      </p:sp>
      <p:sp>
        <p:nvSpPr>
          <p:cNvPr id="95" name="Freeform 95"/>
          <p:cNvSpPr/>
          <p:nvPr/>
        </p:nvSpPr>
        <p:spPr>
          <a:xfrm>
            <a:off x="7060545" y="2165711"/>
            <a:ext cx="2161639" cy="861954"/>
          </a:xfrm>
          <a:custGeom>
            <a:avLst/>
            <a:gdLst/>
            <a:ahLst/>
            <a:cxnLst/>
            <a:rect l="l" t="t" r="r" b="b"/>
            <a:pathLst>
              <a:path w="2161639" h="861954">
                <a:moveTo>
                  <a:pt x="0" y="0"/>
                </a:moveTo>
                <a:lnTo>
                  <a:pt x="2161639" y="0"/>
                </a:lnTo>
                <a:lnTo>
                  <a:pt x="2161639" y="861954"/>
                </a:lnTo>
                <a:lnTo>
                  <a:pt x="0" y="861954"/>
                </a:lnTo>
                <a:lnTo>
                  <a:pt x="0" y="0"/>
                </a:lnTo>
                <a:close/>
              </a:path>
            </a:pathLst>
          </a:custGeom>
          <a:blipFill>
            <a:blip r:embed="rId7"/>
            <a:stretch>
              <a:fillRect/>
            </a:stretch>
          </a:blipFill>
        </p:spPr>
        <p:txBody>
          <a:bodyPr/>
          <a:lstStyle/>
          <a:p>
            <a:endParaRPr lang="en-US" dirty="0"/>
          </a:p>
        </p:txBody>
      </p:sp>
      <p:sp>
        <p:nvSpPr>
          <p:cNvPr id="96" name="Freeform 96"/>
          <p:cNvSpPr/>
          <p:nvPr/>
        </p:nvSpPr>
        <p:spPr>
          <a:xfrm>
            <a:off x="8644808" y="5880485"/>
            <a:ext cx="2049511" cy="1019632"/>
          </a:xfrm>
          <a:custGeom>
            <a:avLst/>
            <a:gdLst/>
            <a:ahLst/>
            <a:cxnLst/>
            <a:rect l="l" t="t" r="r" b="b"/>
            <a:pathLst>
              <a:path w="2049511" h="1019632">
                <a:moveTo>
                  <a:pt x="0" y="0"/>
                </a:moveTo>
                <a:lnTo>
                  <a:pt x="2049511" y="0"/>
                </a:lnTo>
                <a:lnTo>
                  <a:pt x="2049511" y="1019632"/>
                </a:lnTo>
                <a:lnTo>
                  <a:pt x="0" y="1019632"/>
                </a:lnTo>
                <a:lnTo>
                  <a:pt x="0" y="0"/>
                </a:lnTo>
                <a:close/>
              </a:path>
            </a:pathLst>
          </a:custGeom>
          <a:blipFill>
            <a:blip r:embed="rId8"/>
            <a:stretch>
              <a:fillRect/>
            </a:stretch>
          </a:blipFill>
        </p:spPr>
        <p:txBody>
          <a:bodyPr/>
          <a:lstStyle/>
          <a:p>
            <a:endParaRPr lang="en-US" dirty="0"/>
          </a:p>
        </p:txBody>
      </p:sp>
      <p:sp>
        <p:nvSpPr>
          <p:cNvPr id="97" name="Freeform 97"/>
          <p:cNvSpPr/>
          <p:nvPr/>
        </p:nvSpPr>
        <p:spPr>
          <a:xfrm>
            <a:off x="780401" y="2208222"/>
            <a:ext cx="2864264" cy="776932"/>
          </a:xfrm>
          <a:custGeom>
            <a:avLst/>
            <a:gdLst/>
            <a:ahLst/>
            <a:cxnLst/>
            <a:rect l="l" t="t" r="r" b="b"/>
            <a:pathLst>
              <a:path w="2864264" h="776932">
                <a:moveTo>
                  <a:pt x="0" y="0"/>
                </a:moveTo>
                <a:lnTo>
                  <a:pt x="2864264" y="0"/>
                </a:lnTo>
                <a:lnTo>
                  <a:pt x="2864264" y="776932"/>
                </a:lnTo>
                <a:lnTo>
                  <a:pt x="0" y="776932"/>
                </a:lnTo>
                <a:lnTo>
                  <a:pt x="0" y="0"/>
                </a:lnTo>
                <a:close/>
              </a:path>
            </a:pathLst>
          </a:custGeom>
          <a:blipFill>
            <a:blip r:embed="rId9"/>
            <a:stretch>
              <a:fillRect/>
            </a:stretch>
          </a:blipFill>
        </p:spPr>
        <p:txBody>
          <a:bodyPr/>
          <a:lstStyle/>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251518" cy="10287000"/>
            <a:chOff x="0" y="0"/>
            <a:chExt cx="1646490" cy="2709333"/>
          </a:xfrm>
        </p:grpSpPr>
        <p:sp>
          <p:nvSpPr>
            <p:cNvPr id="3" name="Freeform 3"/>
            <p:cNvSpPr/>
            <p:nvPr/>
          </p:nvSpPr>
          <p:spPr>
            <a:xfrm>
              <a:off x="0" y="0"/>
              <a:ext cx="1646490" cy="2709333"/>
            </a:xfrm>
            <a:custGeom>
              <a:avLst/>
              <a:gdLst/>
              <a:ahLst/>
              <a:cxnLst/>
              <a:rect l="l" t="t" r="r" b="b"/>
              <a:pathLst>
                <a:path w="1646490" h="2709333">
                  <a:moveTo>
                    <a:pt x="0" y="0"/>
                  </a:moveTo>
                  <a:lnTo>
                    <a:pt x="1646490" y="0"/>
                  </a:lnTo>
                  <a:lnTo>
                    <a:pt x="1646490" y="2709333"/>
                  </a:lnTo>
                  <a:lnTo>
                    <a:pt x="0" y="2709333"/>
                  </a:lnTo>
                  <a:close/>
                </a:path>
              </a:pathLst>
            </a:custGeom>
            <a:solidFill>
              <a:srgbClr val="AF4444"/>
            </a:solidFill>
          </p:spPr>
          <p:txBody>
            <a:bodyPr/>
            <a:lstStyle/>
            <a:p>
              <a:endParaRPr lang="en-US" dirty="0"/>
            </a:p>
          </p:txBody>
        </p:sp>
        <p:sp>
          <p:nvSpPr>
            <p:cNvPr id="4" name="TextBox 4"/>
            <p:cNvSpPr txBox="1"/>
            <p:nvPr/>
          </p:nvSpPr>
          <p:spPr>
            <a:xfrm>
              <a:off x="0" y="-38100"/>
              <a:ext cx="1646490" cy="2747433"/>
            </a:xfrm>
            <a:prstGeom prst="rect">
              <a:avLst/>
            </a:prstGeom>
          </p:spPr>
          <p:txBody>
            <a:bodyPr lIns="50800" tIns="50800" rIns="50800" bIns="50800" rtlCol="0" anchor="ctr"/>
            <a:lstStyle/>
            <a:p>
              <a:pPr algn="ctr">
                <a:lnSpc>
                  <a:spcPts val="2659"/>
                </a:lnSpc>
              </a:pPr>
              <a:endParaRPr dirty="0"/>
            </a:p>
          </p:txBody>
        </p:sp>
      </p:grpSp>
      <p:sp>
        <p:nvSpPr>
          <p:cNvPr id="5" name="AutoShape 5"/>
          <p:cNvSpPr/>
          <p:nvPr/>
        </p:nvSpPr>
        <p:spPr>
          <a:xfrm>
            <a:off x="125517" y="1592461"/>
            <a:ext cx="1310100" cy="0"/>
          </a:xfrm>
          <a:prstGeom prst="line">
            <a:avLst/>
          </a:prstGeom>
          <a:ln w="95250" cap="flat">
            <a:solidFill>
              <a:srgbClr val="FFFFFF"/>
            </a:solidFill>
            <a:prstDash val="solid"/>
            <a:headEnd type="none" w="sm" len="sm"/>
            <a:tailEnd type="none" w="sm" len="sm"/>
          </a:ln>
        </p:spPr>
        <p:txBody>
          <a:bodyPr/>
          <a:lstStyle/>
          <a:p>
            <a:endParaRPr lang="en-US" dirty="0"/>
          </a:p>
        </p:txBody>
      </p:sp>
      <p:sp>
        <p:nvSpPr>
          <p:cNvPr id="6" name="Freeform 6"/>
          <p:cNvSpPr/>
          <p:nvPr/>
        </p:nvSpPr>
        <p:spPr>
          <a:xfrm>
            <a:off x="609099" y="5383645"/>
            <a:ext cx="4672347" cy="3179101"/>
          </a:xfrm>
          <a:custGeom>
            <a:avLst/>
            <a:gdLst/>
            <a:ahLst/>
            <a:cxnLst/>
            <a:rect l="l" t="t" r="r" b="b"/>
            <a:pathLst>
              <a:path w="4672347" h="3179101">
                <a:moveTo>
                  <a:pt x="0" y="0"/>
                </a:moveTo>
                <a:lnTo>
                  <a:pt x="4672347" y="0"/>
                </a:lnTo>
                <a:lnTo>
                  <a:pt x="4672347" y="3179101"/>
                </a:lnTo>
                <a:lnTo>
                  <a:pt x="0" y="3179101"/>
                </a:lnTo>
                <a:lnTo>
                  <a:pt x="0" y="0"/>
                </a:lnTo>
                <a:close/>
              </a:path>
            </a:pathLst>
          </a:custGeom>
          <a:blipFill>
            <a:blip r:embed="rId2"/>
            <a:stretch>
              <a:fillRect l="-24755" r="-18613"/>
            </a:stretch>
          </a:blipFill>
        </p:spPr>
        <p:txBody>
          <a:bodyPr/>
          <a:lstStyle/>
          <a:p>
            <a:endParaRPr lang="en-US" dirty="0"/>
          </a:p>
        </p:txBody>
      </p:sp>
      <p:grpSp>
        <p:nvGrpSpPr>
          <p:cNvPr id="7" name="Group 7"/>
          <p:cNvGrpSpPr/>
          <p:nvPr/>
        </p:nvGrpSpPr>
        <p:grpSpPr>
          <a:xfrm>
            <a:off x="437550" y="1592461"/>
            <a:ext cx="5376419" cy="3998013"/>
            <a:chOff x="0" y="0"/>
            <a:chExt cx="7168558" cy="5330684"/>
          </a:xfrm>
        </p:grpSpPr>
        <p:grpSp>
          <p:nvGrpSpPr>
            <p:cNvPr id="8" name="Group 8"/>
            <p:cNvGrpSpPr/>
            <p:nvPr/>
          </p:nvGrpSpPr>
          <p:grpSpPr>
            <a:xfrm>
              <a:off x="0" y="0"/>
              <a:ext cx="7168558" cy="5330684"/>
              <a:chOff x="0" y="0"/>
              <a:chExt cx="1040047" cy="773400"/>
            </a:xfrm>
          </p:grpSpPr>
          <p:sp>
            <p:nvSpPr>
              <p:cNvPr id="9" name="Freeform 9"/>
              <p:cNvSpPr/>
              <p:nvPr/>
            </p:nvSpPr>
            <p:spPr>
              <a:xfrm>
                <a:off x="0" y="0"/>
                <a:ext cx="1040047" cy="773400"/>
              </a:xfrm>
              <a:custGeom>
                <a:avLst/>
                <a:gdLst/>
                <a:ahLst/>
                <a:cxnLst/>
                <a:rect l="l" t="t" r="r" b="b"/>
                <a:pathLst>
                  <a:path w="1040047" h="773400">
                    <a:moveTo>
                      <a:pt x="0" y="0"/>
                    </a:moveTo>
                    <a:lnTo>
                      <a:pt x="1040047" y="0"/>
                    </a:lnTo>
                    <a:lnTo>
                      <a:pt x="1040047" y="773400"/>
                    </a:lnTo>
                    <a:lnTo>
                      <a:pt x="0" y="773400"/>
                    </a:lnTo>
                    <a:close/>
                  </a:path>
                </a:pathLst>
              </a:custGeom>
              <a:solidFill>
                <a:srgbClr val="000000">
                  <a:alpha val="0"/>
                </a:srgbClr>
              </a:solidFill>
              <a:ln cap="sq">
                <a:noFill/>
                <a:prstDash val="solid"/>
                <a:miter/>
              </a:ln>
            </p:spPr>
            <p:txBody>
              <a:bodyPr/>
              <a:lstStyle/>
              <a:p>
                <a:endParaRPr lang="en-US" dirty="0"/>
              </a:p>
            </p:txBody>
          </p:sp>
          <p:sp>
            <p:nvSpPr>
              <p:cNvPr id="10" name="TextBox 10"/>
              <p:cNvSpPr txBox="1"/>
              <p:nvPr/>
            </p:nvSpPr>
            <p:spPr>
              <a:xfrm>
                <a:off x="0" y="-9525"/>
                <a:ext cx="1040047" cy="782925"/>
              </a:xfrm>
              <a:prstGeom prst="rect">
                <a:avLst/>
              </a:prstGeom>
            </p:spPr>
            <p:txBody>
              <a:bodyPr lIns="50800" tIns="50800" rIns="50800" bIns="50800" rtlCol="0" anchor="ctr"/>
              <a:lstStyle/>
              <a:p>
                <a:pPr algn="ctr">
                  <a:lnSpc>
                    <a:spcPts val="2860"/>
                  </a:lnSpc>
                </a:pPr>
                <a:endParaRPr dirty="0"/>
              </a:p>
            </p:txBody>
          </p:sp>
        </p:grpSp>
        <p:sp>
          <p:nvSpPr>
            <p:cNvPr id="11" name="TextBox 11"/>
            <p:cNvSpPr txBox="1"/>
            <p:nvPr/>
          </p:nvSpPr>
          <p:spPr>
            <a:xfrm>
              <a:off x="106403" y="463345"/>
              <a:ext cx="7062156" cy="4288663"/>
            </a:xfrm>
            <a:prstGeom prst="rect">
              <a:avLst/>
            </a:prstGeom>
          </p:spPr>
          <p:txBody>
            <a:bodyPr lIns="0" tIns="0" rIns="0" bIns="0" rtlCol="0" anchor="t">
              <a:spAutoFit/>
            </a:bodyPr>
            <a:lstStyle/>
            <a:p>
              <a:pPr algn="l">
                <a:lnSpc>
                  <a:spcPts val="2621"/>
                </a:lnSpc>
              </a:pPr>
              <a:r>
                <a:rPr lang="en-US" sz="1899" spc="186" dirty="0">
                  <a:solidFill>
                    <a:srgbClr val="FFFFFF"/>
                  </a:solidFill>
                  <a:latin typeface="Garet"/>
                  <a:ea typeface="Garet"/>
                  <a:cs typeface="Garet"/>
                  <a:sym typeface="Garet"/>
                </a:rPr>
                <a:t>As a proud family-owned business, Chouinard Bros Roofing has built a reputation for quality and reliability over the past five decades. We specialize in commercial new construction and have partnered with some of Canada’s largest builders, including Tribute, Mattamy, and The Greenpark Group. </a:t>
              </a:r>
            </a:p>
          </p:txBody>
        </p:sp>
      </p:grpSp>
      <p:sp>
        <p:nvSpPr>
          <p:cNvPr id="12" name="AutoShape 12"/>
          <p:cNvSpPr/>
          <p:nvPr/>
        </p:nvSpPr>
        <p:spPr>
          <a:xfrm flipH="1">
            <a:off x="4503869" y="8871072"/>
            <a:ext cx="1310100" cy="0"/>
          </a:xfrm>
          <a:prstGeom prst="line">
            <a:avLst/>
          </a:prstGeom>
          <a:ln w="95250" cap="flat">
            <a:solidFill>
              <a:srgbClr val="FFFFFF"/>
            </a:solidFill>
            <a:prstDash val="solid"/>
            <a:headEnd type="none" w="sm" len="sm"/>
            <a:tailEnd type="none" w="sm" len="sm"/>
          </a:ln>
        </p:spPr>
        <p:txBody>
          <a:bodyPr/>
          <a:lstStyle/>
          <a:p>
            <a:endParaRPr lang="en-US" dirty="0"/>
          </a:p>
        </p:txBody>
      </p:sp>
      <p:sp>
        <p:nvSpPr>
          <p:cNvPr id="13" name="Freeform 13"/>
          <p:cNvSpPr/>
          <p:nvPr/>
        </p:nvSpPr>
        <p:spPr>
          <a:xfrm>
            <a:off x="14935870" y="9300125"/>
            <a:ext cx="3352130" cy="909265"/>
          </a:xfrm>
          <a:custGeom>
            <a:avLst/>
            <a:gdLst/>
            <a:ahLst/>
            <a:cxnLst/>
            <a:rect l="l" t="t" r="r" b="b"/>
            <a:pathLst>
              <a:path w="3352130" h="909265">
                <a:moveTo>
                  <a:pt x="0" y="0"/>
                </a:moveTo>
                <a:lnTo>
                  <a:pt x="3352130" y="0"/>
                </a:lnTo>
                <a:lnTo>
                  <a:pt x="3352130" y="909266"/>
                </a:lnTo>
                <a:lnTo>
                  <a:pt x="0" y="909266"/>
                </a:lnTo>
                <a:lnTo>
                  <a:pt x="0" y="0"/>
                </a:lnTo>
                <a:close/>
              </a:path>
            </a:pathLst>
          </a:custGeom>
          <a:blipFill>
            <a:blip r:embed="rId3"/>
            <a:stretch>
              <a:fillRect/>
            </a:stretch>
          </a:blipFill>
        </p:spPr>
        <p:txBody>
          <a:bodyPr/>
          <a:lstStyle/>
          <a:p>
            <a:endParaRPr lang="en-US" dirty="0"/>
          </a:p>
        </p:txBody>
      </p:sp>
      <p:grpSp>
        <p:nvGrpSpPr>
          <p:cNvPr id="14" name="Group 14"/>
          <p:cNvGrpSpPr/>
          <p:nvPr/>
        </p:nvGrpSpPr>
        <p:grpSpPr>
          <a:xfrm>
            <a:off x="7003824" y="441483"/>
            <a:ext cx="10895059" cy="8816817"/>
            <a:chOff x="0" y="0"/>
            <a:chExt cx="2869481" cy="2322125"/>
          </a:xfrm>
        </p:grpSpPr>
        <p:sp>
          <p:nvSpPr>
            <p:cNvPr id="15" name="Freeform 15"/>
            <p:cNvSpPr/>
            <p:nvPr/>
          </p:nvSpPr>
          <p:spPr>
            <a:xfrm>
              <a:off x="0" y="0"/>
              <a:ext cx="2869481" cy="2322125"/>
            </a:xfrm>
            <a:custGeom>
              <a:avLst/>
              <a:gdLst/>
              <a:ahLst/>
              <a:cxnLst/>
              <a:rect l="l" t="t" r="r" b="b"/>
              <a:pathLst>
                <a:path w="2869481" h="2322125">
                  <a:moveTo>
                    <a:pt x="0" y="0"/>
                  </a:moveTo>
                  <a:lnTo>
                    <a:pt x="2869481" y="0"/>
                  </a:lnTo>
                  <a:lnTo>
                    <a:pt x="2869481" y="2322125"/>
                  </a:lnTo>
                  <a:lnTo>
                    <a:pt x="0" y="2322125"/>
                  </a:lnTo>
                  <a:close/>
                </a:path>
              </a:pathLst>
            </a:custGeom>
            <a:solidFill>
              <a:srgbClr val="AF4444"/>
            </a:solidFill>
          </p:spPr>
          <p:txBody>
            <a:bodyPr/>
            <a:lstStyle/>
            <a:p>
              <a:endParaRPr lang="en-US" dirty="0"/>
            </a:p>
          </p:txBody>
        </p:sp>
        <p:sp>
          <p:nvSpPr>
            <p:cNvPr id="16" name="TextBox 16"/>
            <p:cNvSpPr txBox="1"/>
            <p:nvPr/>
          </p:nvSpPr>
          <p:spPr>
            <a:xfrm>
              <a:off x="0" y="-38100"/>
              <a:ext cx="2869481" cy="2360225"/>
            </a:xfrm>
            <a:prstGeom prst="rect">
              <a:avLst/>
            </a:prstGeom>
          </p:spPr>
          <p:txBody>
            <a:bodyPr lIns="50800" tIns="50800" rIns="50800" bIns="50800" rtlCol="0" anchor="ctr"/>
            <a:lstStyle/>
            <a:p>
              <a:pPr algn="ctr">
                <a:lnSpc>
                  <a:spcPts val="2659"/>
                </a:lnSpc>
              </a:pPr>
              <a:endParaRPr dirty="0"/>
            </a:p>
          </p:txBody>
        </p:sp>
      </p:grpSp>
      <p:grpSp>
        <p:nvGrpSpPr>
          <p:cNvPr id="17" name="Group 17"/>
          <p:cNvGrpSpPr/>
          <p:nvPr/>
        </p:nvGrpSpPr>
        <p:grpSpPr>
          <a:xfrm>
            <a:off x="7280862" y="665011"/>
            <a:ext cx="10340984" cy="8369761"/>
            <a:chOff x="0" y="0"/>
            <a:chExt cx="13787979" cy="11159681"/>
          </a:xfrm>
        </p:grpSpPr>
        <p:pic>
          <p:nvPicPr>
            <p:cNvPr id="18" name="Picture 18"/>
            <p:cNvPicPr>
              <a:picLocks noChangeAspect="1"/>
            </p:cNvPicPr>
            <p:nvPr/>
          </p:nvPicPr>
          <p:blipFill>
            <a:blip r:embed="rId4"/>
            <a:srcRect l="3617" r="3617"/>
            <a:stretch>
              <a:fillRect/>
            </a:stretch>
          </p:blipFill>
          <p:spPr>
            <a:xfrm>
              <a:off x="0" y="0"/>
              <a:ext cx="9149652" cy="7397454"/>
            </a:xfrm>
            <a:prstGeom prst="rect">
              <a:avLst/>
            </a:prstGeom>
          </p:spPr>
        </p:pic>
        <p:pic>
          <p:nvPicPr>
            <p:cNvPr id="19" name="Picture 19"/>
            <p:cNvPicPr>
              <a:picLocks noChangeAspect="1"/>
            </p:cNvPicPr>
            <p:nvPr/>
          </p:nvPicPr>
          <p:blipFill>
            <a:blip r:embed="rId5"/>
            <a:srcRect t="957" b="38607"/>
            <a:stretch>
              <a:fillRect/>
            </a:stretch>
          </p:blipFill>
          <p:spPr>
            <a:xfrm>
              <a:off x="9276652" y="0"/>
              <a:ext cx="4511326" cy="3635227"/>
            </a:xfrm>
            <a:prstGeom prst="rect">
              <a:avLst/>
            </a:prstGeom>
          </p:spPr>
        </p:pic>
        <p:pic>
          <p:nvPicPr>
            <p:cNvPr id="20" name="Picture 20"/>
            <p:cNvPicPr>
              <a:picLocks noChangeAspect="1"/>
            </p:cNvPicPr>
            <p:nvPr/>
          </p:nvPicPr>
          <p:blipFill>
            <a:blip r:embed="rId6"/>
            <a:srcRect l="1492" r="17194"/>
            <a:stretch>
              <a:fillRect/>
            </a:stretch>
          </p:blipFill>
          <p:spPr>
            <a:xfrm>
              <a:off x="9276652" y="3762227"/>
              <a:ext cx="4511326" cy="7397454"/>
            </a:xfrm>
            <a:prstGeom prst="rect">
              <a:avLst/>
            </a:prstGeom>
          </p:spPr>
        </p:pic>
        <p:pic>
          <p:nvPicPr>
            <p:cNvPr id="21" name="Picture 21"/>
            <p:cNvPicPr>
              <a:picLocks noChangeAspect="1"/>
            </p:cNvPicPr>
            <p:nvPr/>
          </p:nvPicPr>
          <p:blipFill>
            <a:blip r:embed="rId7"/>
            <a:srcRect t="9641" b="9641"/>
            <a:stretch>
              <a:fillRect/>
            </a:stretch>
          </p:blipFill>
          <p:spPr>
            <a:xfrm>
              <a:off x="4638326" y="7524454"/>
              <a:ext cx="4511326" cy="3635227"/>
            </a:xfrm>
            <a:prstGeom prst="rect">
              <a:avLst/>
            </a:prstGeom>
          </p:spPr>
        </p:pic>
        <p:pic>
          <p:nvPicPr>
            <p:cNvPr id="22" name="Picture 22"/>
            <p:cNvPicPr>
              <a:picLocks noChangeAspect="1"/>
            </p:cNvPicPr>
            <p:nvPr/>
          </p:nvPicPr>
          <p:blipFill>
            <a:blip r:embed="rId8"/>
            <a:srcRect t="1903" b="17130"/>
            <a:stretch>
              <a:fillRect/>
            </a:stretch>
          </p:blipFill>
          <p:spPr>
            <a:xfrm>
              <a:off x="0" y="7524454"/>
              <a:ext cx="4511326" cy="3635227"/>
            </a:xfrm>
            <a:prstGeom prst="rect">
              <a:avLst/>
            </a:prstGeom>
          </p:spPr>
        </p:pic>
      </p:grpSp>
      <p:sp>
        <p:nvSpPr>
          <p:cNvPr id="23" name="TextBox 23"/>
          <p:cNvSpPr txBox="1"/>
          <p:nvPr/>
        </p:nvSpPr>
        <p:spPr>
          <a:xfrm>
            <a:off x="-79295" y="478054"/>
            <a:ext cx="6410107" cy="778510"/>
          </a:xfrm>
          <a:prstGeom prst="rect">
            <a:avLst/>
          </a:prstGeom>
        </p:spPr>
        <p:txBody>
          <a:bodyPr lIns="0" tIns="0" rIns="0" bIns="0" rtlCol="0" anchor="t">
            <a:spAutoFit/>
          </a:bodyPr>
          <a:lstStyle/>
          <a:p>
            <a:pPr algn="ctr">
              <a:lnSpc>
                <a:spcPts val="6439"/>
              </a:lnSpc>
            </a:pPr>
            <a:r>
              <a:rPr lang="en-US" sz="4599" b="1" spc="91" dirty="0">
                <a:solidFill>
                  <a:srgbClr val="FFFFFF"/>
                </a:solidFill>
                <a:latin typeface="Garet Bold"/>
                <a:ea typeface="Garet Bold"/>
                <a:cs typeface="Garet Bold"/>
                <a:sym typeface="Garet Bold"/>
              </a:rPr>
              <a:t>CHOUINARD BROS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6562" y="5314950"/>
            <a:ext cx="16484814" cy="1696142"/>
          </a:xfrm>
          <a:custGeom>
            <a:avLst/>
            <a:gdLst/>
            <a:ahLst/>
            <a:cxnLst/>
            <a:rect l="l" t="t" r="r" b="b"/>
            <a:pathLst>
              <a:path w="16484814" h="1696142">
                <a:moveTo>
                  <a:pt x="0" y="0"/>
                </a:moveTo>
                <a:lnTo>
                  <a:pt x="16484814" y="0"/>
                </a:lnTo>
                <a:lnTo>
                  <a:pt x="16484814" y="1696142"/>
                </a:lnTo>
                <a:lnTo>
                  <a:pt x="0" y="16961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grpSp>
        <p:nvGrpSpPr>
          <p:cNvPr id="3" name="Group 3"/>
          <p:cNvGrpSpPr/>
          <p:nvPr/>
        </p:nvGrpSpPr>
        <p:grpSpPr>
          <a:xfrm>
            <a:off x="0" y="0"/>
            <a:ext cx="18288000" cy="2227431"/>
            <a:chOff x="0" y="0"/>
            <a:chExt cx="4816593" cy="586648"/>
          </a:xfrm>
        </p:grpSpPr>
        <p:sp>
          <p:nvSpPr>
            <p:cNvPr id="4" name="Freeform 4"/>
            <p:cNvSpPr/>
            <p:nvPr/>
          </p:nvSpPr>
          <p:spPr>
            <a:xfrm>
              <a:off x="0" y="0"/>
              <a:ext cx="4816592" cy="586648"/>
            </a:xfrm>
            <a:custGeom>
              <a:avLst/>
              <a:gdLst/>
              <a:ahLst/>
              <a:cxnLst/>
              <a:rect l="l" t="t" r="r" b="b"/>
              <a:pathLst>
                <a:path w="4816592" h="586648">
                  <a:moveTo>
                    <a:pt x="0" y="0"/>
                  </a:moveTo>
                  <a:lnTo>
                    <a:pt x="4816592" y="0"/>
                  </a:lnTo>
                  <a:lnTo>
                    <a:pt x="4816592" y="586648"/>
                  </a:lnTo>
                  <a:lnTo>
                    <a:pt x="0" y="586648"/>
                  </a:lnTo>
                  <a:close/>
                </a:path>
              </a:pathLst>
            </a:custGeom>
            <a:solidFill>
              <a:srgbClr val="AF4444"/>
            </a:solidFill>
          </p:spPr>
          <p:txBody>
            <a:bodyPr/>
            <a:lstStyle/>
            <a:p>
              <a:endParaRPr lang="en-US" dirty="0"/>
            </a:p>
          </p:txBody>
        </p:sp>
        <p:sp>
          <p:nvSpPr>
            <p:cNvPr id="5" name="TextBox 5"/>
            <p:cNvSpPr txBox="1"/>
            <p:nvPr/>
          </p:nvSpPr>
          <p:spPr>
            <a:xfrm>
              <a:off x="0" y="-38100"/>
              <a:ext cx="4816593" cy="624748"/>
            </a:xfrm>
            <a:prstGeom prst="rect">
              <a:avLst/>
            </a:prstGeom>
          </p:spPr>
          <p:txBody>
            <a:bodyPr lIns="50800" tIns="50800" rIns="50800" bIns="50800" rtlCol="0" anchor="ctr"/>
            <a:lstStyle/>
            <a:p>
              <a:pPr algn="ctr">
                <a:lnSpc>
                  <a:spcPts val="2659"/>
                </a:lnSpc>
              </a:pPr>
              <a:endParaRPr dirty="0"/>
            </a:p>
          </p:txBody>
        </p:sp>
      </p:grpSp>
      <p:sp>
        <p:nvSpPr>
          <p:cNvPr id="6" name="TextBox 6"/>
          <p:cNvSpPr txBox="1"/>
          <p:nvPr/>
        </p:nvSpPr>
        <p:spPr>
          <a:xfrm>
            <a:off x="1108656" y="5911561"/>
            <a:ext cx="1752139" cy="455295"/>
          </a:xfrm>
          <a:prstGeom prst="rect">
            <a:avLst/>
          </a:prstGeom>
        </p:spPr>
        <p:txBody>
          <a:bodyPr lIns="0" tIns="0" rIns="0" bIns="0" rtlCol="0" anchor="t">
            <a:spAutoFit/>
          </a:bodyPr>
          <a:lstStyle/>
          <a:p>
            <a:pPr algn="ctr">
              <a:lnSpc>
                <a:spcPts val="3779"/>
              </a:lnSpc>
            </a:pPr>
            <a:r>
              <a:rPr lang="en-US" sz="2699" b="1" dirty="0">
                <a:solidFill>
                  <a:srgbClr val="FFFFFF"/>
                </a:solidFill>
                <a:latin typeface="Garet Bold"/>
                <a:ea typeface="Garet Bold"/>
                <a:cs typeface="Garet Bold"/>
                <a:sym typeface="Garet Bold"/>
              </a:rPr>
              <a:t>1972</a:t>
            </a:r>
          </a:p>
        </p:txBody>
      </p:sp>
      <p:sp>
        <p:nvSpPr>
          <p:cNvPr id="7" name="TextBox 7"/>
          <p:cNvSpPr txBox="1"/>
          <p:nvPr/>
        </p:nvSpPr>
        <p:spPr>
          <a:xfrm>
            <a:off x="4371075" y="5911561"/>
            <a:ext cx="1752139" cy="455295"/>
          </a:xfrm>
          <a:prstGeom prst="rect">
            <a:avLst/>
          </a:prstGeom>
        </p:spPr>
        <p:txBody>
          <a:bodyPr lIns="0" tIns="0" rIns="0" bIns="0" rtlCol="0" anchor="t">
            <a:spAutoFit/>
          </a:bodyPr>
          <a:lstStyle/>
          <a:p>
            <a:pPr algn="ctr">
              <a:lnSpc>
                <a:spcPts val="3779"/>
              </a:lnSpc>
            </a:pPr>
            <a:r>
              <a:rPr lang="en-US" sz="2699" b="1" dirty="0">
                <a:solidFill>
                  <a:srgbClr val="FFFFFF"/>
                </a:solidFill>
                <a:latin typeface="Garet Bold"/>
                <a:ea typeface="Garet Bold"/>
                <a:cs typeface="Garet Bold"/>
                <a:sym typeface="Garet Bold"/>
              </a:rPr>
              <a:t>1985</a:t>
            </a:r>
          </a:p>
        </p:txBody>
      </p:sp>
      <p:sp>
        <p:nvSpPr>
          <p:cNvPr id="8" name="TextBox 8"/>
          <p:cNvSpPr txBox="1"/>
          <p:nvPr/>
        </p:nvSpPr>
        <p:spPr>
          <a:xfrm>
            <a:off x="7562899" y="5911561"/>
            <a:ext cx="1752139" cy="455295"/>
          </a:xfrm>
          <a:prstGeom prst="rect">
            <a:avLst/>
          </a:prstGeom>
        </p:spPr>
        <p:txBody>
          <a:bodyPr lIns="0" tIns="0" rIns="0" bIns="0" rtlCol="0" anchor="t">
            <a:spAutoFit/>
          </a:bodyPr>
          <a:lstStyle/>
          <a:p>
            <a:pPr algn="ctr">
              <a:lnSpc>
                <a:spcPts val="3779"/>
              </a:lnSpc>
            </a:pPr>
            <a:r>
              <a:rPr lang="en-US" sz="2699" b="1" dirty="0">
                <a:solidFill>
                  <a:srgbClr val="FFFFFF"/>
                </a:solidFill>
                <a:latin typeface="Garet Bold"/>
                <a:ea typeface="Garet Bold"/>
                <a:cs typeface="Garet Bold"/>
                <a:sym typeface="Garet Bold"/>
              </a:rPr>
              <a:t>1999</a:t>
            </a:r>
          </a:p>
        </p:txBody>
      </p:sp>
      <p:sp>
        <p:nvSpPr>
          <p:cNvPr id="9" name="TextBox 9"/>
          <p:cNvSpPr txBox="1"/>
          <p:nvPr/>
        </p:nvSpPr>
        <p:spPr>
          <a:xfrm>
            <a:off x="10753313" y="5911561"/>
            <a:ext cx="1752139" cy="455295"/>
          </a:xfrm>
          <a:prstGeom prst="rect">
            <a:avLst/>
          </a:prstGeom>
        </p:spPr>
        <p:txBody>
          <a:bodyPr lIns="0" tIns="0" rIns="0" bIns="0" rtlCol="0" anchor="t">
            <a:spAutoFit/>
          </a:bodyPr>
          <a:lstStyle/>
          <a:p>
            <a:pPr algn="ctr">
              <a:lnSpc>
                <a:spcPts val="3779"/>
              </a:lnSpc>
            </a:pPr>
            <a:r>
              <a:rPr lang="en-US" sz="2699" b="1" dirty="0">
                <a:solidFill>
                  <a:srgbClr val="FFFFFF"/>
                </a:solidFill>
                <a:latin typeface="Garet Bold"/>
                <a:ea typeface="Garet Bold"/>
                <a:cs typeface="Garet Bold"/>
                <a:sym typeface="Garet Bold"/>
              </a:rPr>
              <a:t>2014</a:t>
            </a:r>
          </a:p>
        </p:txBody>
      </p:sp>
      <p:sp>
        <p:nvSpPr>
          <p:cNvPr id="10" name="TextBox 10"/>
          <p:cNvSpPr txBox="1"/>
          <p:nvPr/>
        </p:nvSpPr>
        <p:spPr>
          <a:xfrm>
            <a:off x="14019927" y="5911561"/>
            <a:ext cx="1752139" cy="455295"/>
          </a:xfrm>
          <a:prstGeom prst="rect">
            <a:avLst/>
          </a:prstGeom>
        </p:spPr>
        <p:txBody>
          <a:bodyPr lIns="0" tIns="0" rIns="0" bIns="0" rtlCol="0" anchor="t">
            <a:spAutoFit/>
          </a:bodyPr>
          <a:lstStyle/>
          <a:p>
            <a:pPr algn="ctr">
              <a:lnSpc>
                <a:spcPts val="3779"/>
              </a:lnSpc>
            </a:pPr>
            <a:r>
              <a:rPr lang="en-US" sz="2699" b="1" dirty="0">
                <a:solidFill>
                  <a:srgbClr val="FFFFFF"/>
                </a:solidFill>
                <a:latin typeface="Garet Bold"/>
                <a:ea typeface="Garet Bold"/>
                <a:cs typeface="Garet Bold"/>
                <a:sym typeface="Garet Bold"/>
              </a:rPr>
              <a:t>2024</a:t>
            </a:r>
          </a:p>
        </p:txBody>
      </p:sp>
      <p:sp>
        <p:nvSpPr>
          <p:cNvPr id="11" name="AutoShape 11"/>
          <p:cNvSpPr/>
          <p:nvPr/>
        </p:nvSpPr>
        <p:spPr>
          <a:xfrm>
            <a:off x="2008538" y="7011092"/>
            <a:ext cx="0" cy="2713937"/>
          </a:xfrm>
          <a:prstGeom prst="line">
            <a:avLst/>
          </a:prstGeom>
          <a:ln w="47625" cap="flat">
            <a:solidFill>
              <a:srgbClr val="AF4444"/>
            </a:solidFill>
            <a:prstDash val="solid"/>
            <a:headEnd type="none" w="sm" len="sm"/>
            <a:tailEnd type="oval" w="lg" len="lg"/>
          </a:ln>
        </p:spPr>
        <p:txBody>
          <a:bodyPr/>
          <a:lstStyle/>
          <a:p>
            <a:endParaRPr lang="en-US" dirty="0"/>
          </a:p>
        </p:txBody>
      </p:sp>
      <p:sp>
        <p:nvSpPr>
          <p:cNvPr id="12" name="AutoShape 12"/>
          <p:cNvSpPr/>
          <p:nvPr/>
        </p:nvSpPr>
        <p:spPr>
          <a:xfrm flipV="1">
            <a:off x="5270957" y="2760081"/>
            <a:ext cx="0" cy="2583444"/>
          </a:xfrm>
          <a:prstGeom prst="line">
            <a:avLst/>
          </a:prstGeom>
          <a:ln w="47625" cap="flat">
            <a:solidFill>
              <a:srgbClr val="000000"/>
            </a:solidFill>
            <a:prstDash val="solid"/>
            <a:headEnd type="none" w="sm" len="sm"/>
            <a:tailEnd type="oval" w="lg" len="lg"/>
          </a:ln>
        </p:spPr>
        <p:txBody>
          <a:bodyPr/>
          <a:lstStyle/>
          <a:p>
            <a:endParaRPr lang="en-US" dirty="0"/>
          </a:p>
        </p:txBody>
      </p:sp>
      <p:sp>
        <p:nvSpPr>
          <p:cNvPr id="13" name="AutoShape 13"/>
          <p:cNvSpPr/>
          <p:nvPr/>
        </p:nvSpPr>
        <p:spPr>
          <a:xfrm flipV="1">
            <a:off x="11638131" y="2760081"/>
            <a:ext cx="0" cy="2583444"/>
          </a:xfrm>
          <a:prstGeom prst="line">
            <a:avLst/>
          </a:prstGeom>
          <a:ln w="47625" cap="flat">
            <a:solidFill>
              <a:srgbClr val="000000"/>
            </a:solidFill>
            <a:prstDash val="solid"/>
            <a:headEnd type="none" w="sm" len="sm"/>
            <a:tailEnd type="oval" w="lg" len="lg"/>
          </a:ln>
        </p:spPr>
        <p:txBody>
          <a:bodyPr/>
          <a:lstStyle/>
          <a:p>
            <a:endParaRPr lang="en-US" dirty="0"/>
          </a:p>
        </p:txBody>
      </p:sp>
      <p:sp>
        <p:nvSpPr>
          <p:cNvPr id="14" name="AutoShape 14"/>
          <p:cNvSpPr/>
          <p:nvPr/>
        </p:nvSpPr>
        <p:spPr>
          <a:xfrm>
            <a:off x="8333398" y="7011092"/>
            <a:ext cx="0" cy="2713937"/>
          </a:xfrm>
          <a:prstGeom prst="line">
            <a:avLst/>
          </a:prstGeom>
          <a:ln w="47625" cap="flat">
            <a:solidFill>
              <a:srgbClr val="AF4444"/>
            </a:solidFill>
            <a:prstDash val="solid"/>
            <a:headEnd type="none" w="sm" len="sm"/>
            <a:tailEnd type="oval" w="lg" len="lg"/>
          </a:ln>
        </p:spPr>
        <p:txBody>
          <a:bodyPr/>
          <a:lstStyle/>
          <a:p>
            <a:endParaRPr lang="en-US" dirty="0"/>
          </a:p>
        </p:txBody>
      </p:sp>
      <p:sp>
        <p:nvSpPr>
          <p:cNvPr id="15" name="TextBox 15"/>
          <p:cNvSpPr txBox="1"/>
          <p:nvPr/>
        </p:nvSpPr>
        <p:spPr>
          <a:xfrm>
            <a:off x="5614226" y="3405363"/>
            <a:ext cx="4444136" cy="1731645"/>
          </a:xfrm>
          <a:prstGeom prst="rect">
            <a:avLst/>
          </a:prstGeom>
        </p:spPr>
        <p:txBody>
          <a:bodyPr lIns="0" tIns="0" rIns="0" bIns="0" rtlCol="0" anchor="t">
            <a:spAutoFit/>
          </a:bodyPr>
          <a:lstStyle/>
          <a:p>
            <a:pPr marL="0" lvl="0" indent="0" algn="just">
              <a:lnSpc>
                <a:spcPts val="3450"/>
              </a:lnSpc>
            </a:pPr>
            <a:r>
              <a:rPr lang="en-US" sz="2300" dirty="0">
                <a:solidFill>
                  <a:srgbClr val="000000"/>
                </a:solidFill>
                <a:latin typeface="Open Sans"/>
                <a:ea typeface="Open Sans"/>
                <a:cs typeface="Open Sans"/>
                <a:sym typeface="Open Sans"/>
              </a:rPr>
              <a:t>Began working in new home construction with key builders: Tribute, Greenpark, Great Gulf, Mattamy, and Brookfield.</a:t>
            </a:r>
          </a:p>
        </p:txBody>
      </p:sp>
      <p:sp>
        <p:nvSpPr>
          <p:cNvPr id="16" name="TextBox 16"/>
          <p:cNvSpPr txBox="1"/>
          <p:nvPr/>
        </p:nvSpPr>
        <p:spPr>
          <a:xfrm>
            <a:off x="11981400" y="3411855"/>
            <a:ext cx="4444136" cy="1731645"/>
          </a:xfrm>
          <a:prstGeom prst="rect">
            <a:avLst/>
          </a:prstGeom>
        </p:spPr>
        <p:txBody>
          <a:bodyPr lIns="0" tIns="0" rIns="0" bIns="0" rtlCol="0" anchor="t">
            <a:spAutoFit/>
          </a:bodyPr>
          <a:lstStyle/>
          <a:p>
            <a:pPr marL="0" lvl="0" indent="0" algn="l">
              <a:lnSpc>
                <a:spcPts val="3450"/>
              </a:lnSpc>
            </a:pPr>
            <a:r>
              <a:rPr lang="en-US" sz="2300" dirty="0">
                <a:solidFill>
                  <a:srgbClr val="000000"/>
                </a:solidFill>
                <a:latin typeface="Open Sans"/>
                <a:ea typeface="Open Sans"/>
                <a:cs typeface="Open Sans"/>
                <a:sym typeface="Open Sans"/>
              </a:rPr>
              <a:t>Expanded the aluminum and siding department to include a broader range of roofing components.</a:t>
            </a:r>
          </a:p>
        </p:txBody>
      </p:sp>
      <p:sp>
        <p:nvSpPr>
          <p:cNvPr id="17" name="TextBox 17"/>
          <p:cNvSpPr txBox="1"/>
          <p:nvPr/>
        </p:nvSpPr>
        <p:spPr>
          <a:xfrm>
            <a:off x="2205070" y="7153967"/>
            <a:ext cx="4444136" cy="396240"/>
          </a:xfrm>
          <a:prstGeom prst="rect">
            <a:avLst/>
          </a:prstGeom>
        </p:spPr>
        <p:txBody>
          <a:bodyPr lIns="0" tIns="0" rIns="0" bIns="0" rtlCol="0" anchor="t">
            <a:spAutoFit/>
          </a:bodyPr>
          <a:lstStyle/>
          <a:p>
            <a:pPr algn="l">
              <a:lnSpc>
                <a:spcPts val="3359"/>
              </a:lnSpc>
            </a:pPr>
            <a:r>
              <a:rPr lang="en-US" sz="2400" b="1" dirty="0">
                <a:solidFill>
                  <a:srgbClr val="000000"/>
                </a:solidFill>
                <a:latin typeface="Garet Ultra-Bold"/>
                <a:ea typeface="Garet Ultra-Bold"/>
                <a:cs typeface="Garet Ultra-Bold"/>
                <a:sym typeface="Garet Ultra-Bold"/>
              </a:rPr>
              <a:t>Chouinard Bros Founded</a:t>
            </a:r>
          </a:p>
        </p:txBody>
      </p:sp>
      <p:sp>
        <p:nvSpPr>
          <p:cNvPr id="18" name="TextBox 18"/>
          <p:cNvSpPr txBox="1"/>
          <p:nvPr/>
        </p:nvSpPr>
        <p:spPr>
          <a:xfrm>
            <a:off x="5614226" y="3075798"/>
            <a:ext cx="5886246" cy="396240"/>
          </a:xfrm>
          <a:prstGeom prst="rect">
            <a:avLst/>
          </a:prstGeom>
        </p:spPr>
        <p:txBody>
          <a:bodyPr lIns="0" tIns="0" rIns="0" bIns="0" rtlCol="0" anchor="t">
            <a:spAutoFit/>
          </a:bodyPr>
          <a:lstStyle/>
          <a:p>
            <a:pPr algn="l">
              <a:lnSpc>
                <a:spcPts val="3359"/>
              </a:lnSpc>
            </a:pPr>
            <a:r>
              <a:rPr lang="en-US" sz="2400" b="1" dirty="0">
                <a:solidFill>
                  <a:srgbClr val="000000"/>
                </a:solidFill>
                <a:latin typeface="Garet Ultra-Bold"/>
                <a:ea typeface="Garet Ultra-Bold"/>
                <a:cs typeface="Garet Ultra-Bold"/>
                <a:sym typeface="Garet Ultra-Bold"/>
              </a:rPr>
              <a:t>Transition to New Construction</a:t>
            </a:r>
          </a:p>
        </p:txBody>
      </p:sp>
      <p:sp>
        <p:nvSpPr>
          <p:cNvPr id="19" name="TextBox 19"/>
          <p:cNvSpPr txBox="1"/>
          <p:nvPr/>
        </p:nvSpPr>
        <p:spPr>
          <a:xfrm>
            <a:off x="11981400" y="3075798"/>
            <a:ext cx="5277900" cy="396240"/>
          </a:xfrm>
          <a:prstGeom prst="rect">
            <a:avLst/>
          </a:prstGeom>
        </p:spPr>
        <p:txBody>
          <a:bodyPr lIns="0" tIns="0" rIns="0" bIns="0" rtlCol="0" anchor="t">
            <a:spAutoFit/>
          </a:bodyPr>
          <a:lstStyle/>
          <a:p>
            <a:pPr algn="l">
              <a:lnSpc>
                <a:spcPts val="3359"/>
              </a:lnSpc>
            </a:pPr>
            <a:r>
              <a:rPr lang="en-US" sz="2400" b="1" dirty="0">
                <a:solidFill>
                  <a:srgbClr val="000000"/>
                </a:solidFill>
                <a:latin typeface="Garet Ultra-Bold"/>
                <a:ea typeface="Garet Ultra-Bold"/>
                <a:cs typeface="Garet Ultra-Bold"/>
                <a:sym typeface="Garet Ultra-Bold"/>
              </a:rPr>
              <a:t>Expanded Siding Department</a:t>
            </a:r>
          </a:p>
        </p:txBody>
      </p:sp>
      <p:sp>
        <p:nvSpPr>
          <p:cNvPr id="20" name="TextBox 20"/>
          <p:cNvSpPr txBox="1"/>
          <p:nvPr/>
        </p:nvSpPr>
        <p:spPr>
          <a:xfrm>
            <a:off x="8541983" y="7038240"/>
            <a:ext cx="3879382" cy="815340"/>
          </a:xfrm>
          <a:prstGeom prst="rect">
            <a:avLst/>
          </a:prstGeom>
        </p:spPr>
        <p:txBody>
          <a:bodyPr lIns="0" tIns="0" rIns="0" bIns="0" rtlCol="0" anchor="t">
            <a:spAutoFit/>
          </a:bodyPr>
          <a:lstStyle/>
          <a:p>
            <a:pPr algn="l">
              <a:lnSpc>
                <a:spcPts val="3359"/>
              </a:lnSpc>
            </a:pPr>
            <a:r>
              <a:rPr lang="en-US" sz="2400" b="1" dirty="0">
                <a:solidFill>
                  <a:srgbClr val="000000"/>
                </a:solidFill>
                <a:latin typeface="Garet Ultra-Bold"/>
                <a:ea typeface="Garet Ultra-Bold"/>
                <a:cs typeface="Garet Ultra-Bold"/>
                <a:sym typeface="Garet Ultra-Bold"/>
              </a:rPr>
              <a:t>Opened Distribution To Support Chouinard</a:t>
            </a:r>
          </a:p>
        </p:txBody>
      </p:sp>
      <p:sp>
        <p:nvSpPr>
          <p:cNvPr id="21" name="TextBox 21"/>
          <p:cNvSpPr txBox="1"/>
          <p:nvPr/>
        </p:nvSpPr>
        <p:spPr>
          <a:xfrm>
            <a:off x="5454583" y="305928"/>
            <a:ext cx="6174800" cy="1588135"/>
          </a:xfrm>
          <a:prstGeom prst="rect">
            <a:avLst/>
          </a:prstGeom>
        </p:spPr>
        <p:txBody>
          <a:bodyPr lIns="0" tIns="0" rIns="0" bIns="0" rtlCol="0" anchor="t">
            <a:spAutoFit/>
          </a:bodyPr>
          <a:lstStyle/>
          <a:p>
            <a:pPr algn="ctr">
              <a:lnSpc>
                <a:spcPts val="6439"/>
              </a:lnSpc>
            </a:pPr>
            <a:r>
              <a:rPr lang="en-US" sz="4599" b="1" spc="91" dirty="0">
                <a:solidFill>
                  <a:srgbClr val="FFFFFF"/>
                </a:solidFill>
                <a:latin typeface="Garet Bold"/>
                <a:ea typeface="Garet Bold"/>
                <a:cs typeface="Garet Bold"/>
                <a:sym typeface="Garet Bold"/>
              </a:rPr>
              <a:t>CHOUINARD BROS</a:t>
            </a:r>
          </a:p>
          <a:p>
            <a:pPr algn="ctr">
              <a:lnSpc>
                <a:spcPts val="6439"/>
              </a:lnSpc>
            </a:pPr>
            <a:r>
              <a:rPr lang="en-US" sz="4599" b="1" spc="91" dirty="0">
                <a:solidFill>
                  <a:srgbClr val="FFFFFF"/>
                </a:solidFill>
                <a:latin typeface="Garet Bold"/>
                <a:ea typeface="Garet Bold"/>
                <a:cs typeface="Garet Bold"/>
                <a:sym typeface="Garet Bold"/>
              </a:rPr>
              <a:t>TIMELINE</a:t>
            </a:r>
          </a:p>
        </p:txBody>
      </p:sp>
      <p:sp>
        <p:nvSpPr>
          <p:cNvPr id="22" name="TextBox 22"/>
          <p:cNvSpPr txBox="1"/>
          <p:nvPr/>
        </p:nvSpPr>
        <p:spPr>
          <a:xfrm>
            <a:off x="2217122" y="7581900"/>
            <a:ext cx="5476857" cy="1204625"/>
          </a:xfrm>
          <a:prstGeom prst="rect">
            <a:avLst/>
          </a:prstGeom>
        </p:spPr>
        <p:txBody>
          <a:bodyPr wrap="square" lIns="0" tIns="0" rIns="0" bIns="0" rtlCol="0" anchor="t">
            <a:spAutoFit/>
          </a:bodyPr>
          <a:lstStyle/>
          <a:p>
            <a:pPr algn="l">
              <a:lnSpc>
                <a:spcPts val="3219"/>
              </a:lnSpc>
              <a:spcBef>
                <a:spcPct val="0"/>
              </a:spcBef>
            </a:pPr>
            <a:r>
              <a:rPr lang="en-US" sz="2299" dirty="0">
                <a:solidFill>
                  <a:srgbClr val="000000"/>
                </a:solidFill>
                <a:latin typeface="Open Sans"/>
                <a:ea typeface="Open Sans"/>
                <a:cs typeface="Open Sans"/>
                <a:sym typeface="Open Sans"/>
              </a:rPr>
              <a:t>The Chouinard brothers founded Chouinard Brothers Incorporated out of the back of a pickup truck.</a:t>
            </a:r>
          </a:p>
        </p:txBody>
      </p:sp>
      <p:sp>
        <p:nvSpPr>
          <p:cNvPr id="23" name="TextBox 23"/>
          <p:cNvSpPr txBox="1"/>
          <p:nvPr/>
        </p:nvSpPr>
        <p:spPr>
          <a:xfrm>
            <a:off x="8528660" y="7967880"/>
            <a:ext cx="4444136" cy="1293495"/>
          </a:xfrm>
          <a:prstGeom prst="rect">
            <a:avLst/>
          </a:prstGeom>
        </p:spPr>
        <p:txBody>
          <a:bodyPr lIns="0" tIns="0" rIns="0" bIns="0" rtlCol="0" anchor="t">
            <a:spAutoFit/>
          </a:bodyPr>
          <a:lstStyle/>
          <a:p>
            <a:pPr marL="0" lvl="0" indent="0" algn="l">
              <a:lnSpc>
                <a:spcPts val="3450"/>
              </a:lnSpc>
            </a:pPr>
            <a:r>
              <a:rPr lang="en-US" sz="2300" dirty="0">
                <a:solidFill>
                  <a:srgbClr val="000000"/>
                </a:solidFill>
                <a:latin typeface="Open Sans"/>
                <a:ea typeface="Open Sans"/>
                <a:cs typeface="Open Sans"/>
                <a:sym typeface="Open Sans"/>
              </a:rPr>
              <a:t>Founded Gibson Building Supplies to support Chouinard Brothers Incorporated.</a:t>
            </a:r>
          </a:p>
        </p:txBody>
      </p:sp>
      <p:sp>
        <p:nvSpPr>
          <p:cNvPr id="24" name="AutoShape 24"/>
          <p:cNvSpPr/>
          <p:nvPr/>
        </p:nvSpPr>
        <p:spPr>
          <a:xfrm>
            <a:off x="13834809" y="7011092"/>
            <a:ext cx="0" cy="2713937"/>
          </a:xfrm>
          <a:prstGeom prst="line">
            <a:avLst/>
          </a:prstGeom>
          <a:ln w="47625" cap="flat">
            <a:solidFill>
              <a:srgbClr val="AF4444"/>
            </a:solidFill>
            <a:prstDash val="solid"/>
            <a:headEnd type="none" w="sm" len="sm"/>
            <a:tailEnd type="oval" w="lg" len="lg"/>
          </a:ln>
        </p:spPr>
        <p:txBody>
          <a:bodyPr/>
          <a:lstStyle/>
          <a:p>
            <a:endParaRPr lang="en-US" dirty="0"/>
          </a:p>
        </p:txBody>
      </p:sp>
      <p:sp>
        <p:nvSpPr>
          <p:cNvPr id="25" name="Freeform 25"/>
          <p:cNvSpPr/>
          <p:nvPr/>
        </p:nvSpPr>
        <p:spPr>
          <a:xfrm rot="5664529">
            <a:off x="-5264160" y="-7305487"/>
            <a:ext cx="9176609" cy="9416296"/>
          </a:xfrm>
          <a:custGeom>
            <a:avLst/>
            <a:gdLst/>
            <a:ahLst/>
            <a:cxnLst/>
            <a:rect l="l" t="t" r="r" b="b"/>
            <a:pathLst>
              <a:path w="9176609" h="9416296">
                <a:moveTo>
                  <a:pt x="0" y="0"/>
                </a:moveTo>
                <a:lnTo>
                  <a:pt x="9176608" y="0"/>
                </a:lnTo>
                <a:lnTo>
                  <a:pt x="9176608" y="9416296"/>
                </a:lnTo>
                <a:lnTo>
                  <a:pt x="0" y="94162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26" name="Freeform 26"/>
          <p:cNvSpPr/>
          <p:nvPr/>
        </p:nvSpPr>
        <p:spPr>
          <a:xfrm rot="5183082">
            <a:off x="14776740" y="-5404247"/>
            <a:ext cx="9176609" cy="9416296"/>
          </a:xfrm>
          <a:custGeom>
            <a:avLst/>
            <a:gdLst/>
            <a:ahLst/>
            <a:cxnLst/>
            <a:rect l="l" t="t" r="r" b="b"/>
            <a:pathLst>
              <a:path w="9176609" h="9416296">
                <a:moveTo>
                  <a:pt x="0" y="0"/>
                </a:moveTo>
                <a:lnTo>
                  <a:pt x="9176608" y="0"/>
                </a:lnTo>
                <a:lnTo>
                  <a:pt x="9176608" y="9416296"/>
                </a:lnTo>
                <a:lnTo>
                  <a:pt x="0" y="94162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27" name="TextBox 27"/>
          <p:cNvSpPr txBox="1"/>
          <p:nvPr/>
        </p:nvSpPr>
        <p:spPr>
          <a:xfrm>
            <a:off x="14019927" y="7068720"/>
            <a:ext cx="3879382" cy="396240"/>
          </a:xfrm>
          <a:prstGeom prst="rect">
            <a:avLst/>
          </a:prstGeom>
        </p:spPr>
        <p:txBody>
          <a:bodyPr lIns="0" tIns="0" rIns="0" bIns="0" rtlCol="0" anchor="t">
            <a:spAutoFit/>
          </a:bodyPr>
          <a:lstStyle/>
          <a:p>
            <a:pPr algn="l">
              <a:lnSpc>
                <a:spcPts val="3359"/>
              </a:lnSpc>
            </a:pPr>
            <a:r>
              <a:rPr lang="en-US" sz="2400" b="1" dirty="0">
                <a:solidFill>
                  <a:srgbClr val="000000"/>
                </a:solidFill>
                <a:latin typeface="Garet Ultra-Bold"/>
                <a:ea typeface="Garet Ultra-Bold"/>
                <a:cs typeface="Garet Ultra-Bold"/>
                <a:sym typeface="Garet Ultra-Bold"/>
              </a:rPr>
              <a:t>Continuing Expansion</a:t>
            </a:r>
          </a:p>
        </p:txBody>
      </p:sp>
      <p:sp>
        <p:nvSpPr>
          <p:cNvPr id="28" name="TextBox 28"/>
          <p:cNvSpPr txBox="1"/>
          <p:nvPr/>
        </p:nvSpPr>
        <p:spPr>
          <a:xfrm>
            <a:off x="14043740" y="7434480"/>
            <a:ext cx="4444136" cy="2169795"/>
          </a:xfrm>
          <a:prstGeom prst="rect">
            <a:avLst/>
          </a:prstGeom>
        </p:spPr>
        <p:txBody>
          <a:bodyPr lIns="0" tIns="0" rIns="0" bIns="0" rtlCol="0" anchor="t">
            <a:spAutoFit/>
          </a:bodyPr>
          <a:lstStyle/>
          <a:p>
            <a:pPr marL="0" lvl="0" indent="0" algn="l">
              <a:lnSpc>
                <a:spcPts val="3450"/>
              </a:lnSpc>
            </a:pPr>
            <a:r>
              <a:rPr lang="en-US" sz="2300" dirty="0">
                <a:solidFill>
                  <a:srgbClr val="000000"/>
                </a:solidFill>
                <a:latin typeface="Open Sans"/>
                <a:ea typeface="Open Sans"/>
                <a:cs typeface="Open Sans"/>
                <a:sym typeface="Open Sans"/>
              </a:rPr>
              <a:t>Continued expansion throughout Southern Ontario, developing and streamlining effective operational strategies for each region.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251518" cy="10287000"/>
            <a:chOff x="0" y="0"/>
            <a:chExt cx="1646490" cy="2709333"/>
          </a:xfrm>
        </p:grpSpPr>
        <p:sp>
          <p:nvSpPr>
            <p:cNvPr id="3" name="Freeform 3"/>
            <p:cNvSpPr/>
            <p:nvPr/>
          </p:nvSpPr>
          <p:spPr>
            <a:xfrm>
              <a:off x="0" y="0"/>
              <a:ext cx="1646490" cy="2709333"/>
            </a:xfrm>
            <a:custGeom>
              <a:avLst/>
              <a:gdLst/>
              <a:ahLst/>
              <a:cxnLst/>
              <a:rect l="l" t="t" r="r" b="b"/>
              <a:pathLst>
                <a:path w="1646490" h="2709333">
                  <a:moveTo>
                    <a:pt x="0" y="0"/>
                  </a:moveTo>
                  <a:lnTo>
                    <a:pt x="1646490" y="0"/>
                  </a:lnTo>
                  <a:lnTo>
                    <a:pt x="1646490" y="2709333"/>
                  </a:lnTo>
                  <a:lnTo>
                    <a:pt x="0" y="2709333"/>
                  </a:lnTo>
                  <a:close/>
                </a:path>
              </a:pathLst>
            </a:custGeom>
            <a:solidFill>
              <a:srgbClr val="0B5F99"/>
            </a:solidFill>
          </p:spPr>
          <p:txBody>
            <a:bodyPr/>
            <a:lstStyle/>
            <a:p>
              <a:endParaRPr lang="en-US" dirty="0"/>
            </a:p>
          </p:txBody>
        </p:sp>
        <p:sp>
          <p:nvSpPr>
            <p:cNvPr id="4" name="TextBox 4"/>
            <p:cNvSpPr txBox="1"/>
            <p:nvPr/>
          </p:nvSpPr>
          <p:spPr>
            <a:xfrm>
              <a:off x="0" y="-38100"/>
              <a:ext cx="1646490" cy="2747433"/>
            </a:xfrm>
            <a:prstGeom prst="rect">
              <a:avLst/>
            </a:prstGeom>
          </p:spPr>
          <p:txBody>
            <a:bodyPr lIns="50800" tIns="50800" rIns="50800" bIns="50800" rtlCol="0" anchor="ctr"/>
            <a:lstStyle/>
            <a:p>
              <a:pPr algn="ctr">
                <a:lnSpc>
                  <a:spcPts val="2659"/>
                </a:lnSpc>
              </a:pPr>
              <a:endParaRPr dirty="0"/>
            </a:p>
          </p:txBody>
        </p:sp>
      </p:grpSp>
      <p:sp>
        <p:nvSpPr>
          <p:cNvPr id="5" name="AutoShape 5"/>
          <p:cNvSpPr/>
          <p:nvPr/>
        </p:nvSpPr>
        <p:spPr>
          <a:xfrm>
            <a:off x="125517" y="1592461"/>
            <a:ext cx="1310100" cy="0"/>
          </a:xfrm>
          <a:prstGeom prst="line">
            <a:avLst/>
          </a:prstGeom>
          <a:ln w="95250" cap="flat">
            <a:solidFill>
              <a:srgbClr val="FFFFFF"/>
            </a:solidFill>
            <a:prstDash val="solid"/>
            <a:headEnd type="none" w="sm" len="sm"/>
            <a:tailEnd type="none" w="sm" len="sm"/>
          </a:ln>
        </p:spPr>
        <p:txBody>
          <a:bodyPr/>
          <a:lstStyle/>
          <a:p>
            <a:endParaRPr lang="en-US" dirty="0"/>
          </a:p>
        </p:txBody>
      </p:sp>
      <p:grpSp>
        <p:nvGrpSpPr>
          <p:cNvPr id="6" name="Group 6"/>
          <p:cNvGrpSpPr/>
          <p:nvPr/>
        </p:nvGrpSpPr>
        <p:grpSpPr>
          <a:xfrm>
            <a:off x="437550" y="1418225"/>
            <a:ext cx="5376419" cy="4186731"/>
            <a:chOff x="0" y="0"/>
            <a:chExt cx="1040047" cy="809907"/>
          </a:xfrm>
        </p:grpSpPr>
        <p:sp>
          <p:nvSpPr>
            <p:cNvPr id="7" name="Freeform 7"/>
            <p:cNvSpPr/>
            <p:nvPr/>
          </p:nvSpPr>
          <p:spPr>
            <a:xfrm>
              <a:off x="0" y="0"/>
              <a:ext cx="1040047" cy="809907"/>
            </a:xfrm>
            <a:custGeom>
              <a:avLst/>
              <a:gdLst/>
              <a:ahLst/>
              <a:cxnLst/>
              <a:rect l="l" t="t" r="r" b="b"/>
              <a:pathLst>
                <a:path w="1040047" h="809907">
                  <a:moveTo>
                    <a:pt x="0" y="0"/>
                  </a:moveTo>
                  <a:lnTo>
                    <a:pt x="1040047" y="0"/>
                  </a:lnTo>
                  <a:lnTo>
                    <a:pt x="1040047" y="809907"/>
                  </a:lnTo>
                  <a:lnTo>
                    <a:pt x="0" y="809907"/>
                  </a:lnTo>
                  <a:close/>
                </a:path>
              </a:pathLst>
            </a:custGeom>
            <a:solidFill>
              <a:srgbClr val="000000">
                <a:alpha val="0"/>
              </a:srgbClr>
            </a:solidFill>
            <a:ln cap="sq">
              <a:noFill/>
              <a:prstDash val="solid"/>
              <a:miter/>
            </a:ln>
          </p:spPr>
          <p:txBody>
            <a:bodyPr/>
            <a:lstStyle/>
            <a:p>
              <a:endParaRPr lang="en-US" dirty="0"/>
            </a:p>
          </p:txBody>
        </p:sp>
        <p:sp>
          <p:nvSpPr>
            <p:cNvPr id="8" name="TextBox 8"/>
            <p:cNvSpPr txBox="1"/>
            <p:nvPr/>
          </p:nvSpPr>
          <p:spPr>
            <a:xfrm>
              <a:off x="0" y="-9525"/>
              <a:ext cx="1040047" cy="819432"/>
            </a:xfrm>
            <a:prstGeom prst="rect">
              <a:avLst/>
            </a:prstGeom>
          </p:spPr>
          <p:txBody>
            <a:bodyPr lIns="50713" tIns="50713" rIns="50713" bIns="50713" rtlCol="0" anchor="ctr"/>
            <a:lstStyle/>
            <a:p>
              <a:pPr algn="ctr">
                <a:lnSpc>
                  <a:spcPts val="2860"/>
                </a:lnSpc>
              </a:pPr>
              <a:endParaRPr dirty="0"/>
            </a:p>
          </p:txBody>
        </p:sp>
      </p:grpSp>
      <p:sp>
        <p:nvSpPr>
          <p:cNvPr id="9" name="AutoShape 9"/>
          <p:cNvSpPr/>
          <p:nvPr/>
        </p:nvSpPr>
        <p:spPr>
          <a:xfrm flipH="1">
            <a:off x="4503869" y="8871072"/>
            <a:ext cx="1310100" cy="0"/>
          </a:xfrm>
          <a:prstGeom prst="line">
            <a:avLst/>
          </a:prstGeom>
          <a:ln w="95250" cap="flat">
            <a:solidFill>
              <a:srgbClr val="FFFFFF"/>
            </a:solidFill>
            <a:prstDash val="solid"/>
            <a:headEnd type="none" w="sm" len="sm"/>
            <a:tailEnd type="none" w="sm" len="sm"/>
          </a:ln>
        </p:spPr>
        <p:txBody>
          <a:bodyPr/>
          <a:lstStyle/>
          <a:p>
            <a:endParaRPr lang="en-US" dirty="0"/>
          </a:p>
        </p:txBody>
      </p:sp>
      <p:sp>
        <p:nvSpPr>
          <p:cNvPr id="10" name="Freeform 10"/>
          <p:cNvSpPr/>
          <p:nvPr/>
        </p:nvSpPr>
        <p:spPr>
          <a:xfrm>
            <a:off x="15708188" y="9258300"/>
            <a:ext cx="2579812" cy="1028700"/>
          </a:xfrm>
          <a:custGeom>
            <a:avLst/>
            <a:gdLst/>
            <a:ahLst/>
            <a:cxnLst/>
            <a:rect l="l" t="t" r="r" b="b"/>
            <a:pathLst>
              <a:path w="2579812" h="1028700">
                <a:moveTo>
                  <a:pt x="0" y="0"/>
                </a:moveTo>
                <a:lnTo>
                  <a:pt x="2579812" y="0"/>
                </a:lnTo>
                <a:lnTo>
                  <a:pt x="2579812" y="1028700"/>
                </a:lnTo>
                <a:lnTo>
                  <a:pt x="0" y="1028700"/>
                </a:lnTo>
                <a:lnTo>
                  <a:pt x="0" y="0"/>
                </a:lnTo>
                <a:close/>
              </a:path>
            </a:pathLst>
          </a:custGeom>
          <a:blipFill>
            <a:blip r:embed="rId2"/>
            <a:stretch>
              <a:fillRect/>
            </a:stretch>
          </a:blipFill>
        </p:spPr>
        <p:txBody>
          <a:bodyPr/>
          <a:lstStyle/>
          <a:p>
            <a:endParaRPr lang="en-US" dirty="0"/>
          </a:p>
        </p:txBody>
      </p:sp>
      <p:grpSp>
        <p:nvGrpSpPr>
          <p:cNvPr id="11" name="Group 11"/>
          <p:cNvGrpSpPr/>
          <p:nvPr/>
        </p:nvGrpSpPr>
        <p:grpSpPr>
          <a:xfrm>
            <a:off x="6803459" y="312103"/>
            <a:ext cx="10895059" cy="8816817"/>
            <a:chOff x="0" y="0"/>
            <a:chExt cx="2869481" cy="2322125"/>
          </a:xfrm>
        </p:grpSpPr>
        <p:sp>
          <p:nvSpPr>
            <p:cNvPr id="12" name="Freeform 12"/>
            <p:cNvSpPr/>
            <p:nvPr/>
          </p:nvSpPr>
          <p:spPr>
            <a:xfrm>
              <a:off x="0" y="0"/>
              <a:ext cx="2869481" cy="2322125"/>
            </a:xfrm>
            <a:custGeom>
              <a:avLst/>
              <a:gdLst/>
              <a:ahLst/>
              <a:cxnLst/>
              <a:rect l="l" t="t" r="r" b="b"/>
              <a:pathLst>
                <a:path w="2869481" h="2322125">
                  <a:moveTo>
                    <a:pt x="0" y="0"/>
                  </a:moveTo>
                  <a:lnTo>
                    <a:pt x="2869481" y="0"/>
                  </a:lnTo>
                  <a:lnTo>
                    <a:pt x="2869481" y="2322125"/>
                  </a:lnTo>
                  <a:lnTo>
                    <a:pt x="0" y="2322125"/>
                  </a:lnTo>
                  <a:close/>
                </a:path>
              </a:pathLst>
            </a:custGeom>
            <a:solidFill>
              <a:srgbClr val="0B5F99"/>
            </a:solidFill>
          </p:spPr>
          <p:txBody>
            <a:bodyPr/>
            <a:lstStyle/>
            <a:p>
              <a:endParaRPr lang="en-US" dirty="0"/>
            </a:p>
          </p:txBody>
        </p:sp>
        <p:sp>
          <p:nvSpPr>
            <p:cNvPr id="13" name="TextBox 13"/>
            <p:cNvSpPr txBox="1"/>
            <p:nvPr/>
          </p:nvSpPr>
          <p:spPr>
            <a:xfrm>
              <a:off x="0" y="-38100"/>
              <a:ext cx="2869481" cy="2360225"/>
            </a:xfrm>
            <a:prstGeom prst="rect">
              <a:avLst/>
            </a:prstGeom>
          </p:spPr>
          <p:txBody>
            <a:bodyPr lIns="50800" tIns="50800" rIns="50800" bIns="50800" rtlCol="0" anchor="ctr"/>
            <a:lstStyle/>
            <a:p>
              <a:pPr algn="ctr">
                <a:lnSpc>
                  <a:spcPts val="2659"/>
                </a:lnSpc>
              </a:pPr>
              <a:endParaRPr dirty="0"/>
            </a:p>
          </p:txBody>
        </p:sp>
      </p:grpSp>
      <p:grpSp>
        <p:nvGrpSpPr>
          <p:cNvPr id="14" name="Group 14"/>
          <p:cNvGrpSpPr/>
          <p:nvPr/>
        </p:nvGrpSpPr>
        <p:grpSpPr>
          <a:xfrm>
            <a:off x="6990488" y="505577"/>
            <a:ext cx="10521001" cy="8429868"/>
            <a:chOff x="0" y="0"/>
            <a:chExt cx="14028002" cy="11239824"/>
          </a:xfrm>
        </p:grpSpPr>
        <p:pic>
          <p:nvPicPr>
            <p:cNvPr id="15" name="Picture 15"/>
            <p:cNvPicPr>
              <a:picLocks noChangeAspect="1"/>
            </p:cNvPicPr>
            <p:nvPr/>
          </p:nvPicPr>
          <p:blipFill>
            <a:blip r:embed="rId3"/>
            <a:srcRect l="3144" r="3144"/>
            <a:stretch>
              <a:fillRect/>
            </a:stretch>
          </p:blipFill>
          <p:spPr>
            <a:xfrm>
              <a:off x="0" y="0"/>
              <a:ext cx="9309668" cy="7450883"/>
            </a:xfrm>
            <a:prstGeom prst="rect">
              <a:avLst/>
            </a:prstGeom>
          </p:spPr>
        </p:pic>
        <p:pic>
          <p:nvPicPr>
            <p:cNvPr id="16" name="Picture 16"/>
            <p:cNvPicPr>
              <a:picLocks noChangeAspect="1"/>
            </p:cNvPicPr>
            <p:nvPr/>
          </p:nvPicPr>
          <p:blipFill>
            <a:blip r:embed="rId4"/>
            <a:srcRect l="8311" r="8311"/>
            <a:stretch>
              <a:fillRect/>
            </a:stretch>
          </p:blipFill>
          <p:spPr>
            <a:xfrm>
              <a:off x="9436668" y="0"/>
              <a:ext cx="4591334" cy="3661941"/>
            </a:xfrm>
            <a:prstGeom prst="rect">
              <a:avLst/>
            </a:prstGeom>
          </p:spPr>
        </p:pic>
        <p:pic>
          <p:nvPicPr>
            <p:cNvPr id="17" name="Picture 17"/>
            <p:cNvPicPr>
              <a:picLocks noChangeAspect="1"/>
            </p:cNvPicPr>
            <p:nvPr/>
          </p:nvPicPr>
          <p:blipFill>
            <a:blip r:embed="rId5"/>
            <a:srcRect l="36404" r="36404"/>
            <a:stretch>
              <a:fillRect/>
            </a:stretch>
          </p:blipFill>
          <p:spPr>
            <a:xfrm>
              <a:off x="9436668" y="3788941"/>
              <a:ext cx="4591334" cy="7450883"/>
            </a:xfrm>
            <a:prstGeom prst="rect">
              <a:avLst/>
            </a:prstGeom>
          </p:spPr>
        </p:pic>
        <p:pic>
          <p:nvPicPr>
            <p:cNvPr id="18" name="Picture 18"/>
            <p:cNvPicPr>
              <a:picLocks noChangeAspect="1"/>
            </p:cNvPicPr>
            <p:nvPr/>
          </p:nvPicPr>
          <p:blipFill>
            <a:blip r:embed="rId6"/>
            <a:srcRect l="5552" t="2708" r="5552"/>
            <a:stretch>
              <a:fillRect/>
            </a:stretch>
          </p:blipFill>
          <p:spPr>
            <a:xfrm>
              <a:off x="4718334" y="7577883"/>
              <a:ext cx="4591334" cy="3661941"/>
            </a:xfrm>
            <a:prstGeom prst="rect">
              <a:avLst/>
            </a:prstGeom>
          </p:spPr>
        </p:pic>
        <p:pic>
          <p:nvPicPr>
            <p:cNvPr id="19" name="Picture 19"/>
            <p:cNvPicPr>
              <a:picLocks noChangeAspect="1"/>
            </p:cNvPicPr>
            <p:nvPr/>
          </p:nvPicPr>
          <p:blipFill>
            <a:blip r:embed="rId7"/>
            <a:srcRect l="2982" r="2982"/>
            <a:stretch>
              <a:fillRect/>
            </a:stretch>
          </p:blipFill>
          <p:spPr>
            <a:xfrm>
              <a:off x="0" y="7577883"/>
              <a:ext cx="4591334" cy="3661941"/>
            </a:xfrm>
            <a:prstGeom prst="rect">
              <a:avLst/>
            </a:prstGeom>
          </p:spPr>
        </p:pic>
      </p:grpSp>
      <p:grpSp>
        <p:nvGrpSpPr>
          <p:cNvPr id="20" name="Group 20"/>
          <p:cNvGrpSpPr/>
          <p:nvPr/>
        </p:nvGrpSpPr>
        <p:grpSpPr>
          <a:xfrm>
            <a:off x="437550" y="1794953"/>
            <a:ext cx="5376419" cy="1100631"/>
            <a:chOff x="0" y="0"/>
            <a:chExt cx="7168558" cy="1467508"/>
          </a:xfrm>
        </p:grpSpPr>
        <p:grpSp>
          <p:nvGrpSpPr>
            <p:cNvPr id="21" name="Group 21"/>
            <p:cNvGrpSpPr/>
            <p:nvPr/>
          </p:nvGrpSpPr>
          <p:grpSpPr>
            <a:xfrm>
              <a:off x="0" y="0"/>
              <a:ext cx="7168558" cy="1467508"/>
              <a:chOff x="0" y="0"/>
              <a:chExt cx="1040047" cy="212913"/>
            </a:xfrm>
          </p:grpSpPr>
          <p:sp>
            <p:nvSpPr>
              <p:cNvPr id="22" name="Freeform 22"/>
              <p:cNvSpPr/>
              <p:nvPr/>
            </p:nvSpPr>
            <p:spPr>
              <a:xfrm>
                <a:off x="0" y="0"/>
                <a:ext cx="1040047" cy="212913"/>
              </a:xfrm>
              <a:custGeom>
                <a:avLst/>
                <a:gdLst/>
                <a:ahLst/>
                <a:cxnLst/>
                <a:rect l="l" t="t" r="r" b="b"/>
                <a:pathLst>
                  <a:path w="1040047" h="212913">
                    <a:moveTo>
                      <a:pt x="0" y="0"/>
                    </a:moveTo>
                    <a:lnTo>
                      <a:pt x="1040047" y="0"/>
                    </a:lnTo>
                    <a:lnTo>
                      <a:pt x="1040047" y="212913"/>
                    </a:lnTo>
                    <a:lnTo>
                      <a:pt x="0" y="212913"/>
                    </a:lnTo>
                    <a:close/>
                  </a:path>
                </a:pathLst>
              </a:custGeom>
              <a:solidFill>
                <a:srgbClr val="000000">
                  <a:alpha val="0"/>
                </a:srgbClr>
              </a:solidFill>
              <a:ln cap="sq">
                <a:noFill/>
                <a:prstDash val="solid"/>
                <a:miter/>
              </a:ln>
            </p:spPr>
            <p:txBody>
              <a:bodyPr/>
              <a:lstStyle/>
              <a:p>
                <a:endParaRPr lang="en-US" dirty="0"/>
              </a:p>
            </p:txBody>
          </p:sp>
          <p:sp>
            <p:nvSpPr>
              <p:cNvPr id="23" name="TextBox 23"/>
              <p:cNvSpPr txBox="1"/>
              <p:nvPr/>
            </p:nvSpPr>
            <p:spPr>
              <a:xfrm>
                <a:off x="0" y="-9525"/>
                <a:ext cx="1040047" cy="222438"/>
              </a:xfrm>
              <a:prstGeom prst="rect">
                <a:avLst/>
              </a:prstGeom>
            </p:spPr>
            <p:txBody>
              <a:bodyPr lIns="50800" tIns="50800" rIns="50800" bIns="50800" rtlCol="0" anchor="ctr"/>
              <a:lstStyle/>
              <a:p>
                <a:pPr algn="ctr">
                  <a:lnSpc>
                    <a:spcPts val="2860"/>
                  </a:lnSpc>
                </a:pPr>
                <a:endParaRPr dirty="0"/>
              </a:p>
            </p:txBody>
          </p:sp>
        </p:grpSp>
        <p:sp>
          <p:nvSpPr>
            <p:cNvPr id="24" name="TextBox 24"/>
            <p:cNvSpPr txBox="1"/>
            <p:nvPr/>
          </p:nvSpPr>
          <p:spPr>
            <a:xfrm>
              <a:off x="106403" y="463345"/>
              <a:ext cx="7062156" cy="425487"/>
            </a:xfrm>
            <a:prstGeom prst="rect">
              <a:avLst/>
            </a:prstGeom>
          </p:spPr>
          <p:txBody>
            <a:bodyPr lIns="0" tIns="0" rIns="0" bIns="0" rtlCol="0" anchor="t">
              <a:spAutoFit/>
            </a:bodyPr>
            <a:lstStyle/>
            <a:p>
              <a:pPr algn="l">
                <a:lnSpc>
                  <a:spcPts val="2729"/>
                </a:lnSpc>
              </a:pPr>
              <a:endParaRPr dirty="0"/>
            </a:p>
          </p:txBody>
        </p:sp>
      </p:grpSp>
      <p:grpSp>
        <p:nvGrpSpPr>
          <p:cNvPr id="25" name="Group 25"/>
          <p:cNvGrpSpPr/>
          <p:nvPr/>
        </p:nvGrpSpPr>
        <p:grpSpPr>
          <a:xfrm>
            <a:off x="309362" y="1418225"/>
            <a:ext cx="5376419" cy="4529631"/>
            <a:chOff x="0" y="0"/>
            <a:chExt cx="7168558" cy="6039508"/>
          </a:xfrm>
        </p:grpSpPr>
        <p:grpSp>
          <p:nvGrpSpPr>
            <p:cNvPr id="26" name="Group 26"/>
            <p:cNvGrpSpPr/>
            <p:nvPr/>
          </p:nvGrpSpPr>
          <p:grpSpPr>
            <a:xfrm>
              <a:off x="0" y="0"/>
              <a:ext cx="7168558" cy="6039508"/>
              <a:chOff x="0" y="0"/>
              <a:chExt cx="1040047" cy="876240"/>
            </a:xfrm>
          </p:grpSpPr>
          <p:sp>
            <p:nvSpPr>
              <p:cNvPr id="27" name="Freeform 27"/>
              <p:cNvSpPr/>
              <p:nvPr/>
            </p:nvSpPr>
            <p:spPr>
              <a:xfrm>
                <a:off x="0" y="0"/>
                <a:ext cx="1040047" cy="876240"/>
              </a:xfrm>
              <a:custGeom>
                <a:avLst/>
                <a:gdLst/>
                <a:ahLst/>
                <a:cxnLst/>
                <a:rect l="l" t="t" r="r" b="b"/>
                <a:pathLst>
                  <a:path w="1040047" h="876240">
                    <a:moveTo>
                      <a:pt x="0" y="0"/>
                    </a:moveTo>
                    <a:lnTo>
                      <a:pt x="1040047" y="0"/>
                    </a:lnTo>
                    <a:lnTo>
                      <a:pt x="1040047" y="876240"/>
                    </a:lnTo>
                    <a:lnTo>
                      <a:pt x="0" y="876240"/>
                    </a:lnTo>
                    <a:close/>
                  </a:path>
                </a:pathLst>
              </a:custGeom>
              <a:solidFill>
                <a:srgbClr val="000000">
                  <a:alpha val="0"/>
                </a:srgbClr>
              </a:solidFill>
              <a:ln cap="sq">
                <a:noFill/>
                <a:prstDash val="solid"/>
                <a:miter/>
              </a:ln>
            </p:spPr>
            <p:txBody>
              <a:bodyPr/>
              <a:lstStyle/>
              <a:p>
                <a:endParaRPr lang="en-US" dirty="0"/>
              </a:p>
            </p:txBody>
          </p:sp>
          <p:sp>
            <p:nvSpPr>
              <p:cNvPr id="28" name="TextBox 28"/>
              <p:cNvSpPr txBox="1"/>
              <p:nvPr/>
            </p:nvSpPr>
            <p:spPr>
              <a:xfrm>
                <a:off x="0" y="-9525"/>
                <a:ext cx="1040047" cy="885765"/>
              </a:xfrm>
              <a:prstGeom prst="rect">
                <a:avLst/>
              </a:prstGeom>
            </p:spPr>
            <p:txBody>
              <a:bodyPr lIns="50800" tIns="50800" rIns="50800" bIns="50800" rtlCol="0" anchor="ctr"/>
              <a:lstStyle/>
              <a:p>
                <a:pPr algn="ctr">
                  <a:lnSpc>
                    <a:spcPts val="2860"/>
                  </a:lnSpc>
                </a:pPr>
                <a:endParaRPr dirty="0"/>
              </a:p>
            </p:txBody>
          </p:sp>
        </p:grpSp>
        <p:sp>
          <p:nvSpPr>
            <p:cNvPr id="29" name="TextBox 29"/>
            <p:cNvSpPr txBox="1"/>
            <p:nvPr/>
          </p:nvSpPr>
          <p:spPr>
            <a:xfrm>
              <a:off x="106403" y="463345"/>
              <a:ext cx="7062156" cy="4997487"/>
            </a:xfrm>
            <a:prstGeom prst="rect">
              <a:avLst/>
            </a:prstGeom>
          </p:spPr>
          <p:txBody>
            <a:bodyPr lIns="0" tIns="0" rIns="0" bIns="0" rtlCol="0" anchor="t">
              <a:spAutoFit/>
            </a:bodyPr>
            <a:lstStyle/>
            <a:p>
              <a:pPr algn="l">
                <a:lnSpc>
                  <a:spcPts val="2729"/>
                </a:lnSpc>
              </a:pPr>
              <a:r>
                <a:rPr lang="en-US" sz="1977" spc="193" dirty="0">
                  <a:solidFill>
                    <a:srgbClr val="FFFFFF"/>
                  </a:solidFill>
                  <a:latin typeface="Garet"/>
                  <a:ea typeface="Garet"/>
                  <a:cs typeface="Garet"/>
                  <a:sym typeface="Garet"/>
                </a:rPr>
                <a:t>We are an independently-owned Canadian company providing you with a large selection of quality roofing and exterior building supplies from leading manufacturers. </a:t>
              </a:r>
            </a:p>
            <a:p>
              <a:pPr algn="l">
                <a:lnSpc>
                  <a:spcPts val="2729"/>
                </a:lnSpc>
              </a:pPr>
              <a:endParaRPr lang="en-US" sz="1977" spc="193" dirty="0">
                <a:solidFill>
                  <a:srgbClr val="FFFFFF"/>
                </a:solidFill>
                <a:latin typeface="Garet"/>
                <a:ea typeface="Garet"/>
                <a:cs typeface="Garet"/>
                <a:sym typeface="Garet"/>
              </a:endParaRPr>
            </a:p>
            <a:p>
              <a:pPr algn="l">
                <a:lnSpc>
                  <a:spcPts val="2729"/>
                </a:lnSpc>
              </a:pPr>
              <a:r>
                <a:rPr lang="en-US" sz="1977" spc="193" dirty="0">
                  <a:solidFill>
                    <a:srgbClr val="FFFFFF"/>
                  </a:solidFill>
                  <a:latin typeface="Garet"/>
                  <a:ea typeface="Garet"/>
                  <a:cs typeface="Garet"/>
                  <a:sym typeface="Garet"/>
                </a:rPr>
                <a:t>Our highly trained, local experts take personal pride in bringing you the best quality and service in the industry.</a:t>
              </a:r>
            </a:p>
          </p:txBody>
        </p:sp>
      </p:grpSp>
      <p:sp>
        <p:nvSpPr>
          <p:cNvPr id="30" name="Freeform 30"/>
          <p:cNvSpPr/>
          <p:nvPr/>
        </p:nvSpPr>
        <p:spPr>
          <a:xfrm>
            <a:off x="220805" y="5804981"/>
            <a:ext cx="5450331" cy="2861424"/>
          </a:xfrm>
          <a:custGeom>
            <a:avLst/>
            <a:gdLst/>
            <a:ahLst/>
            <a:cxnLst/>
            <a:rect l="l" t="t" r="r" b="b"/>
            <a:pathLst>
              <a:path w="5450331" h="2861424">
                <a:moveTo>
                  <a:pt x="0" y="0"/>
                </a:moveTo>
                <a:lnTo>
                  <a:pt x="5450331" y="0"/>
                </a:lnTo>
                <a:lnTo>
                  <a:pt x="5450331" y="2861424"/>
                </a:lnTo>
                <a:lnTo>
                  <a:pt x="0" y="2861424"/>
                </a:lnTo>
                <a:lnTo>
                  <a:pt x="0" y="0"/>
                </a:lnTo>
                <a:close/>
              </a:path>
            </a:pathLst>
          </a:custGeom>
          <a:blipFill>
            <a:blip r:embed="rId8"/>
            <a:stretch>
              <a:fillRect/>
            </a:stretch>
          </a:blipFill>
        </p:spPr>
        <p:txBody>
          <a:bodyPr/>
          <a:lstStyle/>
          <a:p>
            <a:endParaRPr lang="en-US" dirty="0"/>
          </a:p>
        </p:txBody>
      </p:sp>
      <p:sp>
        <p:nvSpPr>
          <p:cNvPr id="31" name="TextBox 31"/>
          <p:cNvSpPr txBox="1"/>
          <p:nvPr/>
        </p:nvSpPr>
        <p:spPr>
          <a:xfrm>
            <a:off x="-79295" y="419852"/>
            <a:ext cx="6410107" cy="794007"/>
          </a:xfrm>
          <a:prstGeom prst="rect">
            <a:avLst/>
          </a:prstGeom>
        </p:spPr>
        <p:txBody>
          <a:bodyPr lIns="0" tIns="0" rIns="0" bIns="0" rtlCol="0" anchor="t">
            <a:spAutoFit/>
          </a:bodyPr>
          <a:lstStyle/>
          <a:p>
            <a:pPr algn="ctr">
              <a:lnSpc>
                <a:spcPts val="6557"/>
              </a:lnSpc>
            </a:pPr>
            <a:r>
              <a:rPr lang="en-US" sz="4684" b="1" spc="93" dirty="0">
                <a:solidFill>
                  <a:srgbClr val="FFFFFF"/>
                </a:solidFill>
                <a:latin typeface="Garet Bold"/>
                <a:ea typeface="Garet Bold"/>
                <a:cs typeface="Garet Bold"/>
                <a:sym typeface="Garet Bold"/>
              </a:rPr>
              <a:t>GIBSON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974304"/>
            <a:chOff x="0" y="0"/>
            <a:chExt cx="4816593" cy="519981"/>
          </a:xfrm>
        </p:grpSpPr>
        <p:sp>
          <p:nvSpPr>
            <p:cNvPr id="3" name="Freeform 3"/>
            <p:cNvSpPr/>
            <p:nvPr/>
          </p:nvSpPr>
          <p:spPr>
            <a:xfrm>
              <a:off x="0" y="0"/>
              <a:ext cx="4816592" cy="519981"/>
            </a:xfrm>
            <a:custGeom>
              <a:avLst/>
              <a:gdLst/>
              <a:ahLst/>
              <a:cxnLst/>
              <a:rect l="l" t="t" r="r" b="b"/>
              <a:pathLst>
                <a:path w="4816592" h="519981">
                  <a:moveTo>
                    <a:pt x="0" y="0"/>
                  </a:moveTo>
                  <a:lnTo>
                    <a:pt x="4816592" y="0"/>
                  </a:lnTo>
                  <a:lnTo>
                    <a:pt x="4816592" y="519981"/>
                  </a:lnTo>
                  <a:lnTo>
                    <a:pt x="0" y="519981"/>
                  </a:lnTo>
                  <a:close/>
                </a:path>
              </a:pathLst>
            </a:custGeom>
            <a:solidFill>
              <a:srgbClr val="1A6FB3"/>
            </a:solidFill>
          </p:spPr>
          <p:txBody>
            <a:bodyPr/>
            <a:lstStyle/>
            <a:p>
              <a:endParaRPr lang="en-US" dirty="0"/>
            </a:p>
          </p:txBody>
        </p:sp>
        <p:sp>
          <p:nvSpPr>
            <p:cNvPr id="4" name="TextBox 4"/>
            <p:cNvSpPr txBox="1"/>
            <p:nvPr/>
          </p:nvSpPr>
          <p:spPr>
            <a:xfrm>
              <a:off x="0" y="-38100"/>
              <a:ext cx="4816593" cy="558081"/>
            </a:xfrm>
            <a:prstGeom prst="rect">
              <a:avLst/>
            </a:prstGeom>
          </p:spPr>
          <p:txBody>
            <a:bodyPr lIns="50800" tIns="50800" rIns="50800" bIns="50800" rtlCol="0" anchor="ctr"/>
            <a:lstStyle/>
            <a:p>
              <a:pPr algn="ctr">
                <a:lnSpc>
                  <a:spcPts val="2659"/>
                </a:lnSpc>
              </a:pPr>
              <a:endParaRPr dirty="0"/>
            </a:p>
          </p:txBody>
        </p:sp>
      </p:grpSp>
      <p:sp>
        <p:nvSpPr>
          <p:cNvPr id="5" name="Freeform 5"/>
          <p:cNvSpPr/>
          <p:nvPr/>
        </p:nvSpPr>
        <p:spPr>
          <a:xfrm>
            <a:off x="2717461" y="1974304"/>
            <a:ext cx="13353729" cy="8312696"/>
          </a:xfrm>
          <a:custGeom>
            <a:avLst/>
            <a:gdLst/>
            <a:ahLst/>
            <a:cxnLst/>
            <a:rect l="l" t="t" r="r" b="b"/>
            <a:pathLst>
              <a:path w="13353729" h="8312696">
                <a:moveTo>
                  <a:pt x="0" y="0"/>
                </a:moveTo>
                <a:lnTo>
                  <a:pt x="13353730" y="0"/>
                </a:lnTo>
                <a:lnTo>
                  <a:pt x="13353730" y="8312696"/>
                </a:lnTo>
                <a:lnTo>
                  <a:pt x="0" y="8312696"/>
                </a:lnTo>
                <a:lnTo>
                  <a:pt x="0" y="0"/>
                </a:lnTo>
                <a:close/>
              </a:path>
            </a:pathLst>
          </a:custGeom>
          <a:blipFill>
            <a:blip r:embed="rId2"/>
            <a:stretch>
              <a:fillRect/>
            </a:stretch>
          </a:blipFill>
        </p:spPr>
        <p:txBody>
          <a:bodyPr/>
          <a:lstStyle/>
          <a:p>
            <a:endParaRPr lang="en-US" dirty="0"/>
          </a:p>
        </p:txBody>
      </p:sp>
      <p:sp>
        <p:nvSpPr>
          <p:cNvPr id="6" name="TextBox 6"/>
          <p:cNvSpPr txBox="1"/>
          <p:nvPr/>
        </p:nvSpPr>
        <p:spPr>
          <a:xfrm>
            <a:off x="5952881" y="554037"/>
            <a:ext cx="6382238" cy="854076"/>
          </a:xfrm>
          <a:prstGeom prst="rect">
            <a:avLst/>
          </a:prstGeom>
        </p:spPr>
        <p:txBody>
          <a:bodyPr lIns="0" tIns="0" rIns="0" bIns="0" rtlCol="0" anchor="t">
            <a:spAutoFit/>
          </a:bodyPr>
          <a:lstStyle/>
          <a:p>
            <a:pPr algn="l">
              <a:lnSpc>
                <a:spcPts val="6999"/>
              </a:lnSpc>
            </a:pPr>
            <a:r>
              <a:rPr lang="en-US" sz="4999" b="1" spc="99" dirty="0">
                <a:solidFill>
                  <a:srgbClr val="FFFFFF"/>
                </a:solidFill>
                <a:latin typeface="Garet Bold"/>
                <a:ea typeface="Garet Bold"/>
                <a:cs typeface="Garet Bold"/>
                <a:sym typeface="Garet Bold"/>
              </a:rPr>
              <a:t>GIBSON TIMELINE</a:t>
            </a:r>
          </a:p>
        </p:txBody>
      </p:sp>
      <p:sp>
        <p:nvSpPr>
          <p:cNvPr id="7" name="Freeform 7"/>
          <p:cNvSpPr/>
          <p:nvPr/>
        </p:nvSpPr>
        <p:spPr>
          <a:xfrm rot="5664529">
            <a:off x="-4413995" y="-7670499"/>
            <a:ext cx="9176609" cy="9416296"/>
          </a:xfrm>
          <a:custGeom>
            <a:avLst/>
            <a:gdLst/>
            <a:ahLst/>
            <a:cxnLst/>
            <a:rect l="l" t="t" r="r" b="b"/>
            <a:pathLst>
              <a:path w="9176609" h="9416296">
                <a:moveTo>
                  <a:pt x="0" y="0"/>
                </a:moveTo>
                <a:lnTo>
                  <a:pt x="9176609" y="0"/>
                </a:lnTo>
                <a:lnTo>
                  <a:pt x="9176609" y="9416296"/>
                </a:lnTo>
                <a:lnTo>
                  <a:pt x="0" y="94162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8" name="Freeform 8"/>
          <p:cNvSpPr/>
          <p:nvPr/>
        </p:nvSpPr>
        <p:spPr>
          <a:xfrm rot="5183082">
            <a:off x="14578368" y="-5744314"/>
            <a:ext cx="9176609" cy="9416296"/>
          </a:xfrm>
          <a:custGeom>
            <a:avLst/>
            <a:gdLst/>
            <a:ahLst/>
            <a:cxnLst/>
            <a:rect l="l" t="t" r="r" b="b"/>
            <a:pathLst>
              <a:path w="9176609" h="9416296">
                <a:moveTo>
                  <a:pt x="0" y="0"/>
                </a:moveTo>
                <a:lnTo>
                  <a:pt x="9176608" y="0"/>
                </a:lnTo>
                <a:lnTo>
                  <a:pt x="9176608" y="9416297"/>
                </a:lnTo>
                <a:lnTo>
                  <a:pt x="0" y="94162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92281"/>
            <a:ext cx="6251518" cy="10287000"/>
            <a:chOff x="0" y="0"/>
            <a:chExt cx="1646490" cy="2709333"/>
          </a:xfrm>
        </p:grpSpPr>
        <p:sp>
          <p:nvSpPr>
            <p:cNvPr id="3" name="Freeform 3"/>
            <p:cNvSpPr/>
            <p:nvPr/>
          </p:nvSpPr>
          <p:spPr>
            <a:xfrm>
              <a:off x="0" y="0"/>
              <a:ext cx="1646490" cy="2709333"/>
            </a:xfrm>
            <a:custGeom>
              <a:avLst/>
              <a:gdLst/>
              <a:ahLst/>
              <a:cxnLst/>
              <a:rect l="l" t="t" r="r" b="b"/>
              <a:pathLst>
                <a:path w="1646490" h="2709333">
                  <a:moveTo>
                    <a:pt x="0" y="0"/>
                  </a:moveTo>
                  <a:lnTo>
                    <a:pt x="1646490" y="0"/>
                  </a:lnTo>
                  <a:lnTo>
                    <a:pt x="1646490" y="2709333"/>
                  </a:lnTo>
                  <a:lnTo>
                    <a:pt x="0" y="2709333"/>
                  </a:lnTo>
                  <a:close/>
                </a:path>
              </a:pathLst>
            </a:custGeom>
            <a:solidFill>
              <a:srgbClr val="183C87"/>
            </a:solidFill>
          </p:spPr>
          <p:txBody>
            <a:bodyPr/>
            <a:lstStyle/>
            <a:p>
              <a:endParaRPr lang="en-US" dirty="0"/>
            </a:p>
          </p:txBody>
        </p:sp>
        <p:sp>
          <p:nvSpPr>
            <p:cNvPr id="4" name="TextBox 4"/>
            <p:cNvSpPr txBox="1"/>
            <p:nvPr/>
          </p:nvSpPr>
          <p:spPr>
            <a:xfrm>
              <a:off x="0" y="-38100"/>
              <a:ext cx="1646490" cy="2747433"/>
            </a:xfrm>
            <a:prstGeom prst="rect">
              <a:avLst/>
            </a:prstGeom>
          </p:spPr>
          <p:txBody>
            <a:bodyPr lIns="50800" tIns="50800" rIns="50800" bIns="50800" rtlCol="0" anchor="ctr"/>
            <a:lstStyle/>
            <a:p>
              <a:pPr algn="ctr">
                <a:lnSpc>
                  <a:spcPts val="2659"/>
                </a:lnSpc>
              </a:pPr>
              <a:endParaRPr dirty="0"/>
            </a:p>
          </p:txBody>
        </p:sp>
      </p:grpSp>
      <p:sp>
        <p:nvSpPr>
          <p:cNvPr id="5" name="AutoShape 5"/>
          <p:cNvSpPr/>
          <p:nvPr/>
        </p:nvSpPr>
        <p:spPr>
          <a:xfrm>
            <a:off x="125517" y="1592461"/>
            <a:ext cx="1310100" cy="0"/>
          </a:xfrm>
          <a:prstGeom prst="line">
            <a:avLst/>
          </a:prstGeom>
          <a:ln w="95250" cap="flat">
            <a:solidFill>
              <a:srgbClr val="FFFFFF"/>
            </a:solidFill>
            <a:prstDash val="solid"/>
            <a:headEnd type="none" w="sm" len="sm"/>
            <a:tailEnd type="none" w="sm" len="sm"/>
          </a:ln>
        </p:spPr>
        <p:txBody>
          <a:bodyPr/>
          <a:lstStyle/>
          <a:p>
            <a:endParaRPr lang="en-US" dirty="0"/>
          </a:p>
        </p:txBody>
      </p:sp>
      <p:sp>
        <p:nvSpPr>
          <p:cNvPr id="6" name="AutoShape 6"/>
          <p:cNvSpPr/>
          <p:nvPr/>
        </p:nvSpPr>
        <p:spPr>
          <a:xfrm flipH="1">
            <a:off x="4503869" y="8871072"/>
            <a:ext cx="1310100" cy="0"/>
          </a:xfrm>
          <a:prstGeom prst="line">
            <a:avLst/>
          </a:prstGeom>
          <a:ln w="95250" cap="flat">
            <a:solidFill>
              <a:srgbClr val="FFFFFF"/>
            </a:solidFill>
            <a:prstDash val="solid"/>
            <a:headEnd type="none" w="sm" len="sm"/>
            <a:tailEnd type="none" w="sm" len="sm"/>
          </a:ln>
        </p:spPr>
        <p:txBody>
          <a:bodyPr/>
          <a:lstStyle/>
          <a:p>
            <a:endParaRPr lang="en-US" dirty="0"/>
          </a:p>
        </p:txBody>
      </p:sp>
      <p:sp>
        <p:nvSpPr>
          <p:cNvPr id="7" name="Freeform 7"/>
          <p:cNvSpPr/>
          <p:nvPr/>
        </p:nvSpPr>
        <p:spPr>
          <a:xfrm>
            <a:off x="15609867" y="8954629"/>
            <a:ext cx="2678133" cy="1332371"/>
          </a:xfrm>
          <a:custGeom>
            <a:avLst/>
            <a:gdLst/>
            <a:ahLst/>
            <a:cxnLst/>
            <a:rect l="l" t="t" r="r" b="b"/>
            <a:pathLst>
              <a:path w="2678133" h="1332371">
                <a:moveTo>
                  <a:pt x="0" y="0"/>
                </a:moveTo>
                <a:lnTo>
                  <a:pt x="2678133" y="0"/>
                </a:lnTo>
                <a:lnTo>
                  <a:pt x="2678133" y="1332371"/>
                </a:lnTo>
                <a:lnTo>
                  <a:pt x="0" y="1332371"/>
                </a:lnTo>
                <a:lnTo>
                  <a:pt x="0" y="0"/>
                </a:lnTo>
                <a:close/>
              </a:path>
            </a:pathLst>
          </a:custGeom>
          <a:blipFill>
            <a:blip r:embed="rId2"/>
            <a:stretch>
              <a:fillRect/>
            </a:stretch>
          </a:blipFill>
        </p:spPr>
        <p:txBody>
          <a:bodyPr/>
          <a:lstStyle/>
          <a:p>
            <a:endParaRPr lang="en-US" dirty="0"/>
          </a:p>
        </p:txBody>
      </p:sp>
      <p:sp>
        <p:nvSpPr>
          <p:cNvPr id="8" name="Freeform 8"/>
          <p:cNvSpPr/>
          <p:nvPr/>
        </p:nvSpPr>
        <p:spPr>
          <a:xfrm>
            <a:off x="281533" y="5470253"/>
            <a:ext cx="5491964" cy="2640694"/>
          </a:xfrm>
          <a:custGeom>
            <a:avLst/>
            <a:gdLst/>
            <a:ahLst/>
            <a:cxnLst/>
            <a:rect l="l" t="t" r="r" b="b"/>
            <a:pathLst>
              <a:path w="5491964" h="2640694">
                <a:moveTo>
                  <a:pt x="0" y="0"/>
                </a:moveTo>
                <a:lnTo>
                  <a:pt x="5491964" y="0"/>
                </a:lnTo>
                <a:lnTo>
                  <a:pt x="5491964" y="2640695"/>
                </a:lnTo>
                <a:lnTo>
                  <a:pt x="0" y="2640695"/>
                </a:lnTo>
                <a:lnTo>
                  <a:pt x="0" y="0"/>
                </a:lnTo>
                <a:close/>
              </a:path>
            </a:pathLst>
          </a:custGeom>
          <a:blipFill>
            <a:blip r:embed="rId3"/>
            <a:stretch>
              <a:fillRect l="-3740" t="-6553" r="-10112"/>
            </a:stretch>
          </a:blipFill>
        </p:spPr>
        <p:txBody>
          <a:bodyPr/>
          <a:lstStyle/>
          <a:p>
            <a:endParaRPr lang="en-US" dirty="0"/>
          </a:p>
        </p:txBody>
      </p:sp>
      <p:grpSp>
        <p:nvGrpSpPr>
          <p:cNvPr id="9" name="Group 9"/>
          <p:cNvGrpSpPr/>
          <p:nvPr/>
        </p:nvGrpSpPr>
        <p:grpSpPr>
          <a:xfrm>
            <a:off x="6777701" y="298047"/>
            <a:ext cx="10895059" cy="8656582"/>
            <a:chOff x="0" y="0"/>
            <a:chExt cx="2869481" cy="2279923"/>
          </a:xfrm>
        </p:grpSpPr>
        <p:sp>
          <p:nvSpPr>
            <p:cNvPr id="10" name="Freeform 10"/>
            <p:cNvSpPr/>
            <p:nvPr/>
          </p:nvSpPr>
          <p:spPr>
            <a:xfrm>
              <a:off x="0" y="0"/>
              <a:ext cx="2869481" cy="2279923"/>
            </a:xfrm>
            <a:custGeom>
              <a:avLst/>
              <a:gdLst/>
              <a:ahLst/>
              <a:cxnLst/>
              <a:rect l="l" t="t" r="r" b="b"/>
              <a:pathLst>
                <a:path w="2869481" h="2279923">
                  <a:moveTo>
                    <a:pt x="0" y="0"/>
                  </a:moveTo>
                  <a:lnTo>
                    <a:pt x="2869481" y="0"/>
                  </a:lnTo>
                  <a:lnTo>
                    <a:pt x="2869481" y="2279923"/>
                  </a:lnTo>
                  <a:lnTo>
                    <a:pt x="0" y="2279923"/>
                  </a:lnTo>
                  <a:close/>
                </a:path>
              </a:pathLst>
            </a:custGeom>
            <a:solidFill>
              <a:srgbClr val="183C87"/>
            </a:solidFill>
          </p:spPr>
          <p:txBody>
            <a:bodyPr/>
            <a:lstStyle/>
            <a:p>
              <a:endParaRPr lang="en-US" dirty="0"/>
            </a:p>
          </p:txBody>
        </p:sp>
        <p:sp>
          <p:nvSpPr>
            <p:cNvPr id="11" name="TextBox 11"/>
            <p:cNvSpPr txBox="1"/>
            <p:nvPr/>
          </p:nvSpPr>
          <p:spPr>
            <a:xfrm>
              <a:off x="0" y="-38100"/>
              <a:ext cx="2869481" cy="2318023"/>
            </a:xfrm>
            <a:prstGeom prst="rect">
              <a:avLst/>
            </a:prstGeom>
          </p:spPr>
          <p:txBody>
            <a:bodyPr lIns="50800" tIns="50800" rIns="50800" bIns="50800" rtlCol="0" anchor="ctr"/>
            <a:lstStyle/>
            <a:p>
              <a:pPr algn="ctr">
                <a:lnSpc>
                  <a:spcPts val="2659"/>
                </a:lnSpc>
              </a:pPr>
              <a:endParaRPr dirty="0"/>
            </a:p>
          </p:txBody>
        </p:sp>
      </p:grpSp>
      <p:grpSp>
        <p:nvGrpSpPr>
          <p:cNvPr id="12" name="Group 12"/>
          <p:cNvGrpSpPr/>
          <p:nvPr/>
        </p:nvGrpSpPr>
        <p:grpSpPr>
          <a:xfrm>
            <a:off x="7062974" y="670150"/>
            <a:ext cx="10068139" cy="7912375"/>
            <a:chOff x="0" y="0"/>
            <a:chExt cx="13424185" cy="10549834"/>
          </a:xfrm>
        </p:grpSpPr>
        <p:pic>
          <p:nvPicPr>
            <p:cNvPr id="13" name="Picture 13"/>
            <p:cNvPicPr>
              <a:picLocks noChangeAspect="1"/>
            </p:cNvPicPr>
            <p:nvPr/>
          </p:nvPicPr>
          <p:blipFill>
            <a:blip r:embed="rId4"/>
            <a:srcRect t="2476" r="12051" b="2476"/>
            <a:stretch>
              <a:fillRect/>
            </a:stretch>
          </p:blipFill>
          <p:spPr>
            <a:xfrm>
              <a:off x="0" y="0"/>
              <a:ext cx="8907123" cy="6990889"/>
            </a:xfrm>
            <a:prstGeom prst="rect">
              <a:avLst/>
            </a:prstGeom>
          </p:spPr>
        </p:pic>
        <p:pic>
          <p:nvPicPr>
            <p:cNvPr id="14" name="Picture 14"/>
            <p:cNvPicPr>
              <a:picLocks noChangeAspect="1"/>
            </p:cNvPicPr>
            <p:nvPr/>
          </p:nvPicPr>
          <p:blipFill>
            <a:blip r:embed="rId5"/>
            <a:srcRect l="2030" r="2030"/>
            <a:stretch>
              <a:fillRect/>
            </a:stretch>
          </p:blipFill>
          <p:spPr>
            <a:xfrm>
              <a:off x="9034123" y="0"/>
              <a:ext cx="4390062" cy="3431945"/>
            </a:xfrm>
            <a:prstGeom prst="rect">
              <a:avLst/>
            </a:prstGeom>
          </p:spPr>
        </p:pic>
        <p:pic>
          <p:nvPicPr>
            <p:cNvPr id="15" name="Picture 15"/>
            <p:cNvPicPr>
              <a:picLocks noChangeAspect="1"/>
            </p:cNvPicPr>
            <p:nvPr/>
          </p:nvPicPr>
          <p:blipFill>
            <a:blip r:embed="rId6"/>
            <a:srcRect l="15808" r="21316"/>
            <a:stretch>
              <a:fillRect/>
            </a:stretch>
          </p:blipFill>
          <p:spPr>
            <a:xfrm>
              <a:off x="9034123" y="3558945"/>
              <a:ext cx="4390062" cy="6990889"/>
            </a:xfrm>
            <a:prstGeom prst="rect">
              <a:avLst/>
            </a:prstGeom>
          </p:spPr>
        </p:pic>
        <p:pic>
          <p:nvPicPr>
            <p:cNvPr id="16" name="Picture 16"/>
            <p:cNvPicPr>
              <a:picLocks noChangeAspect="1"/>
            </p:cNvPicPr>
            <p:nvPr/>
          </p:nvPicPr>
          <p:blipFill>
            <a:blip r:embed="rId7"/>
            <a:srcRect l="14023" r="14023"/>
            <a:stretch>
              <a:fillRect/>
            </a:stretch>
          </p:blipFill>
          <p:spPr>
            <a:xfrm>
              <a:off x="4517062" y="7117889"/>
              <a:ext cx="4390062" cy="3431945"/>
            </a:xfrm>
            <a:prstGeom prst="rect">
              <a:avLst/>
            </a:prstGeom>
          </p:spPr>
        </p:pic>
        <p:pic>
          <p:nvPicPr>
            <p:cNvPr id="17" name="Picture 17"/>
            <p:cNvPicPr>
              <a:picLocks noChangeAspect="1"/>
            </p:cNvPicPr>
            <p:nvPr/>
          </p:nvPicPr>
          <p:blipFill>
            <a:blip r:embed="rId8"/>
            <a:srcRect l="1870" r="1870"/>
            <a:stretch>
              <a:fillRect/>
            </a:stretch>
          </p:blipFill>
          <p:spPr>
            <a:xfrm>
              <a:off x="0" y="7117889"/>
              <a:ext cx="4390062" cy="3431945"/>
            </a:xfrm>
            <a:prstGeom prst="rect">
              <a:avLst/>
            </a:prstGeom>
          </p:spPr>
        </p:pic>
      </p:grpSp>
      <p:grpSp>
        <p:nvGrpSpPr>
          <p:cNvPr id="18" name="Group 18"/>
          <p:cNvGrpSpPr/>
          <p:nvPr/>
        </p:nvGrpSpPr>
        <p:grpSpPr>
          <a:xfrm>
            <a:off x="202239" y="1480297"/>
            <a:ext cx="5688451" cy="4186731"/>
            <a:chOff x="0" y="0"/>
            <a:chExt cx="7584602" cy="5582308"/>
          </a:xfrm>
        </p:grpSpPr>
        <p:grpSp>
          <p:nvGrpSpPr>
            <p:cNvPr id="19" name="Group 19"/>
            <p:cNvGrpSpPr/>
            <p:nvPr/>
          </p:nvGrpSpPr>
          <p:grpSpPr>
            <a:xfrm>
              <a:off x="0" y="0"/>
              <a:ext cx="7584602" cy="5582308"/>
              <a:chOff x="0" y="0"/>
              <a:chExt cx="1100409" cy="809907"/>
            </a:xfrm>
          </p:grpSpPr>
          <p:sp>
            <p:nvSpPr>
              <p:cNvPr id="20" name="Freeform 20"/>
              <p:cNvSpPr/>
              <p:nvPr/>
            </p:nvSpPr>
            <p:spPr>
              <a:xfrm>
                <a:off x="0" y="0"/>
                <a:ext cx="1100409" cy="809907"/>
              </a:xfrm>
              <a:custGeom>
                <a:avLst/>
                <a:gdLst/>
                <a:ahLst/>
                <a:cxnLst/>
                <a:rect l="l" t="t" r="r" b="b"/>
                <a:pathLst>
                  <a:path w="1100409" h="809907">
                    <a:moveTo>
                      <a:pt x="0" y="0"/>
                    </a:moveTo>
                    <a:lnTo>
                      <a:pt x="1100409" y="0"/>
                    </a:lnTo>
                    <a:lnTo>
                      <a:pt x="1100409" y="809907"/>
                    </a:lnTo>
                    <a:lnTo>
                      <a:pt x="0" y="809907"/>
                    </a:lnTo>
                    <a:close/>
                  </a:path>
                </a:pathLst>
              </a:custGeom>
              <a:solidFill>
                <a:srgbClr val="000000">
                  <a:alpha val="0"/>
                </a:srgbClr>
              </a:solidFill>
              <a:ln cap="sq">
                <a:noFill/>
                <a:prstDash val="solid"/>
                <a:miter/>
              </a:ln>
            </p:spPr>
            <p:txBody>
              <a:bodyPr/>
              <a:lstStyle/>
              <a:p>
                <a:endParaRPr lang="en-US" dirty="0"/>
              </a:p>
            </p:txBody>
          </p:sp>
          <p:sp>
            <p:nvSpPr>
              <p:cNvPr id="21" name="TextBox 21"/>
              <p:cNvSpPr txBox="1"/>
              <p:nvPr/>
            </p:nvSpPr>
            <p:spPr>
              <a:xfrm>
                <a:off x="0" y="-9525"/>
                <a:ext cx="1100409" cy="819432"/>
              </a:xfrm>
              <a:prstGeom prst="rect">
                <a:avLst/>
              </a:prstGeom>
            </p:spPr>
            <p:txBody>
              <a:bodyPr lIns="50800" tIns="50800" rIns="50800" bIns="50800" rtlCol="0" anchor="ctr"/>
              <a:lstStyle/>
              <a:p>
                <a:pPr algn="ctr">
                  <a:lnSpc>
                    <a:spcPts val="2860"/>
                  </a:lnSpc>
                </a:pPr>
                <a:endParaRPr dirty="0"/>
              </a:p>
            </p:txBody>
          </p:sp>
        </p:grpSp>
        <p:sp>
          <p:nvSpPr>
            <p:cNvPr id="22" name="TextBox 22"/>
            <p:cNvSpPr txBox="1"/>
            <p:nvPr/>
          </p:nvSpPr>
          <p:spPr>
            <a:xfrm>
              <a:off x="112577" y="463345"/>
              <a:ext cx="7472025" cy="4602713"/>
            </a:xfrm>
            <a:prstGeom prst="rect">
              <a:avLst/>
            </a:prstGeom>
          </p:spPr>
          <p:txBody>
            <a:bodyPr lIns="0" tIns="0" rIns="0" bIns="0" rtlCol="0" anchor="t">
              <a:spAutoFit/>
            </a:bodyPr>
            <a:lstStyle/>
            <a:p>
              <a:pPr algn="l">
                <a:lnSpc>
                  <a:spcPts val="2729"/>
                </a:lnSpc>
              </a:pPr>
              <a:r>
                <a:rPr lang="en-US" sz="1977" spc="193" dirty="0">
                  <a:solidFill>
                    <a:srgbClr val="FFFFFF"/>
                  </a:solidFill>
                  <a:latin typeface="Garet"/>
                  <a:ea typeface="Garet"/>
                  <a:cs typeface="Garet"/>
                  <a:sym typeface="Garet"/>
                </a:rPr>
                <a:t>Since 2008, Capstone Building Products has been a trusted provider of building supplies to Atlantic Canada, delivering quality materials with a commitment to customer care.  With a focus on reliability and efficiency, Capstone continues to support the growth and development of the region’s construction industry.</a:t>
              </a:r>
            </a:p>
          </p:txBody>
        </p:sp>
      </p:grpSp>
      <p:sp>
        <p:nvSpPr>
          <p:cNvPr id="23" name="TextBox 23"/>
          <p:cNvSpPr txBox="1"/>
          <p:nvPr/>
        </p:nvSpPr>
        <p:spPr>
          <a:xfrm>
            <a:off x="-286777" y="584425"/>
            <a:ext cx="6410107" cy="795528"/>
          </a:xfrm>
          <a:prstGeom prst="rect">
            <a:avLst/>
          </a:prstGeom>
        </p:spPr>
        <p:txBody>
          <a:bodyPr lIns="0" tIns="0" rIns="0" bIns="0" rtlCol="0" anchor="t">
            <a:spAutoFit/>
          </a:bodyPr>
          <a:lstStyle/>
          <a:p>
            <a:pPr algn="ctr">
              <a:lnSpc>
                <a:spcPts val="6552"/>
              </a:lnSpc>
            </a:pPr>
            <a:r>
              <a:rPr lang="en-US" sz="4680" b="1" spc="93" dirty="0">
                <a:solidFill>
                  <a:srgbClr val="FFFFFF"/>
                </a:solidFill>
                <a:latin typeface="Garet Bold"/>
                <a:ea typeface="Garet Bold"/>
                <a:cs typeface="Garet Bold"/>
                <a:sym typeface="Garet Bold"/>
              </a:rPr>
              <a:t>CAPSTONE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251518" cy="10287000"/>
            <a:chOff x="0" y="0"/>
            <a:chExt cx="1646490" cy="2709333"/>
          </a:xfrm>
        </p:grpSpPr>
        <p:sp>
          <p:nvSpPr>
            <p:cNvPr id="3" name="Freeform 3"/>
            <p:cNvSpPr/>
            <p:nvPr/>
          </p:nvSpPr>
          <p:spPr>
            <a:xfrm>
              <a:off x="0" y="0"/>
              <a:ext cx="1646490" cy="2709333"/>
            </a:xfrm>
            <a:custGeom>
              <a:avLst/>
              <a:gdLst/>
              <a:ahLst/>
              <a:cxnLst/>
              <a:rect l="l" t="t" r="r" b="b"/>
              <a:pathLst>
                <a:path w="1646490" h="2709333">
                  <a:moveTo>
                    <a:pt x="0" y="0"/>
                  </a:moveTo>
                  <a:lnTo>
                    <a:pt x="1646490" y="0"/>
                  </a:lnTo>
                  <a:lnTo>
                    <a:pt x="1646490" y="2709333"/>
                  </a:lnTo>
                  <a:lnTo>
                    <a:pt x="0" y="2709333"/>
                  </a:lnTo>
                  <a:close/>
                </a:path>
              </a:pathLst>
            </a:custGeom>
            <a:solidFill>
              <a:srgbClr val="2DB2A0"/>
            </a:solidFill>
          </p:spPr>
          <p:txBody>
            <a:bodyPr/>
            <a:lstStyle/>
            <a:p>
              <a:endParaRPr lang="en-US" dirty="0"/>
            </a:p>
          </p:txBody>
        </p:sp>
        <p:sp>
          <p:nvSpPr>
            <p:cNvPr id="4" name="TextBox 4"/>
            <p:cNvSpPr txBox="1"/>
            <p:nvPr/>
          </p:nvSpPr>
          <p:spPr>
            <a:xfrm>
              <a:off x="0" y="-38100"/>
              <a:ext cx="1646490" cy="2747433"/>
            </a:xfrm>
            <a:prstGeom prst="rect">
              <a:avLst/>
            </a:prstGeom>
          </p:spPr>
          <p:txBody>
            <a:bodyPr lIns="50800" tIns="50800" rIns="50800" bIns="50800" rtlCol="0" anchor="ctr"/>
            <a:lstStyle/>
            <a:p>
              <a:pPr algn="ctr">
                <a:lnSpc>
                  <a:spcPts val="2659"/>
                </a:lnSpc>
              </a:pPr>
              <a:endParaRPr dirty="0"/>
            </a:p>
          </p:txBody>
        </p:sp>
      </p:grpSp>
      <p:sp>
        <p:nvSpPr>
          <p:cNvPr id="5" name="AutoShape 5"/>
          <p:cNvSpPr/>
          <p:nvPr/>
        </p:nvSpPr>
        <p:spPr>
          <a:xfrm>
            <a:off x="125517" y="1592461"/>
            <a:ext cx="1310100" cy="0"/>
          </a:xfrm>
          <a:prstGeom prst="line">
            <a:avLst/>
          </a:prstGeom>
          <a:ln w="95250" cap="flat">
            <a:solidFill>
              <a:srgbClr val="FFFFFF"/>
            </a:solidFill>
            <a:prstDash val="solid"/>
            <a:headEnd type="none" w="sm" len="sm"/>
            <a:tailEnd type="none" w="sm" len="sm"/>
          </a:ln>
        </p:spPr>
        <p:txBody>
          <a:bodyPr/>
          <a:lstStyle/>
          <a:p>
            <a:endParaRPr lang="en-US" dirty="0"/>
          </a:p>
        </p:txBody>
      </p:sp>
      <p:grpSp>
        <p:nvGrpSpPr>
          <p:cNvPr id="6" name="Group 6"/>
          <p:cNvGrpSpPr/>
          <p:nvPr/>
        </p:nvGrpSpPr>
        <p:grpSpPr>
          <a:xfrm>
            <a:off x="437550" y="1418225"/>
            <a:ext cx="5376419" cy="4186731"/>
            <a:chOff x="0" y="0"/>
            <a:chExt cx="7168558" cy="5582308"/>
          </a:xfrm>
        </p:grpSpPr>
        <p:grpSp>
          <p:nvGrpSpPr>
            <p:cNvPr id="7" name="Group 7"/>
            <p:cNvGrpSpPr/>
            <p:nvPr/>
          </p:nvGrpSpPr>
          <p:grpSpPr>
            <a:xfrm>
              <a:off x="0" y="0"/>
              <a:ext cx="7168558" cy="5582308"/>
              <a:chOff x="0" y="0"/>
              <a:chExt cx="1040047" cy="809907"/>
            </a:xfrm>
          </p:grpSpPr>
          <p:sp>
            <p:nvSpPr>
              <p:cNvPr id="8" name="Freeform 8"/>
              <p:cNvSpPr/>
              <p:nvPr/>
            </p:nvSpPr>
            <p:spPr>
              <a:xfrm>
                <a:off x="0" y="0"/>
                <a:ext cx="1040047" cy="809907"/>
              </a:xfrm>
              <a:custGeom>
                <a:avLst/>
                <a:gdLst/>
                <a:ahLst/>
                <a:cxnLst/>
                <a:rect l="l" t="t" r="r" b="b"/>
                <a:pathLst>
                  <a:path w="1040047" h="809907">
                    <a:moveTo>
                      <a:pt x="0" y="0"/>
                    </a:moveTo>
                    <a:lnTo>
                      <a:pt x="1040047" y="0"/>
                    </a:lnTo>
                    <a:lnTo>
                      <a:pt x="1040047" y="809907"/>
                    </a:lnTo>
                    <a:lnTo>
                      <a:pt x="0" y="809907"/>
                    </a:lnTo>
                    <a:close/>
                  </a:path>
                </a:pathLst>
              </a:custGeom>
              <a:solidFill>
                <a:srgbClr val="000000">
                  <a:alpha val="0"/>
                </a:srgbClr>
              </a:solidFill>
              <a:ln cap="sq">
                <a:noFill/>
                <a:prstDash val="solid"/>
                <a:miter/>
              </a:ln>
            </p:spPr>
            <p:txBody>
              <a:bodyPr/>
              <a:lstStyle/>
              <a:p>
                <a:endParaRPr lang="en-US" dirty="0"/>
              </a:p>
            </p:txBody>
          </p:sp>
          <p:sp>
            <p:nvSpPr>
              <p:cNvPr id="9" name="TextBox 9"/>
              <p:cNvSpPr txBox="1"/>
              <p:nvPr/>
            </p:nvSpPr>
            <p:spPr>
              <a:xfrm>
                <a:off x="0" y="-9525"/>
                <a:ext cx="1040047" cy="819432"/>
              </a:xfrm>
              <a:prstGeom prst="rect">
                <a:avLst/>
              </a:prstGeom>
            </p:spPr>
            <p:txBody>
              <a:bodyPr lIns="50800" tIns="50800" rIns="50800" bIns="50800" rtlCol="0" anchor="ctr"/>
              <a:lstStyle/>
              <a:p>
                <a:pPr algn="ctr">
                  <a:lnSpc>
                    <a:spcPts val="2860"/>
                  </a:lnSpc>
                </a:pPr>
                <a:endParaRPr dirty="0"/>
              </a:p>
            </p:txBody>
          </p:sp>
        </p:grpSp>
        <p:sp>
          <p:nvSpPr>
            <p:cNvPr id="10" name="TextBox 10"/>
            <p:cNvSpPr txBox="1"/>
            <p:nvPr/>
          </p:nvSpPr>
          <p:spPr>
            <a:xfrm>
              <a:off x="106403" y="463345"/>
              <a:ext cx="7062156" cy="4540287"/>
            </a:xfrm>
            <a:prstGeom prst="rect">
              <a:avLst/>
            </a:prstGeom>
          </p:spPr>
          <p:txBody>
            <a:bodyPr lIns="0" tIns="0" rIns="0" bIns="0" rtlCol="0" anchor="t">
              <a:spAutoFit/>
            </a:bodyPr>
            <a:lstStyle/>
            <a:p>
              <a:pPr algn="l">
                <a:lnSpc>
                  <a:spcPts val="2729"/>
                </a:lnSpc>
              </a:pPr>
              <a:r>
                <a:rPr lang="en-US" sz="1977" spc="193" dirty="0">
                  <a:solidFill>
                    <a:srgbClr val="FFFFFF"/>
                  </a:solidFill>
                  <a:latin typeface="Garet"/>
                  <a:ea typeface="Garet"/>
                  <a:cs typeface="Garet"/>
                  <a:sym typeface="Garet"/>
                </a:rPr>
                <a:t>With over 40 years of experience in the industry, Best Distribution is dedicated to providing a comprehensive selection of roofing and building materials. Our flexible ordering process allows customers to choose from a wide variety of products from multiple suppliers, ensuring you get exactly what you need.</a:t>
              </a:r>
            </a:p>
          </p:txBody>
        </p:sp>
      </p:grpSp>
      <p:sp>
        <p:nvSpPr>
          <p:cNvPr id="11" name="AutoShape 11"/>
          <p:cNvSpPr/>
          <p:nvPr/>
        </p:nvSpPr>
        <p:spPr>
          <a:xfrm flipH="1">
            <a:off x="4503869" y="8871072"/>
            <a:ext cx="1310100" cy="0"/>
          </a:xfrm>
          <a:prstGeom prst="line">
            <a:avLst/>
          </a:prstGeom>
          <a:ln w="95250" cap="flat">
            <a:solidFill>
              <a:srgbClr val="FFFFFF"/>
            </a:solidFill>
            <a:prstDash val="solid"/>
            <a:headEnd type="none" w="sm" len="sm"/>
            <a:tailEnd type="none" w="sm" len="sm"/>
          </a:ln>
        </p:spPr>
        <p:txBody>
          <a:bodyPr/>
          <a:lstStyle/>
          <a:p>
            <a:endParaRPr lang="en-US" dirty="0"/>
          </a:p>
        </p:txBody>
      </p:sp>
      <p:sp>
        <p:nvSpPr>
          <p:cNvPr id="12" name="Freeform 12"/>
          <p:cNvSpPr/>
          <p:nvPr/>
        </p:nvSpPr>
        <p:spPr>
          <a:xfrm>
            <a:off x="16510344" y="9109881"/>
            <a:ext cx="1777656" cy="1177119"/>
          </a:xfrm>
          <a:custGeom>
            <a:avLst/>
            <a:gdLst/>
            <a:ahLst/>
            <a:cxnLst/>
            <a:rect l="l" t="t" r="r" b="b"/>
            <a:pathLst>
              <a:path w="1777656" h="1177119">
                <a:moveTo>
                  <a:pt x="0" y="0"/>
                </a:moveTo>
                <a:lnTo>
                  <a:pt x="1777656" y="0"/>
                </a:lnTo>
                <a:lnTo>
                  <a:pt x="1777656" y="1177119"/>
                </a:lnTo>
                <a:lnTo>
                  <a:pt x="0" y="1177119"/>
                </a:lnTo>
                <a:lnTo>
                  <a:pt x="0" y="0"/>
                </a:lnTo>
                <a:close/>
              </a:path>
            </a:pathLst>
          </a:custGeom>
          <a:blipFill>
            <a:blip r:embed="rId2"/>
            <a:stretch>
              <a:fillRect l="-2702" t="-6000" r="-329"/>
            </a:stretch>
          </a:blipFill>
        </p:spPr>
        <p:txBody>
          <a:bodyPr/>
          <a:lstStyle/>
          <a:p>
            <a:endParaRPr lang="en-US" dirty="0"/>
          </a:p>
        </p:txBody>
      </p:sp>
      <p:sp>
        <p:nvSpPr>
          <p:cNvPr id="13" name="Freeform 13"/>
          <p:cNvSpPr/>
          <p:nvPr/>
        </p:nvSpPr>
        <p:spPr>
          <a:xfrm>
            <a:off x="437550" y="5604956"/>
            <a:ext cx="5083702" cy="2859583"/>
          </a:xfrm>
          <a:custGeom>
            <a:avLst/>
            <a:gdLst/>
            <a:ahLst/>
            <a:cxnLst/>
            <a:rect l="l" t="t" r="r" b="b"/>
            <a:pathLst>
              <a:path w="5083702" h="2859583">
                <a:moveTo>
                  <a:pt x="0" y="0"/>
                </a:moveTo>
                <a:lnTo>
                  <a:pt x="5083702" y="0"/>
                </a:lnTo>
                <a:lnTo>
                  <a:pt x="5083702" y="2859583"/>
                </a:lnTo>
                <a:lnTo>
                  <a:pt x="0" y="2859583"/>
                </a:lnTo>
                <a:lnTo>
                  <a:pt x="0" y="0"/>
                </a:lnTo>
                <a:close/>
              </a:path>
            </a:pathLst>
          </a:custGeom>
          <a:blipFill>
            <a:blip r:embed="rId3"/>
            <a:stretch>
              <a:fillRect/>
            </a:stretch>
          </a:blipFill>
        </p:spPr>
        <p:txBody>
          <a:bodyPr/>
          <a:lstStyle/>
          <a:p>
            <a:endParaRPr lang="en-US" dirty="0"/>
          </a:p>
        </p:txBody>
      </p:sp>
      <p:grpSp>
        <p:nvGrpSpPr>
          <p:cNvPr id="14" name="Group 14"/>
          <p:cNvGrpSpPr/>
          <p:nvPr/>
        </p:nvGrpSpPr>
        <p:grpSpPr>
          <a:xfrm>
            <a:off x="6792042" y="390684"/>
            <a:ext cx="10836911" cy="8719197"/>
            <a:chOff x="0" y="0"/>
            <a:chExt cx="2854166" cy="2296414"/>
          </a:xfrm>
        </p:grpSpPr>
        <p:sp>
          <p:nvSpPr>
            <p:cNvPr id="15" name="Freeform 15"/>
            <p:cNvSpPr/>
            <p:nvPr/>
          </p:nvSpPr>
          <p:spPr>
            <a:xfrm>
              <a:off x="0" y="0"/>
              <a:ext cx="2854166" cy="2296414"/>
            </a:xfrm>
            <a:custGeom>
              <a:avLst/>
              <a:gdLst/>
              <a:ahLst/>
              <a:cxnLst/>
              <a:rect l="l" t="t" r="r" b="b"/>
              <a:pathLst>
                <a:path w="2854166" h="2296414">
                  <a:moveTo>
                    <a:pt x="0" y="0"/>
                  </a:moveTo>
                  <a:lnTo>
                    <a:pt x="2854166" y="0"/>
                  </a:lnTo>
                  <a:lnTo>
                    <a:pt x="2854166" y="2296414"/>
                  </a:lnTo>
                  <a:lnTo>
                    <a:pt x="0" y="2296414"/>
                  </a:lnTo>
                  <a:close/>
                </a:path>
              </a:pathLst>
            </a:custGeom>
            <a:solidFill>
              <a:srgbClr val="2DB2A0"/>
            </a:solidFill>
          </p:spPr>
          <p:txBody>
            <a:bodyPr/>
            <a:lstStyle/>
            <a:p>
              <a:endParaRPr lang="en-US" dirty="0"/>
            </a:p>
          </p:txBody>
        </p:sp>
        <p:sp>
          <p:nvSpPr>
            <p:cNvPr id="16" name="TextBox 16"/>
            <p:cNvSpPr txBox="1"/>
            <p:nvPr/>
          </p:nvSpPr>
          <p:spPr>
            <a:xfrm>
              <a:off x="0" y="-38100"/>
              <a:ext cx="2854166" cy="2334514"/>
            </a:xfrm>
            <a:prstGeom prst="rect">
              <a:avLst/>
            </a:prstGeom>
          </p:spPr>
          <p:txBody>
            <a:bodyPr lIns="50800" tIns="50800" rIns="50800" bIns="50800" rtlCol="0" anchor="ctr"/>
            <a:lstStyle/>
            <a:p>
              <a:pPr algn="ctr">
                <a:lnSpc>
                  <a:spcPts val="2659"/>
                </a:lnSpc>
              </a:pPr>
              <a:endParaRPr dirty="0"/>
            </a:p>
          </p:txBody>
        </p:sp>
      </p:grpSp>
      <p:grpSp>
        <p:nvGrpSpPr>
          <p:cNvPr id="17" name="Group 17"/>
          <p:cNvGrpSpPr/>
          <p:nvPr/>
        </p:nvGrpSpPr>
        <p:grpSpPr>
          <a:xfrm>
            <a:off x="7333614" y="568376"/>
            <a:ext cx="10065558" cy="8363814"/>
            <a:chOff x="0" y="0"/>
            <a:chExt cx="13420744" cy="11151752"/>
          </a:xfrm>
        </p:grpSpPr>
        <p:pic>
          <p:nvPicPr>
            <p:cNvPr id="18" name="Picture 18"/>
            <p:cNvPicPr>
              <a:picLocks noChangeAspect="1"/>
            </p:cNvPicPr>
            <p:nvPr/>
          </p:nvPicPr>
          <p:blipFill>
            <a:blip r:embed="rId4"/>
            <a:srcRect l="2232" r="30760"/>
            <a:stretch>
              <a:fillRect/>
            </a:stretch>
          </p:blipFill>
          <p:spPr>
            <a:xfrm>
              <a:off x="0" y="0"/>
              <a:ext cx="8904829" cy="7392168"/>
            </a:xfrm>
            <a:prstGeom prst="rect">
              <a:avLst/>
            </a:prstGeom>
          </p:spPr>
        </p:pic>
        <p:pic>
          <p:nvPicPr>
            <p:cNvPr id="19" name="Picture 19"/>
            <p:cNvPicPr>
              <a:picLocks noChangeAspect="1"/>
            </p:cNvPicPr>
            <p:nvPr/>
          </p:nvPicPr>
          <p:blipFill>
            <a:blip r:embed="rId5"/>
            <a:srcRect l="2079" r="19689"/>
            <a:stretch>
              <a:fillRect/>
            </a:stretch>
          </p:blipFill>
          <p:spPr>
            <a:xfrm>
              <a:off x="9031829" y="0"/>
              <a:ext cx="4388915" cy="3632584"/>
            </a:xfrm>
            <a:prstGeom prst="rect">
              <a:avLst/>
            </a:prstGeom>
          </p:spPr>
        </p:pic>
        <p:pic>
          <p:nvPicPr>
            <p:cNvPr id="20" name="Picture 20"/>
            <p:cNvPicPr>
              <a:picLocks noChangeAspect="1"/>
            </p:cNvPicPr>
            <p:nvPr/>
          </p:nvPicPr>
          <p:blipFill>
            <a:blip r:embed="rId6"/>
            <a:srcRect l="45726" r="9744"/>
            <a:stretch>
              <a:fillRect/>
            </a:stretch>
          </p:blipFill>
          <p:spPr>
            <a:xfrm>
              <a:off x="9031829" y="3759584"/>
              <a:ext cx="4388915" cy="7392168"/>
            </a:xfrm>
            <a:prstGeom prst="rect">
              <a:avLst/>
            </a:prstGeom>
          </p:spPr>
        </p:pic>
        <p:pic>
          <p:nvPicPr>
            <p:cNvPr id="21" name="Picture 21"/>
            <p:cNvPicPr>
              <a:picLocks noChangeAspect="1"/>
            </p:cNvPicPr>
            <p:nvPr/>
          </p:nvPicPr>
          <p:blipFill>
            <a:blip r:embed="rId7"/>
            <a:srcRect t="7745" b="26350"/>
            <a:stretch>
              <a:fillRect/>
            </a:stretch>
          </p:blipFill>
          <p:spPr>
            <a:xfrm>
              <a:off x="4515915" y="7519168"/>
              <a:ext cx="4388915" cy="3632584"/>
            </a:xfrm>
            <a:prstGeom prst="rect">
              <a:avLst/>
            </a:prstGeom>
          </p:spPr>
        </p:pic>
        <p:pic>
          <p:nvPicPr>
            <p:cNvPr id="22" name="Picture 22"/>
            <p:cNvPicPr>
              <a:picLocks noChangeAspect="1"/>
            </p:cNvPicPr>
            <p:nvPr/>
          </p:nvPicPr>
          <p:blipFill>
            <a:blip r:embed="rId8"/>
            <a:srcRect l="10884" r="10884"/>
            <a:stretch>
              <a:fillRect/>
            </a:stretch>
          </p:blipFill>
          <p:spPr>
            <a:xfrm>
              <a:off x="0" y="7519168"/>
              <a:ext cx="4388915" cy="3632584"/>
            </a:xfrm>
            <a:prstGeom prst="rect">
              <a:avLst/>
            </a:prstGeom>
          </p:spPr>
        </p:pic>
      </p:grpSp>
      <p:sp>
        <p:nvSpPr>
          <p:cNvPr id="23" name="TextBox 23"/>
          <p:cNvSpPr txBox="1"/>
          <p:nvPr/>
        </p:nvSpPr>
        <p:spPr>
          <a:xfrm>
            <a:off x="-79295" y="482651"/>
            <a:ext cx="6410107" cy="762508"/>
          </a:xfrm>
          <a:prstGeom prst="rect">
            <a:avLst/>
          </a:prstGeom>
        </p:spPr>
        <p:txBody>
          <a:bodyPr lIns="0" tIns="0" rIns="0" bIns="0" rtlCol="0" anchor="t">
            <a:spAutoFit/>
          </a:bodyPr>
          <a:lstStyle/>
          <a:p>
            <a:pPr algn="ctr">
              <a:lnSpc>
                <a:spcPts val="6272"/>
              </a:lnSpc>
            </a:pPr>
            <a:r>
              <a:rPr lang="en-US" sz="4480" b="1" spc="89" dirty="0">
                <a:solidFill>
                  <a:srgbClr val="FFFFFF"/>
                </a:solidFill>
                <a:latin typeface="Garet Bold"/>
                <a:ea typeface="Garet Bold"/>
                <a:cs typeface="Garet Bold"/>
                <a:sym typeface="Garet Bold"/>
              </a:rPr>
              <a:t>BEST DISTRIBUTION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47</TotalTime>
  <Words>1658</Words>
  <Application>Microsoft Office PowerPoint</Application>
  <PresentationFormat>Custom</PresentationFormat>
  <Paragraphs>184</Paragraphs>
  <Slides>25</Slides>
  <Notes>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25</vt:i4>
      </vt:variant>
    </vt:vector>
  </HeadingPairs>
  <TitlesOfParts>
    <vt:vector size="39" baseType="lpstr">
      <vt:lpstr>Open Sans Italics</vt:lpstr>
      <vt:lpstr>Open Sans Medium</vt:lpstr>
      <vt:lpstr>Calibri</vt:lpstr>
      <vt:lpstr>Garet Bold</vt:lpstr>
      <vt:lpstr>Garet Ultra-Bold</vt:lpstr>
      <vt:lpstr>Inter</vt:lpstr>
      <vt:lpstr>Open Sans Bold Italics</vt:lpstr>
      <vt:lpstr>Aptos</vt:lpstr>
      <vt:lpstr>Open Sans Bold</vt:lpstr>
      <vt:lpstr>Open Sans Semi-Bold</vt:lpstr>
      <vt:lpstr>Open Sans</vt:lpstr>
      <vt:lpstr>Garet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The Future- Michelle Chouinard Kenney </dc:title>
  <cp:lastModifiedBy>Stacy Cotton</cp:lastModifiedBy>
  <cp:revision>9</cp:revision>
  <dcterms:created xsi:type="dcterms:W3CDTF">2006-08-16T00:00:00Z</dcterms:created>
  <dcterms:modified xsi:type="dcterms:W3CDTF">2024-10-22T12:10:44Z</dcterms:modified>
  <dc:identifier>DAGT8ItaKNs</dc:identifier>
</cp:coreProperties>
</file>