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62.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79.jpg" ContentType="image/jpg"/>
  <Override PartName="/ppt/media/image80.jpg" ContentType="image/jpg"/>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 id="2147483648" r:id="rId5"/>
  </p:sldMasterIdLst>
  <p:notesMasterIdLst>
    <p:notesMasterId r:id="rId36"/>
  </p:notesMasterIdLst>
  <p:sldIdLst>
    <p:sldId id="2147471265" r:id="rId6"/>
    <p:sldId id="2147483643" r:id="rId7"/>
    <p:sldId id="257" r:id="rId8"/>
    <p:sldId id="310" r:id="rId9"/>
    <p:sldId id="2147471219" r:id="rId10"/>
    <p:sldId id="2146846642" r:id="rId11"/>
    <p:sldId id="2147471238" r:id="rId12"/>
    <p:sldId id="263" r:id="rId13"/>
    <p:sldId id="2147471228" r:id="rId14"/>
    <p:sldId id="2147478499" r:id="rId15"/>
    <p:sldId id="280" r:id="rId16"/>
    <p:sldId id="2147478463" r:id="rId17"/>
    <p:sldId id="2147471255" r:id="rId18"/>
    <p:sldId id="2147471275" r:id="rId19"/>
    <p:sldId id="2147471263" r:id="rId20"/>
    <p:sldId id="2147478495" r:id="rId21"/>
    <p:sldId id="2147483641" r:id="rId22"/>
    <p:sldId id="256" r:id="rId23"/>
    <p:sldId id="2147483646" r:id="rId24"/>
    <p:sldId id="2147483645" r:id="rId25"/>
    <p:sldId id="269" r:id="rId26"/>
    <p:sldId id="2074" r:id="rId27"/>
    <p:sldId id="2070" r:id="rId28"/>
    <p:sldId id="2010" r:id="rId29"/>
    <p:sldId id="2009" r:id="rId30"/>
    <p:sldId id="270" r:id="rId31"/>
    <p:sldId id="2079" r:id="rId32"/>
    <p:sldId id="1994" r:id="rId33"/>
    <p:sldId id="258" r:id="rId34"/>
    <p:sldId id="25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DD3EF9-8A48-E548-512F-E3CE6135F64E}" name="Marisa Corazzola" initials="MC" userId="S::marisa.corazzola@ingka.ikea.com::f3ba5d4e-56ac-471b-9454-3a5dbeeac7a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ihan Kökler" initials="CK" lastIdx="2" clrIdx="0">
    <p:extLst>
      <p:ext uri="{19B8F6BF-5375-455C-9EA6-DF929625EA0E}">
        <p15:presenceInfo xmlns:p15="http://schemas.microsoft.com/office/powerpoint/2012/main" userId="S::cihan.kokler@ingka.ikea.com::f3896541-d237-4200-806d-296eba9f12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8A3"/>
    <a:srgbClr val="0A8A00"/>
    <a:srgbClr val="000000"/>
    <a:srgbClr val="FFDB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6D48E1-01F7-46A3-B10D-F75EB30E1C0C}" v="7" dt="2024-10-17T18:29:55.0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46" autoAdjust="0"/>
    <p:restoredTop sz="90823" autoAdjust="0"/>
  </p:normalViewPr>
  <p:slideViewPr>
    <p:cSldViewPr snapToGrid="0">
      <p:cViewPr varScale="1">
        <p:scale>
          <a:sx n="60" d="100"/>
          <a:sy n="60" d="100"/>
        </p:scale>
        <p:origin x="644" y="56"/>
      </p:cViewPr>
      <p:guideLst/>
    </p:cSldViewPr>
  </p:slideViewPr>
  <p:notesTextViewPr>
    <p:cViewPr>
      <p:scale>
        <a:sx n="400" d="100"/>
        <a:sy n="400" d="100"/>
      </p:scale>
      <p:origin x="0" y="0"/>
    </p:cViewPr>
  </p:notesTextViewPr>
  <p:sorterViewPr>
    <p:cViewPr>
      <p:scale>
        <a:sx n="80" d="100"/>
        <a:sy n="80" d="100"/>
      </p:scale>
      <p:origin x="0" y="-22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9F7AD-2D31-4578-ACD3-70D1ED269218}"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6DC6F7-9E88-4A41-9107-EB229BFD38A8}" type="slidenum">
              <a:rPr lang="en-US" smtClean="0"/>
              <a:t>‹#›</a:t>
            </a:fld>
            <a:endParaRPr lang="en-US"/>
          </a:p>
        </p:txBody>
      </p:sp>
    </p:spTree>
    <p:extLst>
      <p:ext uri="{BB962C8B-B14F-4D97-AF65-F5344CB8AC3E}">
        <p14:creationId xmlns:p14="http://schemas.microsoft.com/office/powerpoint/2010/main" val="4186759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kea.com/ca/en/newsroom/corporate-news/ikea-canada-invests-over-cad80m-to-reduce-prices-on-over-a-thousand-products-pub57be1230"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ikea.com/ca/en/newsroom/corporate-news/ikea-2023-life-at-home-report-reveals-canadians-enjoy-the-simple-things-pube048c930"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t>”Among all the challenges that we are confronted by as humankind this decade and the decades to come, climate change and our need to become more sustainable are highest on the list.”</a:t>
            </a:r>
          </a:p>
          <a:p>
            <a:pPr algn="l"/>
            <a:endParaRPr lang="en-CA" sz="1800"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5B6DC6F7-9E88-4A41-9107-EB229BFD38A8}" type="slidenum">
              <a:rPr lang="en-US" smtClean="0"/>
              <a:t>1</a:t>
            </a:fld>
            <a:endParaRPr lang="en-US"/>
          </a:p>
        </p:txBody>
      </p:sp>
    </p:spTree>
    <p:extLst>
      <p:ext uri="{BB962C8B-B14F-4D97-AF65-F5344CB8AC3E}">
        <p14:creationId xmlns:p14="http://schemas.microsoft.com/office/powerpoint/2010/main" val="69728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During Black Friday – which we call Green Friday – the only discounts we offer is when people sell back their furniture – they get double the regular sell back price!</a:t>
            </a:r>
            <a:endParaRPr lang="en-US" dirty="0"/>
          </a:p>
        </p:txBody>
      </p:sp>
      <p:sp>
        <p:nvSpPr>
          <p:cNvPr id="4" name="Slide Number Placeholder 3"/>
          <p:cNvSpPr>
            <a:spLocks noGrp="1"/>
          </p:cNvSpPr>
          <p:nvPr>
            <p:ph type="sldNum" sz="quarter" idx="5"/>
          </p:nvPr>
        </p:nvSpPr>
        <p:spPr/>
        <p:txBody>
          <a:bodyPr/>
          <a:lstStyle/>
          <a:p>
            <a:fld id="{5B6DC6F7-9E88-4A41-9107-EB229BFD38A8}" type="slidenum">
              <a:rPr lang="en-US" smtClean="0"/>
              <a:t>12</a:t>
            </a:fld>
            <a:endParaRPr lang="en-US"/>
          </a:p>
        </p:txBody>
      </p:sp>
    </p:spTree>
    <p:extLst>
      <p:ext uri="{BB962C8B-B14F-4D97-AF65-F5344CB8AC3E}">
        <p14:creationId xmlns:p14="http://schemas.microsoft.com/office/powerpoint/2010/main" val="4140832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B6DC6F7-9E88-4A41-9107-EB229BFD38A8}" type="slidenum">
              <a:rPr lang="en-US" smtClean="0"/>
              <a:t>13</a:t>
            </a:fld>
            <a:endParaRPr lang="en-US"/>
          </a:p>
        </p:txBody>
      </p:sp>
    </p:spTree>
    <p:extLst>
      <p:ext uri="{BB962C8B-B14F-4D97-AF65-F5344CB8AC3E}">
        <p14:creationId xmlns:p14="http://schemas.microsoft.com/office/powerpoint/2010/main" val="357086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CA" dirty="0"/>
              <a:t>Products returned in original package  put back to the shelf</a:t>
            </a:r>
            <a:endParaRPr lang="en-US" dirty="0"/>
          </a:p>
          <a:p>
            <a:pPr marL="342900" indent="-342900">
              <a:buAutoNum type="arabicPeriod"/>
            </a:pPr>
            <a:r>
              <a:rPr lang="en-CA" dirty="0"/>
              <a:t>Products returned, not used but not in original package  re-package and put back to shelf or sell in As-Is (Circular Hub) if not possible to re-package</a:t>
            </a:r>
            <a:endParaRPr lang="en-US" dirty="0"/>
          </a:p>
          <a:p>
            <a:pPr marL="342900" indent="-342900">
              <a:buAutoNum type="arabicPeriod"/>
            </a:pPr>
            <a:r>
              <a:rPr lang="en-CA" dirty="0"/>
              <a:t>Products returned, built and maybe used but not damaged  sell in As-Is (Circular Hub) to reduced price</a:t>
            </a:r>
            <a:endParaRPr lang="en-US" dirty="0"/>
          </a:p>
          <a:p>
            <a:pPr marL="342900" indent="-342900">
              <a:buAutoNum type="arabicPeriod"/>
            </a:pPr>
            <a:r>
              <a:rPr lang="en-CA" dirty="0"/>
              <a:t>Products returned, damaged  use parts as spare parts (Spare part library, free of charge for customer to enable care &amp; </a:t>
            </a:r>
            <a:r>
              <a:rPr lang="en-CA" dirty="0" err="1"/>
              <a:t>reapair</a:t>
            </a:r>
            <a:r>
              <a:rPr lang="en-CA" dirty="0"/>
              <a:t>)</a:t>
            </a:r>
            <a:endParaRPr lang="en-US" dirty="0"/>
          </a:p>
          <a:p>
            <a:pPr marL="342900" indent="-342900">
              <a:buAutoNum type="arabicPeriod"/>
            </a:pPr>
            <a:r>
              <a:rPr lang="en-CA" dirty="0"/>
              <a:t>Last resort is recycling</a:t>
            </a:r>
            <a:endParaRPr lang="en-US" dirty="0"/>
          </a:p>
          <a:p>
            <a:pPr marL="342900" indent="-342900">
              <a:buAutoNum type="arabicPeriod"/>
            </a:pPr>
            <a:endParaRPr lang="en-CA" dirty="0"/>
          </a:p>
          <a:p>
            <a:endParaRPr lang="en-US" dirty="0">
              <a:cs typeface="Calibri"/>
            </a:endParaRPr>
          </a:p>
        </p:txBody>
      </p:sp>
      <p:sp>
        <p:nvSpPr>
          <p:cNvPr id="4" name="Slide Number Placeholder 3"/>
          <p:cNvSpPr>
            <a:spLocks noGrp="1"/>
          </p:cNvSpPr>
          <p:nvPr>
            <p:ph type="sldNum" sz="quarter" idx="5"/>
          </p:nvPr>
        </p:nvSpPr>
        <p:spPr/>
        <p:txBody>
          <a:bodyPr/>
          <a:lstStyle/>
          <a:p>
            <a:fld id="{5B6DC6F7-9E88-4A41-9107-EB229BFD38A8}" type="slidenum">
              <a:rPr lang="en-US" smtClean="0"/>
              <a:t>14</a:t>
            </a:fld>
            <a:endParaRPr lang="en-US"/>
          </a:p>
        </p:txBody>
      </p:sp>
    </p:spTree>
    <p:extLst>
      <p:ext uri="{BB962C8B-B14F-4D97-AF65-F5344CB8AC3E}">
        <p14:creationId xmlns:p14="http://schemas.microsoft.com/office/powerpoint/2010/main" val="5227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CA" dirty="0"/>
          </a:p>
          <a:p>
            <a:endParaRPr lang="en-US" dirty="0">
              <a:cs typeface="Calibri"/>
            </a:endParaRPr>
          </a:p>
        </p:txBody>
      </p:sp>
      <p:sp>
        <p:nvSpPr>
          <p:cNvPr id="4" name="Slide Number Placeholder 3"/>
          <p:cNvSpPr>
            <a:spLocks noGrp="1"/>
          </p:cNvSpPr>
          <p:nvPr>
            <p:ph type="sldNum" sz="quarter" idx="5"/>
          </p:nvPr>
        </p:nvSpPr>
        <p:spPr/>
        <p:txBody>
          <a:bodyPr/>
          <a:lstStyle/>
          <a:p>
            <a:fld id="{5B6DC6F7-9E88-4A41-9107-EB229BFD38A8}" type="slidenum">
              <a:rPr lang="en-US" smtClean="0"/>
              <a:t>15</a:t>
            </a:fld>
            <a:endParaRPr lang="en-US"/>
          </a:p>
        </p:txBody>
      </p:sp>
    </p:spTree>
    <p:extLst>
      <p:ext uri="{BB962C8B-B14F-4D97-AF65-F5344CB8AC3E}">
        <p14:creationId xmlns:p14="http://schemas.microsoft.com/office/powerpoint/2010/main" val="479358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effectLst/>
              </a:rPr>
              <a:t>By shopping in IKEA As-is marketplace, Ontario consumers can prolong the life of products and do more with less. To kick off Earth Month, IKEA Canada announces the launch of “Second-Hand Tax” (SHT): an initiative effective in all IKEA As-is marketplaces across Ontario, in a groundbreaking move to promote sustainability and affordability. </a:t>
            </a:r>
          </a:p>
          <a:p>
            <a:r>
              <a:rPr lang="en-CA" b="0" i="0" dirty="0">
                <a:effectLst/>
              </a:rPr>
              <a:t>Given the cost-of-living crisis, </a:t>
            </a:r>
            <a:r>
              <a:rPr lang="en-CA" b="0" i="0" dirty="0">
                <a:effectLst/>
                <a:hlinkClick r:id="rId3"/>
              </a:rPr>
              <a:t>making life more affordable needs to be a priority</a:t>
            </a:r>
            <a:r>
              <a:rPr lang="en-CA" b="0" i="0" dirty="0">
                <a:effectLst/>
              </a:rPr>
              <a:t>. According to the annual </a:t>
            </a:r>
            <a:r>
              <a:rPr lang="en-CA" b="0" i="0" dirty="0">
                <a:effectLst/>
                <a:hlinkClick r:id="rId4"/>
              </a:rPr>
              <a:t>IKEA Life at Home report</a:t>
            </a:r>
            <a:r>
              <a:rPr lang="en-CA" b="0" i="0" dirty="0">
                <a:effectLst/>
              </a:rPr>
              <a:t>, two thirds of Canadians (67%) are concerned with the general economy and more than half (57%) with household finances. That’s made IKEA Canada take a stand, urging consumers to shop sustainable and affordable second-hand options that are good for our planet and their wallets.</a:t>
            </a:r>
          </a:p>
          <a:p>
            <a:r>
              <a:rPr lang="en-CA" b="0" i="0" dirty="0">
                <a:effectLst/>
              </a:rPr>
              <a:t>IKEA Canada discovered Canadians have been paying tax on second-hand items, even though the tax was already paid the first time around. Second-hand items may have lost their original look, packaging, and price, but they never lose the tax.</a:t>
            </a:r>
          </a:p>
          <a:p>
            <a:r>
              <a:rPr lang="en-CA" b="0" i="0" dirty="0">
                <a:effectLst/>
              </a:rPr>
              <a:t>To tackle this issue head-on, IKEA is introducing "Second-Hand Tax" or SHT: an initiative that saves customers from paying HST twice. It's simple math. </a:t>
            </a:r>
            <a:r>
              <a:rPr lang="en-CA" b="1" i="0" dirty="0">
                <a:effectLst/>
              </a:rPr>
              <a:t>13% (HST) - 13% (SHT) = 0%</a:t>
            </a:r>
            <a:r>
              <a:rPr lang="en-CA" b="0" i="0" dirty="0">
                <a:effectLst/>
              </a:rPr>
              <a:t>*.  From April 2-11, 2024, IKEA stores across Ontario will offer SHT to IKEA Family members looking to shop more sustainably and affordably. Every item purchased in the As-is marketplace in-store will be reduced by 13% to offset the tax burden, making shopping circular even more attractive.</a:t>
            </a:r>
          </a:p>
          <a:p>
            <a:endParaRPr lang="en-CA" dirty="0"/>
          </a:p>
        </p:txBody>
      </p:sp>
      <p:sp>
        <p:nvSpPr>
          <p:cNvPr id="4" name="Slide Number Placeholder 3"/>
          <p:cNvSpPr>
            <a:spLocks noGrp="1"/>
          </p:cNvSpPr>
          <p:nvPr>
            <p:ph type="sldNum" sz="quarter" idx="5"/>
          </p:nvPr>
        </p:nvSpPr>
        <p:spPr/>
        <p:txBody>
          <a:bodyPr/>
          <a:lstStyle/>
          <a:p>
            <a:fld id="{535EED2F-ED13-4265-A28E-3C764AA45CB2}" type="slidenum">
              <a:rPr lang="en-US" smtClean="0"/>
              <a:t>18</a:t>
            </a:fld>
            <a:endParaRPr lang="en-US"/>
          </a:p>
        </p:txBody>
      </p:sp>
    </p:spTree>
    <p:extLst>
      <p:ext uri="{BB962C8B-B14F-4D97-AF65-F5344CB8AC3E}">
        <p14:creationId xmlns:p14="http://schemas.microsoft.com/office/powerpoint/2010/main" val="1112043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One emergency from being homeless. </a:t>
            </a:r>
          </a:p>
          <a:p>
            <a:r>
              <a:rPr lang="en-CA" dirty="0"/>
              <a:t>Rent, Food, Utilities are prioritized </a:t>
            </a:r>
          </a:p>
          <a:p>
            <a:endParaRPr lang="en-CA" dirty="0"/>
          </a:p>
          <a:p>
            <a:r>
              <a:rPr lang="en-CA" dirty="0"/>
              <a:t>Families living on minimum wage or government assistance </a:t>
            </a:r>
          </a:p>
          <a:p>
            <a:endParaRPr lang="en-CA" dirty="0"/>
          </a:p>
          <a:p>
            <a:r>
              <a:rPr lang="en-CA" dirty="0"/>
              <a:t>- </a:t>
            </a:r>
            <a:r>
              <a:rPr lang="en-US" sz="1800" b="1" i="0" u="none" strike="noStrike" dirty="0">
                <a:solidFill>
                  <a:srgbClr val="000000"/>
                </a:solidFill>
                <a:effectLst/>
                <a:latin typeface="Aptos Narrow" panose="020B0004020202020204" pitchFamily="34" charset="0"/>
              </a:rPr>
              <a:t>Wages</a:t>
            </a:r>
            <a:r>
              <a:rPr lang="en-US" dirty="0"/>
              <a:t> </a:t>
            </a:r>
            <a:r>
              <a:rPr lang="en-US" sz="1800" b="1" i="0" u="none" strike="noStrike" dirty="0">
                <a:solidFill>
                  <a:srgbClr val="000000"/>
                </a:solidFill>
                <a:effectLst/>
                <a:latin typeface="Aptos Narrow" panose="020B0004020202020204" pitchFamily="34" charset="0"/>
              </a:rPr>
              <a:t>$5,300</a:t>
            </a:r>
            <a:r>
              <a:rPr lang="en-US" dirty="0"/>
              <a:t> </a:t>
            </a:r>
            <a:br>
              <a:rPr lang="en-US" dirty="0"/>
            </a:br>
            <a:r>
              <a:rPr lang="en-US" sz="1800" b="1" i="0" u="none" strike="noStrike" dirty="0">
                <a:solidFill>
                  <a:srgbClr val="000000"/>
                </a:solidFill>
                <a:effectLst/>
                <a:latin typeface="Aptos Narrow" panose="020B0004020202020204" pitchFamily="34" charset="0"/>
              </a:rPr>
              <a:t>Deductions</a:t>
            </a:r>
            <a:r>
              <a:rPr lang="en-US" dirty="0"/>
              <a:t> </a:t>
            </a:r>
            <a:r>
              <a:rPr lang="en-US" sz="1800" b="1" i="0" u="none" strike="noStrike" dirty="0">
                <a:solidFill>
                  <a:srgbClr val="000000"/>
                </a:solidFill>
                <a:effectLst/>
                <a:latin typeface="Aptos Narrow" panose="020B0004020202020204" pitchFamily="34" charset="0"/>
              </a:rPr>
              <a:t>-$1,400</a:t>
            </a:r>
            <a:r>
              <a:rPr lang="en-US" dirty="0"/>
              <a:t> </a:t>
            </a:r>
            <a:endParaRPr lang="en-US" dirty="0">
              <a:effectLst/>
            </a:endParaRPr>
          </a:p>
          <a:p>
            <a:r>
              <a:rPr lang="en-US" sz="1800" b="1" i="0" u="none" strike="noStrike" dirty="0">
                <a:solidFill>
                  <a:srgbClr val="000000"/>
                </a:solidFill>
                <a:effectLst/>
                <a:latin typeface="Aptos Narrow" panose="020B0004020202020204" pitchFamily="34" charset="0"/>
              </a:rPr>
              <a:t>Net pay</a:t>
            </a:r>
            <a:r>
              <a:rPr lang="en-US" dirty="0"/>
              <a:t> </a:t>
            </a:r>
            <a:r>
              <a:rPr lang="en-US" sz="1800" b="1" i="0" u="none" strike="noStrike" dirty="0">
                <a:solidFill>
                  <a:srgbClr val="000000"/>
                </a:solidFill>
                <a:effectLst/>
                <a:latin typeface="Aptos Narrow" panose="020B0004020202020204" pitchFamily="34" charset="0"/>
              </a:rPr>
              <a:t>$3,900</a:t>
            </a:r>
            <a:r>
              <a:rPr lang="en-US" dirty="0"/>
              <a:t> </a:t>
            </a:r>
            <a:br>
              <a:rPr lang="en-US" dirty="0"/>
            </a:br>
            <a:r>
              <a:rPr lang="en-US" sz="1800" b="1" i="0" u="none" strike="noStrike" dirty="0">
                <a:solidFill>
                  <a:srgbClr val="000000"/>
                </a:solidFill>
                <a:effectLst/>
                <a:latin typeface="Aptos Narrow" panose="020B0004020202020204" pitchFamily="34" charset="0"/>
              </a:rPr>
              <a:t>Govt Assist</a:t>
            </a:r>
            <a:r>
              <a:rPr lang="en-US" dirty="0"/>
              <a:t> </a:t>
            </a:r>
            <a:r>
              <a:rPr lang="en-US" sz="1800" b="1" i="0" u="none" strike="noStrike" dirty="0">
                <a:solidFill>
                  <a:srgbClr val="000000"/>
                </a:solidFill>
                <a:effectLst/>
                <a:latin typeface="Aptos Narrow" panose="020B0004020202020204" pitchFamily="34" charset="0"/>
              </a:rPr>
              <a:t>$825</a:t>
            </a:r>
            <a:r>
              <a:rPr lang="en-US" dirty="0"/>
              <a:t> </a:t>
            </a:r>
            <a:endParaRPr lang="en-US" dirty="0">
              <a:effectLst/>
            </a:endParaRPr>
          </a:p>
          <a:p>
            <a:r>
              <a:rPr lang="en-US" sz="1800" b="1" i="0" u="none" strike="noStrike" dirty="0">
                <a:solidFill>
                  <a:srgbClr val="000000"/>
                </a:solidFill>
                <a:effectLst/>
                <a:latin typeface="Aptos Narrow" panose="020B0004020202020204" pitchFamily="34" charset="0"/>
              </a:rPr>
              <a:t>Rent </a:t>
            </a:r>
            <a:r>
              <a:rPr lang="en-US" dirty="0"/>
              <a:t> </a:t>
            </a:r>
            <a:r>
              <a:rPr lang="en-US" sz="1800" b="0" i="0" u="none" strike="noStrike" dirty="0">
                <a:solidFill>
                  <a:srgbClr val="000000"/>
                </a:solidFill>
                <a:effectLst/>
                <a:latin typeface="Aptos Narrow" panose="020B0004020202020204" pitchFamily="34" charset="0"/>
              </a:rPr>
              <a:t>-$2,200</a:t>
            </a:r>
            <a:r>
              <a:rPr lang="en-US" dirty="0"/>
              <a:t> </a:t>
            </a:r>
            <a:br>
              <a:rPr lang="en-US" dirty="0"/>
            </a:br>
            <a:r>
              <a:rPr lang="en-US" sz="1800" b="1" i="0" u="none" strike="noStrike" dirty="0">
                <a:solidFill>
                  <a:srgbClr val="000000"/>
                </a:solidFill>
                <a:effectLst/>
                <a:latin typeface="Aptos Narrow" panose="020B0004020202020204" pitchFamily="34" charset="0"/>
              </a:rPr>
              <a:t>Food </a:t>
            </a:r>
            <a:r>
              <a:rPr lang="en-US" dirty="0"/>
              <a:t> </a:t>
            </a:r>
            <a:r>
              <a:rPr lang="en-US" sz="1800" b="0" i="0" u="none" strike="noStrike" dirty="0">
                <a:solidFill>
                  <a:srgbClr val="000000"/>
                </a:solidFill>
                <a:effectLst/>
                <a:latin typeface="Aptos Narrow" panose="020B0004020202020204" pitchFamily="34" charset="0"/>
              </a:rPr>
              <a:t>-$1,100</a:t>
            </a:r>
            <a:r>
              <a:rPr lang="en-US" dirty="0"/>
              <a:t> </a:t>
            </a:r>
            <a:endParaRPr lang="en-US" dirty="0">
              <a:effectLst/>
            </a:endParaRPr>
          </a:p>
          <a:p>
            <a:r>
              <a:rPr lang="en-US" sz="1800" b="1" i="0" u="none" strike="noStrike" dirty="0">
                <a:solidFill>
                  <a:srgbClr val="000000"/>
                </a:solidFill>
                <a:effectLst/>
                <a:latin typeface="Aptos Narrow" panose="020B0004020202020204" pitchFamily="34" charset="0"/>
              </a:rPr>
              <a:t>Utilities</a:t>
            </a:r>
            <a:r>
              <a:rPr lang="en-US" dirty="0"/>
              <a:t> </a:t>
            </a:r>
            <a:r>
              <a:rPr lang="en-US" sz="1800" b="0" i="0" u="none" strike="noStrike" dirty="0">
                <a:solidFill>
                  <a:srgbClr val="000000"/>
                </a:solidFill>
                <a:effectLst/>
                <a:latin typeface="Aptos Narrow" panose="020B0004020202020204" pitchFamily="34" charset="0"/>
              </a:rPr>
              <a:t>-$200</a:t>
            </a:r>
            <a:r>
              <a:rPr lang="en-US" dirty="0"/>
              <a:t> </a:t>
            </a:r>
            <a:br>
              <a:rPr lang="en-US" dirty="0"/>
            </a:br>
            <a:r>
              <a:rPr lang="en-US" sz="1800" b="1" i="0" u="none" strike="noStrike" dirty="0">
                <a:solidFill>
                  <a:srgbClr val="000000"/>
                </a:solidFill>
                <a:effectLst/>
                <a:latin typeface="Aptos Narrow" panose="020B0004020202020204" pitchFamily="34" charset="0"/>
              </a:rPr>
              <a:t>Public Transport</a:t>
            </a:r>
            <a:r>
              <a:rPr lang="en-US" dirty="0"/>
              <a:t> </a:t>
            </a:r>
            <a:r>
              <a:rPr lang="en-US" sz="1800" b="0" i="0" u="none" strike="noStrike" dirty="0">
                <a:solidFill>
                  <a:srgbClr val="000000"/>
                </a:solidFill>
                <a:effectLst/>
                <a:latin typeface="Aptos Narrow" panose="020B0004020202020204" pitchFamily="34" charset="0"/>
              </a:rPr>
              <a:t>-$150</a:t>
            </a:r>
            <a:r>
              <a:rPr lang="en-US" dirty="0"/>
              <a:t> </a:t>
            </a:r>
            <a:endParaRPr lang="en-US" dirty="0">
              <a:effectLst/>
            </a:endParaRPr>
          </a:p>
          <a:p>
            <a:r>
              <a:rPr lang="en-US" sz="1800" b="1" i="0" u="none" strike="noStrike" dirty="0" err="1">
                <a:solidFill>
                  <a:srgbClr val="000000"/>
                </a:solidFill>
                <a:effectLst/>
                <a:latin typeface="Aptos Narrow" panose="020B0004020202020204" pitchFamily="34" charset="0"/>
              </a:rPr>
              <a:t>ChildCare</a:t>
            </a:r>
            <a:r>
              <a:rPr lang="en-US" dirty="0"/>
              <a:t> </a:t>
            </a:r>
            <a:r>
              <a:rPr lang="en-US" sz="1800" b="0" i="0" u="none" strike="noStrike" dirty="0">
                <a:solidFill>
                  <a:srgbClr val="000000"/>
                </a:solidFill>
                <a:effectLst/>
                <a:latin typeface="Aptos Narrow" panose="020B0004020202020204" pitchFamily="34" charset="0"/>
              </a:rPr>
              <a:t>-$950</a:t>
            </a:r>
            <a:r>
              <a:rPr lang="en-US" dirty="0"/>
              <a:t> </a:t>
            </a:r>
            <a:br>
              <a:rPr lang="en-US" dirty="0"/>
            </a:br>
            <a:r>
              <a:rPr lang="en-US" sz="1800" b="1" i="0" u="none" strike="noStrike" dirty="0">
                <a:solidFill>
                  <a:srgbClr val="000000"/>
                </a:solidFill>
                <a:effectLst/>
                <a:latin typeface="Aptos Narrow" panose="020B0004020202020204" pitchFamily="34" charset="0"/>
              </a:rPr>
              <a:t>Phone Plan </a:t>
            </a:r>
            <a:r>
              <a:rPr lang="en-US" dirty="0"/>
              <a:t> </a:t>
            </a:r>
            <a:r>
              <a:rPr lang="en-US" sz="1800" b="0" i="0" u="none" strike="noStrike" dirty="0">
                <a:solidFill>
                  <a:srgbClr val="000000"/>
                </a:solidFill>
                <a:effectLst/>
                <a:latin typeface="Aptos Narrow" panose="020B0004020202020204" pitchFamily="34" charset="0"/>
              </a:rPr>
              <a:t>-$100</a:t>
            </a:r>
            <a:r>
              <a:rPr lang="en-US" dirty="0"/>
              <a:t> </a:t>
            </a:r>
            <a:endParaRPr lang="en-US" dirty="0">
              <a:effectLst/>
            </a:endParaRPr>
          </a:p>
          <a:p>
            <a:r>
              <a:rPr lang="en-US" sz="1800" b="1" i="0" u="none" strike="noStrike" dirty="0">
                <a:solidFill>
                  <a:srgbClr val="000000"/>
                </a:solidFill>
                <a:effectLst/>
                <a:latin typeface="Aptos Narrow" panose="020B0004020202020204" pitchFamily="34" charset="0"/>
              </a:rPr>
              <a:t>What's Left?</a:t>
            </a:r>
            <a:r>
              <a:rPr lang="en-US" dirty="0"/>
              <a:t> </a:t>
            </a:r>
            <a:r>
              <a:rPr lang="en-US" sz="1800" b="1" i="0" u="none" strike="noStrike" dirty="0">
                <a:solidFill>
                  <a:srgbClr val="000000"/>
                </a:solidFill>
                <a:effectLst/>
                <a:latin typeface="Aptos Narrow" panose="020B0004020202020204" pitchFamily="34" charset="0"/>
              </a:rPr>
              <a:t>$25</a:t>
            </a:r>
            <a:r>
              <a:rPr lang="en-US" dirty="0"/>
              <a:t> </a:t>
            </a:r>
            <a:endParaRPr lang="en-CA" dirty="0"/>
          </a:p>
        </p:txBody>
      </p:sp>
      <p:sp>
        <p:nvSpPr>
          <p:cNvPr id="4" name="Slide Number Placeholder 3"/>
          <p:cNvSpPr>
            <a:spLocks noGrp="1"/>
          </p:cNvSpPr>
          <p:nvPr>
            <p:ph type="sldNum" sz="quarter" idx="5"/>
          </p:nvPr>
        </p:nvSpPr>
        <p:spPr/>
        <p:txBody>
          <a:bodyPr/>
          <a:lstStyle/>
          <a:p>
            <a:fld id="{5B6DC6F7-9E88-4A41-9107-EB229BFD38A8}" type="slidenum">
              <a:rPr lang="en-US" smtClean="0"/>
              <a:t>21</a:t>
            </a:fld>
            <a:endParaRPr lang="en-US"/>
          </a:p>
        </p:txBody>
      </p:sp>
    </p:spTree>
    <p:extLst>
      <p:ext uri="{BB962C8B-B14F-4D97-AF65-F5344CB8AC3E}">
        <p14:creationId xmlns:p14="http://schemas.microsoft.com/office/powerpoint/2010/main" val="952015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One emergency from being homeless. </a:t>
            </a:r>
          </a:p>
          <a:p>
            <a:r>
              <a:rPr lang="en-CA" dirty="0"/>
              <a:t>Rent, Food, Utilities are prioritized </a:t>
            </a:r>
          </a:p>
          <a:p>
            <a:endParaRPr lang="en-CA" dirty="0"/>
          </a:p>
          <a:p>
            <a:r>
              <a:rPr lang="en-CA" dirty="0"/>
              <a:t>Families living on minimum wage or government assistance </a:t>
            </a:r>
          </a:p>
          <a:p>
            <a:endParaRPr lang="en-CA" dirty="0"/>
          </a:p>
          <a:p>
            <a:r>
              <a:rPr lang="en-CA" dirty="0"/>
              <a:t>- </a:t>
            </a:r>
            <a:r>
              <a:rPr lang="en-US" sz="1800" b="1" i="0" u="none" strike="noStrike" dirty="0">
                <a:solidFill>
                  <a:srgbClr val="000000"/>
                </a:solidFill>
                <a:effectLst/>
                <a:latin typeface="Aptos Narrow" panose="020B0004020202020204" pitchFamily="34" charset="0"/>
              </a:rPr>
              <a:t>Wages</a:t>
            </a:r>
            <a:r>
              <a:rPr lang="en-US" dirty="0"/>
              <a:t> </a:t>
            </a:r>
            <a:r>
              <a:rPr lang="en-US" sz="1800" b="1" i="0" u="none" strike="noStrike" dirty="0">
                <a:solidFill>
                  <a:srgbClr val="000000"/>
                </a:solidFill>
                <a:effectLst/>
                <a:latin typeface="Aptos Narrow" panose="020B0004020202020204" pitchFamily="34" charset="0"/>
              </a:rPr>
              <a:t>$5,300</a:t>
            </a:r>
            <a:r>
              <a:rPr lang="en-US" dirty="0"/>
              <a:t> </a:t>
            </a:r>
            <a:br>
              <a:rPr lang="en-US" dirty="0"/>
            </a:br>
            <a:r>
              <a:rPr lang="en-US" sz="1800" b="1" i="0" u="none" strike="noStrike" dirty="0">
                <a:solidFill>
                  <a:srgbClr val="000000"/>
                </a:solidFill>
                <a:effectLst/>
                <a:latin typeface="Aptos Narrow" panose="020B0004020202020204" pitchFamily="34" charset="0"/>
              </a:rPr>
              <a:t>Deductions</a:t>
            </a:r>
            <a:r>
              <a:rPr lang="en-US" dirty="0"/>
              <a:t> </a:t>
            </a:r>
            <a:r>
              <a:rPr lang="en-US" sz="1800" b="1" i="0" u="none" strike="noStrike" dirty="0">
                <a:solidFill>
                  <a:srgbClr val="000000"/>
                </a:solidFill>
                <a:effectLst/>
                <a:latin typeface="Aptos Narrow" panose="020B0004020202020204" pitchFamily="34" charset="0"/>
              </a:rPr>
              <a:t>-$1,400</a:t>
            </a:r>
            <a:r>
              <a:rPr lang="en-US" dirty="0"/>
              <a:t> </a:t>
            </a:r>
            <a:endParaRPr lang="en-US" dirty="0">
              <a:effectLst/>
            </a:endParaRPr>
          </a:p>
          <a:p>
            <a:r>
              <a:rPr lang="en-US" sz="1800" b="1" i="0" u="none" strike="noStrike" dirty="0">
                <a:solidFill>
                  <a:srgbClr val="000000"/>
                </a:solidFill>
                <a:effectLst/>
                <a:latin typeface="Aptos Narrow" panose="020B0004020202020204" pitchFamily="34" charset="0"/>
              </a:rPr>
              <a:t>Net pay</a:t>
            </a:r>
            <a:r>
              <a:rPr lang="en-US" dirty="0"/>
              <a:t> </a:t>
            </a:r>
            <a:r>
              <a:rPr lang="en-US" sz="1800" b="1" i="0" u="none" strike="noStrike" dirty="0">
                <a:solidFill>
                  <a:srgbClr val="000000"/>
                </a:solidFill>
                <a:effectLst/>
                <a:latin typeface="Aptos Narrow" panose="020B0004020202020204" pitchFamily="34" charset="0"/>
              </a:rPr>
              <a:t>$3,900</a:t>
            </a:r>
            <a:r>
              <a:rPr lang="en-US" dirty="0"/>
              <a:t> </a:t>
            </a:r>
            <a:br>
              <a:rPr lang="en-US" dirty="0"/>
            </a:br>
            <a:r>
              <a:rPr lang="en-US" sz="1800" b="1" i="0" u="none" strike="noStrike" dirty="0">
                <a:solidFill>
                  <a:srgbClr val="000000"/>
                </a:solidFill>
                <a:effectLst/>
                <a:latin typeface="Aptos Narrow" panose="020B0004020202020204" pitchFamily="34" charset="0"/>
              </a:rPr>
              <a:t>Govt Assist</a:t>
            </a:r>
            <a:r>
              <a:rPr lang="en-US" dirty="0"/>
              <a:t> </a:t>
            </a:r>
            <a:r>
              <a:rPr lang="en-US" sz="1800" b="1" i="0" u="none" strike="noStrike" dirty="0">
                <a:solidFill>
                  <a:srgbClr val="000000"/>
                </a:solidFill>
                <a:effectLst/>
                <a:latin typeface="Aptos Narrow" panose="020B0004020202020204" pitchFamily="34" charset="0"/>
              </a:rPr>
              <a:t>$825</a:t>
            </a:r>
            <a:r>
              <a:rPr lang="en-US" dirty="0"/>
              <a:t> </a:t>
            </a:r>
            <a:endParaRPr lang="en-US" dirty="0">
              <a:effectLst/>
            </a:endParaRPr>
          </a:p>
          <a:p>
            <a:r>
              <a:rPr lang="en-US" sz="1800" b="1" i="0" u="none" strike="noStrike" dirty="0">
                <a:solidFill>
                  <a:srgbClr val="000000"/>
                </a:solidFill>
                <a:effectLst/>
                <a:latin typeface="Aptos Narrow" panose="020B0004020202020204" pitchFamily="34" charset="0"/>
              </a:rPr>
              <a:t>Rent </a:t>
            </a:r>
            <a:r>
              <a:rPr lang="en-US" dirty="0"/>
              <a:t> </a:t>
            </a:r>
            <a:r>
              <a:rPr lang="en-US" sz="1800" b="0" i="0" u="none" strike="noStrike" dirty="0">
                <a:solidFill>
                  <a:srgbClr val="000000"/>
                </a:solidFill>
                <a:effectLst/>
                <a:latin typeface="Aptos Narrow" panose="020B0004020202020204" pitchFamily="34" charset="0"/>
              </a:rPr>
              <a:t>-$2,200</a:t>
            </a:r>
            <a:r>
              <a:rPr lang="en-US" dirty="0"/>
              <a:t> </a:t>
            </a:r>
            <a:br>
              <a:rPr lang="en-US" dirty="0"/>
            </a:br>
            <a:r>
              <a:rPr lang="en-US" sz="1800" b="1" i="0" u="none" strike="noStrike" dirty="0">
                <a:solidFill>
                  <a:srgbClr val="000000"/>
                </a:solidFill>
                <a:effectLst/>
                <a:latin typeface="Aptos Narrow" panose="020B0004020202020204" pitchFamily="34" charset="0"/>
              </a:rPr>
              <a:t>Food </a:t>
            </a:r>
            <a:r>
              <a:rPr lang="en-US" dirty="0"/>
              <a:t> </a:t>
            </a:r>
            <a:r>
              <a:rPr lang="en-US" sz="1800" b="0" i="0" u="none" strike="noStrike" dirty="0">
                <a:solidFill>
                  <a:srgbClr val="000000"/>
                </a:solidFill>
                <a:effectLst/>
                <a:latin typeface="Aptos Narrow" panose="020B0004020202020204" pitchFamily="34" charset="0"/>
              </a:rPr>
              <a:t>-$1,100</a:t>
            </a:r>
            <a:r>
              <a:rPr lang="en-US" dirty="0"/>
              <a:t> </a:t>
            </a:r>
            <a:endParaRPr lang="en-US" dirty="0">
              <a:effectLst/>
            </a:endParaRPr>
          </a:p>
          <a:p>
            <a:r>
              <a:rPr lang="en-US" sz="1800" b="1" i="0" u="none" strike="noStrike" dirty="0">
                <a:solidFill>
                  <a:srgbClr val="000000"/>
                </a:solidFill>
                <a:effectLst/>
                <a:latin typeface="Aptos Narrow" panose="020B0004020202020204" pitchFamily="34" charset="0"/>
              </a:rPr>
              <a:t>Utilities</a:t>
            </a:r>
            <a:r>
              <a:rPr lang="en-US" dirty="0"/>
              <a:t> </a:t>
            </a:r>
            <a:r>
              <a:rPr lang="en-US" sz="1800" b="0" i="0" u="none" strike="noStrike" dirty="0">
                <a:solidFill>
                  <a:srgbClr val="000000"/>
                </a:solidFill>
                <a:effectLst/>
                <a:latin typeface="Aptos Narrow" panose="020B0004020202020204" pitchFamily="34" charset="0"/>
              </a:rPr>
              <a:t>-$200</a:t>
            </a:r>
            <a:r>
              <a:rPr lang="en-US" dirty="0"/>
              <a:t> </a:t>
            </a:r>
            <a:br>
              <a:rPr lang="en-US" dirty="0"/>
            </a:br>
            <a:r>
              <a:rPr lang="en-US" sz="1800" b="1" i="0" u="none" strike="noStrike" dirty="0">
                <a:solidFill>
                  <a:srgbClr val="000000"/>
                </a:solidFill>
                <a:effectLst/>
                <a:latin typeface="Aptos Narrow" panose="020B0004020202020204" pitchFamily="34" charset="0"/>
              </a:rPr>
              <a:t>Public Transport</a:t>
            </a:r>
            <a:r>
              <a:rPr lang="en-US" dirty="0"/>
              <a:t> </a:t>
            </a:r>
            <a:r>
              <a:rPr lang="en-US" sz="1800" b="0" i="0" u="none" strike="noStrike" dirty="0">
                <a:solidFill>
                  <a:srgbClr val="000000"/>
                </a:solidFill>
                <a:effectLst/>
                <a:latin typeface="Aptos Narrow" panose="020B0004020202020204" pitchFamily="34" charset="0"/>
              </a:rPr>
              <a:t>-$150</a:t>
            </a:r>
            <a:r>
              <a:rPr lang="en-US" dirty="0"/>
              <a:t> </a:t>
            </a:r>
            <a:endParaRPr lang="en-US" dirty="0">
              <a:effectLst/>
            </a:endParaRPr>
          </a:p>
          <a:p>
            <a:r>
              <a:rPr lang="en-US" sz="1800" b="1" i="0" u="none" strike="noStrike" dirty="0" err="1">
                <a:solidFill>
                  <a:srgbClr val="000000"/>
                </a:solidFill>
                <a:effectLst/>
                <a:latin typeface="Aptos Narrow" panose="020B0004020202020204" pitchFamily="34" charset="0"/>
              </a:rPr>
              <a:t>ChildCare</a:t>
            </a:r>
            <a:r>
              <a:rPr lang="en-US" dirty="0"/>
              <a:t> </a:t>
            </a:r>
            <a:r>
              <a:rPr lang="en-US" sz="1800" b="0" i="0" u="none" strike="noStrike" dirty="0">
                <a:solidFill>
                  <a:srgbClr val="000000"/>
                </a:solidFill>
                <a:effectLst/>
                <a:latin typeface="Aptos Narrow" panose="020B0004020202020204" pitchFamily="34" charset="0"/>
              </a:rPr>
              <a:t>-$950</a:t>
            </a:r>
            <a:r>
              <a:rPr lang="en-US" dirty="0"/>
              <a:t> </a:t>
            </a:r>
            <a:br>
              <a:rPr lang="en-US" dirty="0"/>
            </a:br>
            <a:r>
              <a:rPr lang="en-US" sz="1800" b="1" i="0" u="none" strike="noStrike" dirty="0">
                <a:solidFill>
                  <a:srgbClr val="000000"/>
                </a:solidFill>
                <a:effectLst/>
                <a:latin typeface="Aptos Narrow" panose="020B0004020202020204" pitchFamily="34" charset="0"/>
              </a:rPr>
              <a:t>Phone Plan </a:t>
            </a:r>
            <a:r>
              <a:rPr lang="en-US" dirty="0"/>
              <a:t> </a:t>
            </a:r>
            <a:r>
              <a:rPr lang="en-US" sz="1800" b="0" i="0" u="none" strike="noStrike" dirty="0">
                <a:solidFill>
                  <a:srgbClr val="000000"/>
                </a:solidFill>
                <a:effectLst/>
                <a:latin typeface="Aptos Narrow" panose="020B0004020202020204" pitchFamily="34" charset="0"/>
              </a:rPr>
              <a:t>-$100</a:t>
            </a:r>
            <a:r>
              <a:rPr lang="en-US" dirty="0"/>
              <a:t> </a:t>
            </a:r>
            <a:endParaRPr lang="en-US" dirty="0">
              <a:effectLst/>
            </a:endParaRPr>
          </a:p>
          <a:p>
            <a:r>
              <a:rPr lang="en-US" sz="1800" b="1" i="0" u="none" strike="noStrike" dirty="0">
                <a:solidFill>
                  <a:srgbClr val="000000"/>
                </a:solidFill>
                <a:effectLst/>
                <a:latin typeface="Aptos Narrow" panose="020B0004020202020204" pitchFamily="34" charset="0"/>
              </a:rPr>
              <a:t>What's Left?</a:t>
            </a:r>
            <a:r>
              <a:rPr lang="en-US" dirty="0"/>
              <a:t> </a:t>
            </a:r>
            <a:r>
              <a:rPr lang="en-US" sz="1800" b="1" i="0" u="none" strike="noStrike" dirty="0">
                <a:solidFill>
                  <a:srgbClr val="000000"/>
                </a:solidFill>
                <a:effectLst/>
                <a:latin typeface="Aptos Narrow" panose="020B0004020202020204" pitchFamily="34" charset="0"/>
              </a:rPr>
              <a:t>$25</a:t>
            </a:r>
            <a:r>
              <a:rPr lang="en-US" dirty="0"/>
              <a:t> </a:t>
            </a:r>
            <a:endParaRPr lang="en-CA" dirty="0"/>
          </a:p>
        </p:txBody>
      </p:sp>
      <p:sp>
        <p:nvSpPr>
          <p:cNvPr id="4" name="Slide Number Placeholder 3"/>
          <p:cNvSpPr>
            <a:spLocks noGrp="1"/>
          </p:cNvSpPr>
          <p:nvPr>
            <p:ph type="sldNum" sz="quarter" idx="5"/>
          </p:nvPr>
        </p:nvSpPr>
        <p:spPr/>
        <p:txBody>
          <a:bodyPr/>
          <a:lstStyle/>
          <a:p>
            <a:fld id="{D235A582-9EBB-4ED6-A67C-8EF00143BBE7}" type="slidenum">
              <a:rPr lang="en-CA" smtClean="0"/>
              <a:pPr/>
              <a:t>22</a:t>
            </a:fld>
            <a:endParaRPr lang="en-CA"/>
          </a:p>
        </p:txBody>
      </p:sp>
    </p:spTree>
    <p:extLst>
      <p:ext uri="{BB962C8B-B14F-4D97-AF65-F5344CB8AC3E}">
        <p14:creationId xmlns:p14="http://schemas.microsoft.com/office/powerpoint/2010/main" val="507331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br>
              <a:rPr lang="en-CA" dirty="0"/>
            </a:br>
            <a:endParaRPr lang="en-CA" dirty="0"/>
          </a:p>
          <a:p>
            <a:r>
              <a:rPr lang="en-US" sz="1200" dirty="0">
                <a:effectLst>
                  <a:outerShdw blurRad="50800" dist="38100" dir="2700000" algn="tl" rotWithShape="0">
                    <a:prstClr val="black">
                      <a:alpha val="40000"/>
                    </a:prstClr>
                  </a:outerShdw>
                </a:effectLst>
              </a:rPr>
              <a:t>After rent, utilities, </a:t>
            </a:r>
            <a:br>
              <a:rPr lang="en-US" sz="1200" dirty="0">
                <a:effectLst>
                  <a:outerShdw blurRad="50800" dist="38100" dir="2700000" algn="tl" rotWithShape="0">
                    <a:prstClr val="black">
                      <a:alpha val="40000"/>
                    </a:prstClr>
                  </a:outerShdw>
                </a:effectLst>
              </a:rPr>
            </a:br>
            <a:r>
              <a:rPr lang="en-US" sz="1200" dirty="0">
                <a:effectLst>
                  <a:outerShdw blurRad="50800" dist="38100" dir="2700000" algn="tl" rotWithShape="0">
                    <a:prstClr val="black">
                      <a:alpha val="40000"/>
                    </a:prstClr>
                  </a:outerShdw>
                </a:effectLst>
              </a:rPr>
              <a:t>and food… </a:t>
            </a: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D235A582-9EBB-4ED6-A67C-8EF00143BBE7}" type="slidenum">
              <a:rPr lang="en-CA" smtClean="0"/>
              <a:pPr/>
              <a:t>24</a:t>
            </a:fld>
            <a:endParaRPr lang="en-CA"/>
          </a:p>
        </p:txBody>
      </p:sp>
    </p:spTree>
    <p:extLst>
      <p:ext uri="{BB962C8B-B14F-4D97-AF65-F5344CB8AC3E}">
        <p14:creationId xmlns:p14="http://schemas.microsoft.com/office/powerpoint/2010/main" val="1946841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latin typeface="Montserrat Medium"/>
              </a:rPr>
              <a:t>DAN </a:t>
            </a:r>
          </a:p>
          <a:p>
            <a:endParaRPr lang="en-US"/>
          </a:p>
          <a:p>
            <a:r>
              <a:rPr lang="en-US">
                <a:latin typeface="Montserrat Medium"/>
              </a:rPr>
              <a:t>Capture the huge stream of returned and overstock goods and keep them from landfill</a:t>
            </a:r>
            <a:endParaRPr lang="en-US"/>
          </a:p>
        </p:txBody>
      </p:sp>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35% children</a:t>
            </a:r>
          </a:p>
        </p:txBody>
      </p:sp>
      <p:sp>
        <p:nvSpPr>
          <p:cNvPr id="4" name="Slide Number Placeholder 3"/>
          <p:cNvSpPr>
            <a:spLocks noGrp="1"/>
          </p:cNvSpPr>
          <p:nvPr>
            <p:ph type="sldNum" sz="quarter" idx="5"/>
          </p:nvPr>
        </p:nvSpPr>
        <p:spPr/>
        <p:txBody>
          <a:bodyPr/>
          <a:lstStyle/>
          <a:p>
            <a:fld id="{D235A582-9EBB-4ED6-A67C-8EF00143BBE7}" type="slidenum">
              <a:rPr lang="en-CA" smtClean="0"/>
              <a:pPr/>
              <a:t>27</a:t>
            </a:fld>
            <a:endParaRPr lang="en-CA"/>
          </a:p>
        </p:txBody>
      </p:sp>
    </p:spTree>
    <p:extLst>
      <p:ext uri="{BB962C8B-B14F-4D97-AF65-F5344CB8AC3E}">
        <p14:creationId xmlns:p14="http://schemas.microsoft.com/office/powerpoint/2010/main" val="355532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600" dirty="0">
                <a:solidFill>
                  <a:srgbClr val="000000"/>
                </a:solidFill>
                <a:ea typeface="Times New Roman" panose="02020603050405020304" pitchFamily="18" charset="0"/>
                <a:cs typeface="Times New Roman" panose="02020603050405020304" pitchFamily="18" charset="0"/>
              </a:rPr>
              <a:t>IKEA was founded with a simple yet powerful </a:t>
            </a:r>
            <a:r>
              <a:rPr lang="en-GB" sz="1600" b="1" dirty="0">
                <a:solidFill>
                  <a:srgbClr val="000000"/>
                </a:solidFill>
                <a:ea typeface="Times New Roman" panose="02020603050405020304" pitchFamily="18" charset="0"/>
                <a:cs typeface="Times New Roman" panose="02020603050405020304" pitchFamily="18" charset="0"/>
              </a:rPr>
              <a:t>vision</a:t>
            </a:r>
            <a:r>
              <a:rPr lang="en-GB" sz="1600" dirty="0">
                <a:solidFill>
                  <a:srgbClr val="000000"/>
                </a:solidFill>
                <a:ea typeface="Times New Roman" panose="02020603050405020304" pitchFamily="18" charset="0"/>
                <a:cs typeface="Times New Roman" panose="02020603050405020304" pitchFamily="18" charset="0"/>
              </a:rPr>
              <a:t> – to create a better everyday life for the many people.</a:t>
            </a:r>
            <a:endParaRPr lang="en-US" sz="1600" dirty="0">
              <a:solidFill>
                <a:srgbClr val="000000"/>
              </a:solidFill>
              <a:ea typeface="Times New Roman" panose="02020603050405020304" pitchFamily="18" charset="0"/>
              <a:cs typeface="Times New Roman" panose="02020603050405020304" pitchFamily="18" charset="0"/>
            </a:endParaRPr>
          </a:p>
          <a:p>
            <a:pPr>
              <a:spcAft>
                <a:spcPts val="600"/>
              </a:spcAft>
            </a:pPr>
            <a:r>
              <a:rPr lang="en-GB" sz="1600" dirty="0">
                <a:solidFill>
                  <a:srgbClr val="000000"/>
                </a:solidFill>
                <a:ea typeface="Times New Roman" panose="02020603050405020304" pitchFamily="18" charset="0"/>
                <a:cs typeface="Times New Roman" panose="02020603050405020304" pitchFamily="18" charset="0"/>
              </a:rPr>
              <a:t>To live up to this vision in an increasingly complex world, we at Ingka must </a:t>
            </a:r>
            <a:r>
              <a:rPr lang="en-GB" sz="1600" b="1" dirty="0">
                <a:solidFill>
                  <a:srgbClr val="000000"/>
                </a:solidFill>
                <a:ea typeface="Times New Roman" panose="02020603050405020304" pitchFamily="18" charset="0"/>
                <a:cs typeface="Times New Roman" panose="02020603050405020304" pitchFamily="18" charset="0"/>
              </a:rPr>
              <a:t>play our part </a:t>
            </a:r>
            <a:r>
              <a:rPr lang="en-GB" sz="1600" dirty="0">
                <a:solidFill>
                  <a:srgbClr val="000000"/>
                </a:solidFill>
                <a:ea typeface="Times New Roman" panose="02020603050405020304" pitchFamily="18" charset="0"/>
                <a:cs typeface="Times New Roman" panose="02020603050405020304" pitchFamily="18" charset="0"/>
              </a:rPr>
              <a:t>in tackling some of the big challenges facing humanity. </a:t>
            </a:r>
            <a:br>
              <a:rPr lang="en-GB" sz="1600" dirty="0">
                <a:solidFill>
                  <a:srgbClr val="000000"/>
                </a:solidFill>
                <a:ea typeface="Times New Roman" panose="02020603050405020304" pitchFamily="18" charset="0"/>
                <a:cs typeface="Times New Roman" panose="02020603050405020304" pitchFamily="18" charset="0"/>
              </a:rPr>
            </a:br>
            <a:br>
              <a:rPr lang="en-GB" sz="1600" dirty="0">
                <a:solidFill>
                  <a:srgbClr val="000000"/>
                </a:solidFill>
                <a:ea typeface="Times New Roman" panose="02020603050405020304" pitchFamily="18" charset="0"/>
                <a:cs typeface="Times New Roman" panose="02020603050405020304" pitchFamily="18" charset="0"/>
              </a:rPr>
            </a:br>
            <a:r>
              <a:rPr lang="en-GB" sz="1600" dirty="0">
                <a:solidFill>
                  <a:srgbClr val="000000"/>
                </a:solidFill>
                <a:ea typeface="Times New Roman" panose="02020603050405020304" pitchFamily="18" charset="0"/>
                <a:cs typeface="Times New Roman" panose="02020603050405020304" pitchFamily="18" charset="0"/>
              </a:rPr>
              <a:t>We have both a responsibility and an opportunity to make a real </a:t>
            </a:r>
            <a:r>
              <a:rPr lang="en-GB" sz="1600" b="1" dirty="0">
                <a:solidFill>
                  <a:srgbClr val="000000"/>
                </a:solidFill>
                <a:ea typeface="Times New Roman" panose="02020603050405020304" pitchFamily="18" charset="0"/>
                <a:cs typeface="Times New Roman" panose="02020603050405020304" pitchFamily="18" charset="0"/>
              </a:rPr>
              <a:t>difference</a:t>
            </a:r>
            <a:r>
              <a:rPr lang="en-GB" sz="1600" dirty="0">
                <a:solidFill>
                  <a:srgbClr val="000000"/>
                </a:solidFill>
                <a:ea typeface="Times New Roman" panose="02020603050405020304" pitchFamily="18" charset="0"/>
                <a:cs typeface="Times New Roman" panose="02020603050405020304" pitchFamily="18" charset="0"/>
              </a:rPr>
              <a:t>. </a:t>
            </a:r>
            <a:endParaRPr lang="en-GB" sz="1600" dirty="0"/>
          </a:p>
          <a:p>
            <a:endParaRPr lang="en-CA" sz="1600" kern="1200" dirty="0">
              <a:solidFill>
                <a:srgbClr val="000000"/>
              </a:solidFill>
              <a:latin typeface="Noto IKEA Latin" panose="020B0502040504020204" pitchFamily="34" charset="0"/>
              <a:ea typeface="+mn-ea"/>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6DC6F7-9E88-4A41-9107-EB229BFD38A8}" type="slidenum">
              <a:rPr lang="en-US" smtClean="0"/>
              <a:t>3</a:t>
            </a:fld>
            <a:endParaRPr lang="en-US"/>
          </a:p>
        </p:txBody>
      </p:sp>
    </p:spTree>
    <p:extLst>
      <p:ext uri="{BB962C8B-B14F-4D97-AF65-F5344CB8AC3E}">
        <p14:creationId xmlns:p14="http://schemas.microsoft.com/office/powerpoint/2010/main" val="2351001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235A582-9EBB-4ED6-A67C-8EF00143BBE7}" type="slidenum">
              <a:rPr lang="en-CA" smtClean="0"/>
              <a:pPr/>
              <a:t>28</a:t>
            </a:fld>
            <a:endParaRPr lang="en-CA"/>
          </a:p>
        </p:txBody>
      </p:sp>
    </p:spTree>
    <p:extLst>
      <p:ext uri="{BB962C8B-B14F-4D97-AF65-F5344CB8AC3E}">
        <p14:creationId xmlns:p14="http://schemas.microsoft.com/office/powerpoint/2010/main" val="1043985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7FC4F5B-6136-F348-BEAF-A8E0CC8F44AA}" type="slidenum">
              <a:rPr lang="en-US" smtClean="0"/>
              <a:pPr/>
              <a:t>4</a:t>
            </a:fld>
            <a:endParaRPr lang="en-US"/>
          </a:p>
        </p:txBody>
      </p:sp>
    </p:spTree>
    <p:extLst>
      <p:ext uri="{BB962C8B-B14F-4D97-AF65-F5344CB8AC3E}">
        <p14:creationId xmlns:p14="http://schemas.microsoft.com/office/powerpoint/2010/main" val="198927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None/>
            </a:pPr>
            <a:r>
              <a:rPr lang="en-CA" sz="1200" dirty="0">
                <a:latin typeface="Noto IKEA Latin" panose="020B0502040504020204" pitchFamily="34" charset="0"/>
              </a:rPr>
              <a:t>Circularity is about transforming the existing ‘take, make, waste’ linear model to the opposite – reuse, refurbish, remanufacture, and recycle. </a:t>
            </a:r>
          </a:p>
          <a:p>
            <a:pPr marL="0" indent="0">
              <a:spcBef>
                <a:spcPts val="600"/>
              </a:spcBef>
              <a:buNone/>
            </a:pPr>
            <a:endParaRPr lang="en-CA" sz="1200" dirty="0">
              <a:latin typeface="Noto IKEA Latin" panose="020B0502040504020204" pitchFamily="34" charset="0"/>
            </a:endParaRPr>
          </a:p>
          <a:p>
            <a:pPr marL="0" indent="0">
              <a:spcBef>
                <a:spcPts val="600"/>
              </a:spcBef>
              <a:buNone/>
            </a:pPr>
            <a:r>
              <a:rPr lang="en-CA" sz="1200" dirty="0">
                <a:latin typeface="Noto IKEA Latin" panose="020B0502040504020204" pitchFamily="34" charset="0"/>
              </a:rPr>
              <a:t>One key piece of the puzzle is to adopt circular thinking </a:t>
            </a:r>
            <a:r>
              <a:rPr lang="en-CA" sz="1200" b="1" dirty="0">
                <a:latin typeface="Noto IKEA Latin" panose="020B0502040504020204" pitchFamily="34" charset="0"/>
              </a:rPr>
              <a:t>during the design phase of the product</a:t>
            </a:r>
            <a:r>
              <a:rPr lang="en-CA" sz="1200" dirty="0">
                <a:latin typeface="Noto IKEA Latin" panose="020B0502040504020204" pitchFamily="34" charset="0"/>
              </a:rPr>
              <a:t>, developing it right from the beginning so it can reach its full, circular potential one day.</a:t>
            </a:r>
            <a:endParaRPr lang="en-US" sz="1200" dirty="0">
              <a:latin typeface="Noto IKEA Latin" panose="020B0502040504020204" pitchFamily="34" charset="0"/>
            </a:endParaRPr>
          </a:p>
          <a:p>
            <a:endParaRPr lang="en-US" dirty="0"/>
          </a:p>
        </p:txBody>
      </p:sp>
      <p:sp>
        <p:nvSpPr>
          <p:cNvPr id="4" name="Slide Number Placeholder 3"/>
          <p:cNvSpPr>
            <a:spLocks noGrp="1"/>
          </p:cNvSpPr>
          <p:nvPr>
            <p:ph type="sldNum" sz="quarter" idx="5"/>
          </p:nvPr>
        </p:nvSpPr>
        <p:spPr/>
        <p:txBody>
          <a:bodyPr/>
          <a:lstStyle/>
          <a:p>
            <a:fld id="{5B6DC6F7-9E88-4A41-9107-EB229BFD38A8}" type="slidenum">
              <a:rPr lang="en-US" smtClean="0"/>
              <a:t>5</a:t>
            </a:fld>
            <a:endParaRPr lang="en-US"/>
          </a:p>
        </p:txBody>
      </p:sp>
    </p:spTree>
    <p:extLst>
      <p:ext uri="{BB962C8B-B14F-4D97-AF65-F5344CB8AC3E}">
        <p14:creationId xmlns:p14="http://schemas.microsoft.com/office/powerpoint/2010/main" val="3598965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6DC6F7-9E88-4A41-9107-EB229BFD38A8}" type="slidenum">
              <a:rPr lang="en-US" smtClean="0"/>
              <a:t>6</a:t>
            </a:fld>
            <a:endParaRPr lang="en-US"/>
          </a:p>
        </p:txBody>
      </p:sp>
    </p:spTree>
    <p:extLst>
      <p:ext uri="{BB962C8B-B14F-4D97-AF65-F5344CB8AC3E}">
        <p14:creationId xmlns:p14="http://schemas.microsoft.com/office/powerpoint/2010/main" val="234109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800" b="1" dirty="0">
                <a:solidFill>
                  <a:srgbClr val="111111"/>
                </a:solidFill>
                <a:latin typeface="+mn-lt"/>
              </a:rPr>
              <a:t>KLIPPAN</a:t>
            </a:r>
            <a:br>
              <a:rPr lang="en-CA" sz="800" dirty="0">
                <a:latin typeface="+mn-lt"/>
              </a:rPr>
            </a:br>
            <a:r>
              <a:rPr lang="en-CA" sz="800" dirty="0">
                <a:solidFill>
                  <a:srgbClr val="111111"/>
                </a:solidFill>
                <a:latin typeface="+mn-lt"/>
              </a:rPr>
              <a:t>Sofa cover is removable, washable, made from more sustainable cotton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b="1" dirty="0">
                <a:solidFill>
                  <a:srgbClr val="111111"/>
                </a:solidFill>
                <a:latin typeface="+mn-lt"/>
              </a:rPr>
              <a:t>LISABO</a:t>
            </a:r>
            <a:br>
              <a:rPr lang="en-CA" sz="800" dirty="0">
                <a:latin typeface="+mn-lt"/>
              </a:rPr>
            </a:br>
            <a:r>
              <a:rPr lang="en-CA" sz="800" dirty="0">
                <a:solidFill>
                  <a:srgbClr val="111111"/>
                </a:solidFill>
                <a:latin typeface="+mn-lt"/>
              </a:rPr>
              <a:t>Dining table that is </a:t>
            </a:r>
            <a:r>
              <a:rPr lang="en-CA" sz="800" dirty="0">
                <a:latin typeface="+mn-lt"/>
                <a:ea typeface="+mj-lt"/>
                <a:cs typeface="+mj-lt"/>
              </a:rPr>
              <a:t>durable, sturdy and easy to assemble, disassemble and reassemble, yet looks light &amp; hand-crafted.</a:t>
            </a:r>
            <a:endParaRPr lang="en-CA" sz="800" b="1" dirty="0">
              <a:latin typeface="+mn-lt"/>
            </a:endParaRPr>
          </a:p>
          <a:p>
            <a:endParaRPr lang="en-CA" sz="8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b="1" dirty="0">
                <a:solidFill>
                  <a:srgbClr val="111111"/>
                </a:solidFill>
                <a:latin typeface="+mn-lt"/>
              </a:rPr>
              <a:t>SUNDVIK</a:t>
            </a:r>
            <a:br>
              <a:rPr lang="en-CA" sz="800" dirty="0">
                <a:latin typeface="+mn-lt"/>
              </a:rPr>
            </a:br>
            <a:r>
              <a:rPr lang="en-CA" sz="800" dirty="0">
                <a:solidFill>
                  <a:srgbClr val="111111"/>
                </a:solidFill>
                <a:latin typeface="+mn-lt"/>
              </a:rPr>
              <a:t>extendable bed &amp; mattress</a:t>
            </a:r>
          </a:p>
          <a:p>
            <a:endParaRPr lang="en-CA" sz="800" b="1" dirty="0">
              <a:latin typeface="Noto IKEA Latin"/>
            </a:endParaRPr>
          </a:p>
          <a:p>
            <a:endParaRPr lang="en-US" dirty="0"/>
          </a:p>
        </p:txBody>
      </p:sp>
      <p:sp>
        <p:nvSpPr>
          <p:cNvPr id="4" name="Slide Number Placeholder 3"/>
          <p:cNvSpPr>
            <a:spLocks noGrp="1"/>
          </p:cNvSpPr>
          <p:nvPr>
            <p:ph type="sldNum" sz="quarter" idx="5"/>
          </p:nvPr>
        </p:nvSpPr>
        <p:spPr/>
        <p:txBody>
          <a:bodyPr/>
          <a:lstStyle/>
          <a:p>
            <a:fld id="{5B6DC6F7-9E88-4A41-9107-EB229BFD38A8}" type="slidenum">
              <a:rPr lang="en-US" smtClean="0"/>
              <a:t>7</a:t>
            </a:fld>
            <a:endParaRPr lang="en-US"/>
          </a:p>
        </p:txBody>
      </p:sp>
    </p:spTree>
    <p:extLst>
      <p:ext uri="{BB962C8B-B14F-4D97-AF65-F5344CB8AC3E}">
        <p14:creationId xmlns:p14="http://schemas.microsoft.com/office/powerpoint/2010/main" val="2525231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B6DC6F7-9E88-4A41-9107-EB229BFD38A8}" type="slidenum">
              <a:rPr lang="en-US" smtClean="0"/>
              <a:t>8</a:t>
            </a:fld>
            <a:endParaRPr lang="en-US"/>
          </a:p>
        </p:txBody>
      </p:sp>
    </p:spTree>
    <p:extLst>
      <p:ext uri="{BB962C8B-B14F-4D97-AF65-F5344CB8AC3E}">
        <p14:creationId xmlns:p14="http://schemas.microsoft.com/office/powerpoint/2010/main" val="1251348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484848"/>
                </a:solidFill>
                <a:latin typeface="Noto IKEA"/>
              </a:rPr>
              <a:t>The most visited place in the store. T</a:t>
            </a:r>
            <a:r>
              <a:rPr lang="en-CA" sz="1200" b="0" i="0" dirty="0">
                <a:solidFill>
                  <a:srgbClr val="484848"/>
                </a:solidFill>
                <a:effectLst/>
                <a:latin typeface="Noto IKEA"/>
              </a:rPr>
              <a:t>he As-Is department is a place that inspires you and helps you to shop more sustainably. In As-Is you will find everything from discontinued or gently used items to items from our old displays.</a:t>
            </a:r>
            <a:r>
              <a:rPr lang="en-CA" dirty="0">
                <a:solidFill>
                  <a:srgbClr val="484848"/>
                </a:solidFill>
                <a:latin typeface="Noto IKEA"/>
              </a:rPr>
              <a:t> </a:t>
            </a:r>
            <a:endParaRPr lang="en-CA" sz="1200" b="0" i="0" dirty="0">
              <a:solidFill>
                <a:srgbClr val="484848"/>
              </a:solidFill>
              <a:effectLst/>
              <a:latin typeface="Noto IKEA"/>
            </a:endParaRPr>
          </a:p>
          <a:p>
            <a:pPr algn="l"/>
            <a:endParaRPr lang="en-CA" sz="1200" dirty="0">
              <a:solidFill>
                <a:srgbClr val="484848"/>
              </a:solidFill>
              <a:latin typeface="Noto IKEA"/>
            </a:endParaRPr>
          </a:p>
          <a:p>
            <a:pPr algn="l"/>
            <a:r>
              <a:rPr lang="en-CA" sz="1200" b="0" i="0" dirty="0">
                <a:solidFill>
                  <a:srgbClr val="484848"/>
                </a:solidFill>
                <a:effectLst/>
                <a:latin typeface="Noto IKEA"/>
              </a:rPr>
              <a:t>By shopping in the As-Is, you can help to prolong the life of our products, prevent waste and give our products a second chance, while saving money too.</a:t>
            </a:r>
          </a:p>
          <a:p>
            <a:pPr algn="l"/>
            <a:endParaRPr lang="en-CA" sz="1200" b="0" i="0" dirty="0">
              <a:solidFill>
                <a:srgbClr val="484848"/>
              </a:solidFill>
              <a:effectLst/>
              <a:latin typeface="Noto IKEA"/>
            </a:endParaRPr>
          </a:p>
          <a:p>
            <a:pPr algn="l"/>
            <a:r>
              <a:rPr lang="en-CA" sz="1200" b="0" i="0" dirty="0">
                <a:solidFill>
                  <a:srgbClr val="484848"/>
                </a:solidFill>
                <a:effectLst/>
                <a:latin typeface="Noto IKEA"/>
              </a:rPr>
              <a:t>Besides shopping, the As-Is includes an interactive area where we'll hold workshops to share tips on prolonging product life and teach you how to create unique pieces by using IKEA products in unexpected ways.</a:t>
            </a:r>
          </a:p>
          <a:p>
            <a:endParaRPr lang="en-US" dirty="0"/>
          </a:p>
        </p:txBody>
      </p:sp>
      <p:sp>
        <p:nvSpPr>
          <p:cNvPr id="4" name="Slide Number Placeholder 3"/>
          <p:cNvSpPr>
            <a:spLocks noGrp="1"/>
          </p:cNvSpPr>
          <p:nvPr>
            <p:ph type="sldNum" sz="quarter" idx="5"/>
          </p:nvPr>
        </p:nvSpPr>
        <p:spPr/>
        <p:txBody>
          <a:bodyPr/>
          <a:lstStyle/>
          <a:p>
            <a:fld id="{5B6DC6F7-9E88-4A41-9107-EB229BFD38A8}" type="slidenum">
              <a:rPr lang="en-US" smtClean="0"/>
              <a:t>9</a:t>
            </a:fld>
            <a:endParaRPr lang="en-US"/>
          </a:p>
        </p:txBody>
      </p:sp>
    </p:spTree>
    <p:extLst>
      <p:ext uri="{BB962C8B-B14F-4D97-AF65-F5344CB8AC3E}">
        <p14:creationId xmlns:p14="http://schemas.microsoft.com/office/powerpoint/2010/main" val="3990773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During Black Friday – which we call Green Friday – the only discounts we offer is when people sell back their furniture – they get double the regular sell back price!</a:t>
            </a:r>
            <a:endParaRPr lang="en-US" dirty="0"/>
          </a:p>
        </p:txBody>
      </p:sp>
      <p:sp>
        <p:nvSpPr>
          <p:cNvPr id="4" name="Slide Number Placeholder 3"/>
          <p:cNvSpPr>
            <a:spLocks noGrp="1"/>
          </p:cNvSpPr>
          <p:nvPr>
            <p:ph type="sldNum" sz="quarter" idx="5"/>
          </p:nvPr>
        </p:nvSpPr>
        <p:spPr/>
        <p:txBody>
          <a:bodyPr/>
          <a:lstStyle/>
          <a:p>
            <a:fld id="{5B6DC6F7-9E88-4A41-9107-EB229BFD38A8}" type="slidenum">
              <a:rPr lang="en-US" smtClean="0"/>
              <a:t>11</a:t>
            </a:fld>
            <a:endParaRPr lang="en-US"/>
          </a:p>
        </p:txBody>
      </p:sp>
    </p:spTree>
    <p:extLst>
      <p:ext uri="{BB962C8B-B14F-4D97-AF65-F5344CB8AC3E}">
        <p14:creationId xmlns:p14="http://schemas.microsoft.com/office/powerpoint/2010/main" val="1376485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B3A9D-4E6A-6350-74A4-3067E43964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0581-77C8-B76A-0D7B-C0E5EA28F9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A8D108-66BD-8C29-84DF-8CC257028F2F}"/>
              </a:ext>
            </a:extLst>
          </p:cNvPr>
          <p:cNvSpPr>
            <a:spLocks noGrp="1"/>
          </p:cNvSpPr>
          <p:nvPr>
            <p:ph type="dt" sz="half" idx="10"/>
          </p:nvPr>
        </p:nvSpPr>
        <p:spPr/>
        <p:txBody>
          <a:bodyPr/>
          <a:lstStyle/>
          <a:p>
            <a:fld id="{79E2553A-6BD4-492B-AD75-92EED4E3B704}" type="datetimeFigureOut">
              <a:rPr lang="en-US" smtClean="0"/>
              <a:t>10/20/2024</a:t>
            </a:fld>
            <a:endParaRPr lang="en-US"/>
          </a:p>
        </p:txBody>
      </p:sp>
      <p:sp>
        <p:nvSpPr>
          <p:cNvPr id="5" name="Footer Placeholder 4">
            <a:extLst>
              <a:ext uri="{FF2B5EF4-FFF2-40B4-BE49-F238E27FC236}">
                <a16:creationId xmlns:a16="http://schemas.microsoft.com/office/drawing/2014/main" id="{8F1E0901-B5AA-308F-A49C-4BEDDE8F9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5ABB1A-EF33-27D8-5551-334C6A45C561}"/>
              </a:ext>
            </a:extLst>
          </p:cNvPr>
          <p:cNvSpPr>
            <a:spLocks noGrp="1"/>
          </p:cNvSpPr>
          <p:nvPr>
            <p:ph type="sldNum" sz="quarter" idx="12"/>
          </p:nvPr>
        </p:nvSpPr>
        <p:spPr/>
        <p:txBody>
          <a:bodyPr/>
          <a:lstStyle/>
          <a:p>
            <a:fld id="{06129074-0EAA-42FD-BC18-FAC01C8E7275}" type="slidenum">
              <a:rPr lang="en-US" smtClean="0"/>
              <a:t>‹#›</a:t>
            </a:fld>
            <a:endParaRPr lang="en-US"/>
          </a:p>
        </p:txBody>
      </p:sp>
    </p:spTree>
    <p:extLst>
      <p:ext uri="{BB962C8B-B14F-4D97-AF65-F5344CB8AC3E}">
        <p14:creationId xmlns:p14="http://schemas.microsoft.com/office/powerpoint/2010/main" val="1770612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20659-C49E-EB3D-0DB0-880EE7F555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A8EFA3-64D9-FC31-6275-A3018379E2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BF874-E334-DEF5-2A5F-0471BCA69141}"/>
              </a:ext>
            </a:extLst>
          </p:cNvPr>
          <p:cNvSpPr>
            <a:spLocks noGrp="1"/>
          </p:cNvSpPr>
          <p:nvPr>
            <p:ph type="dt" sz="half" idx="10"/>
          </p:nvPr>
        </p:nvSpPr>
        <p:spPr/>
        <p:txBody>
          <a:bodyPr/>
          <a:lstStyle/>
          <a:p>
            <a:fld id="{79E2553A-6BD4-492B-AD75-92EED4E3B704}" type="datetimeFigureOut">
              <a:rPr lang="en-US" smtClean="0"/>
              <a:t>10/20/2024</a:t>
            </a:fld>
            <a:endParaRPr lang="en-US"/>
          </a:p>
        </p:txBody>
      </p:sp>
      <p:sp>
        <p:nvSpPr>
          <p:cNvPr id="5" name="Footer Placeholder 4">
            <a:extLst>
              <a:ext uri="{FF2B5EF4-FFF2-40B4-BE49-F238E27FC236}">
                <a16:creationId xmlns:a16="http://schemas.microsoft.com/office/drawing/2014/main" id="{5DD6D77E-9567-2B07-67DA-F19D957F7F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15C26-7CD2-2F3B-20F6-50BC8D4A134D}"/>
              </a:ext>
            </a:extLst>
          </p:cNvPr>
          <p:cNvSpPr>
            <a:spLocks noGrp="1"/>
          </p:cNvSpPr>
          <p:nvPr>
            <p:ph type="sldNum" sz="quarter" idx="12"/>
          </p:nvPr>
        </p:nvSpPr>
        <p:spPr/>
        <p:txBody>
          <a:bodyPr/>
          <a:lstStyle/>
          <a:p>
            <a:fld id="{06129074-0EAA-42FD-BC18-FAC01C8E7275}" type="slidenum">
              <a:rPr lang="en-US" smtClean="0"/>
              <a:t>‹#›</a:t>
            </a:fld>
            <a:endParaRPr lang="en-US"/>
          </a:p>
        </p:txBody>
      </p:sp>
    </p:spTree>
    <p:extLst>
      <p:ext uri="{BB962C8B-B14F-4D97-AF65-F5344CB8AC3E}">
        <p14:creationId xmlns:p14="http://schemas.microsoft.com/office/powerpoint/2010/main" val="1292992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F5C2F8-F5E4-B6F5-5890-F68ECD9388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CC0E91-D6AD-D855-FCC9-5D7AC5A861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E8D27-0DAF-38FC-A2DE-8D8701AE5891}"/>
              </a:ext>
            </a:extLst>
          </p:cNvPr>
          <p:cNvSpPr>
            <a:spLocks noGrp="1"/>
          </p:cNvSpPr>
          <p:nvPr>
            <p:ph type="dt" sz="half" idx="10"/>
          </p:nvPr>
        </p:nvSpPr>
        <p:spPr/>
        <p:txBody>
          <a:bodyPr/>
          <a:lstStyle/>
          <a:p>
            <a:fld id="{79E2553A-6BD4-492B-AD75-92EED4E3B704}" type="datetimeFigureOut">
              <a:rPr lang="en-US" smtClean="0"/>
              <a:t>10/20/2024</a:t>
            </a:fld>
            <a:endParaRPr lang="en-US"/>
          </a:p>
        </p:txBody>
      </p:sp>
      <p:sp>
        <p:nvSpPr>
          <p:cNvPr id="5" name="Footer Placeholder 4">
            <a:extLst>
              <a:ext uri="{FF2B5EF4-FFF2-40B4-BE49-F238E27FC236}">
                <a16:creationId xmlns:a16="http://schemas.microsoft.com/office/drawing/2014/main" id="{CD9DD604-92D0-C52C-EA9B-19A8A9B06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A8186-7BFD-5D9C-088F-BA99CAE8E156}"/>
              </a:ext>
            </a:extLst>
          </p:cNvPr>
          <p:cNvSpPr>
            <a:spLocks noGrp="1"/>
          </p:cNvSpPr>
          <p:nvPr>
            <p:ph type="sldNum" sz="quarter" idx="12"/>
          </p:nvPr>
        </p:nvSpPr>
        <p:spPr/>
        <p:txBody>
          <a:bodyPr/>
          <a:lstStyle/>
          <a:p>
            <a:fld id="{06129074-0EAA-42FD-BC18-FAC01C8E7275}" type="slidenum">
              <a:rPr lang="en-US" smtClean="0"/>
              <a:t>‹#›</a:t>
            </a:fld>
            <a:endParaRPr lang="en-US"/>
          </a:p>
        </p:txBody>
      </p:sp>
    </p:spTree>
    <p:extLst>
      <p:ext uri="{BB962C8B-B14F-4D97-AF65-F5344CB8AC3E}">
        <p14:creationId xmlns:p14="http://schemas.microsoft.com/office/powerpoint/2010/main" val="2355732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g statement on colour background, texture or image">
    <p:bg>
      <p:bgPr>
        <a:solidFill>
          <a:schemeClr val="bg1"/>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B5B688F-CD11-F649-AE9F-1EA4B9BFBD36}"/>
              </a:ext>
            </a:extLst>
          </p:cNvPr>
          <p:cNvSpPr>
            <a:spLocks noGrp="1"/>
          </p:cNvSpPr>
          <p:nvPr>
            <p:ph type="pic" sz="quarter" idx="14"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9" name="TextBox 8">
            <a:extLst>
              <a:ext uri="{FF2B5EF4-FFF2-40B4-BE49-F238E27FC236}">
                <a16:creationId xmlns:a16="http://schemas.microsoft.com/office/drawing/2014/main" id="{CF92C3D1-FF42-1F4E-A8CA-01156BB3B407}"/>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0" name="Title Placeholder 6">
            <a:extLst>
              <a:ext uri="{FF2B5EF4-FFF2-40B4-BE49-F238E27FC236}">
                <a16:creationId xmlns:a16="http://schemas.microsoft.com/office/drawing/2014/main" id="{048B0FEC-E6E9-1B42-9F79-233E0858B4AD}"/>
              </a:ext>
            </a:extLst>
          </p:cNvPr>
          <p:cNvSpPr>
            <a:spLocks noGrp="1"/>
          </p:cNvSpPr>
          <p:nvPr>
            <p:ph type="title" hasCustomPrompt="1"/>
          </p:nvPr>
        </p:nvSpPr>
        <p:spPr>
          <a:xfrm>
            <a:off x="839788" y="846251"/>
            <a:ext cx="10515600" cy="5165499"/>
          </a:xfrm>
          <a:prstGeom prst="rect">
            <a:avLst/>
          </a:prstGeom>
        </p:spPr>
        <p:txBody>
          <a:bodyPr vert="horz" lIns="91440" tIns="45720" rIns="91440" bIns="45720" rtlCol="0" anchor="ctr">
            <a:noAutofit/>
          </a:bodyPr>
          <a:lstStyle>
            <a:lvl1pPr>
              <a:defRPr/>
            </a:lvl1pPr>
          </a:lstStyle>
          <a:p>
            <a:r>
              <a:rPr lang="en-GB" noProof="0"/>
              <a:t>Put a statement here,</a:t>
            </a:r>
            <a:br>
              <a:rPr lang="en-GB" noProof="0"/>
            </a:br>
            <a:r>
              <a:rPr lang="en-GB" noProof="0"/>
              <a:t>keep it bold 36 pt</a:t>
            </a:r>
          </a:p>
        </p:txBody>
      </p:sp>
      <p:sp>
        <p:nvSpPr>
          <p:cNvPr id="2" name="Footer Placeholder 1">
            <a:extLst>
              <a:ext uri="{FF2B5EF4-FFF2-40B4-BE49-F238E27FC236}">
                <a16:creationId xmlns:a16="http://schemas.microsoft.com/office/drawing/2014/main" id="{CF4CDDA2-0DB6-EC42-BC2B-9EC70BD2CC1F}"/>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1404246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on white background">
    <p:bg>
      <p:bgPr>
        <a:solidFill>
          <a:schemeClr val="bg1"/>
        </a:solidFill>
        <a:effectLst/>
      </p:bgPr>
    </p:bg>
    <p:spTree>
      <p:nvGrpSpPr>
        <p:cNvPr id="1" name=""/>
        <p:cNvGrpSpPr/>
        <p:nvPr/>
      </p:nvGrpSpPr>
      <p:grpSpPr>
        <a:xfrm>
          <a:off x="0" y="0"/>
          <a:ext cx="0" cy="0"/>
          <a:chOff x="0" y="0"/>
          <a:chExt cx="0" cy="0"/>
        </a:xfrm>
      </p:grpSpPr>
      <p:sp>
        <p:nvSpPr>
          <p:cNvPr id="12" name="Title Placeholder 6">
            <a:extLst>
              <a:ext uri="{FF2B5EF4-FFF2-40B4-BE49-F238E27FC236}">
                <a16:creationId xmlns:a16="http://schemas.microsoft.com/office/drawing/2014/main" id="{71F3579E-5690-174D-A58E-585FA9CDD0B1}"/>
              </a:ext>
            </a:extLst>
          </p:cNvPr>
          <p:cNvSpPr>
            <a:spLocks noGrp="1"/>
          </p:cNvSpPr>
          <p:nvPr>
            <p:ph type="title" hasCustomPrompt="1"/>
          </p:nvPr>
        </p:nvSpPr>
        <p:spPr>
          <a:xfrm>
            <a:off x="838800" y="838800"/>
            <a:ext cx="10515600" cy="2006685"/>
          </a:xfrm>
          <a:prstGeom prst="rect">
            <a:avLst/>
          </a:prstGeom>
        </p:spPr>
        <p:txBody>
          <a:bodyPr vert="horz" lIns="91440" tIns="45720" rIns="91440" bIns="45720" rtlCol="0" anchor="t">
            <a:noAutofit/>
          </a:bodyPr>
          <a:lstStyle>
            <a:lvl1pPr>
              <a:defRPr/>
            </a:lvl1pPr>
          </a:lstStyle>
          <a:p>
            <a:r>
              <a:rPr lang="en-GB" noProof="0"/>
              <a:t>Put the title here,</a:t>
            </a:r>
            <a:br>
              <a:rPr lang="en-GB" noProof="0"/>
            </a:br>
            <a:r>
              <a:rPr lang="en-GB" noProof="0"/>
              <a:t>keep it bold 60 pt</a:t>
            </a:r>
          </a:p>
        </p:txBody>
      </p:sp>
      <p:sp>
        <p:nvSpPr>
          <p:cNvPr id="10" name="Text Placeholder 6">
            <a:extLst>
              <a:ext uri="{FF2B5EF4-FFF2-40B4-BE49-F238E27FC236}">
                <a16:creationId xmlns:a16="http://schemas.microsoft.com/office/drawing/2014/main" id="{ECC773ED-664B-824F-91D1-6C08CFB17BDA}"/>
              </a:ext>
            </a:extLst>
          </p:cNvPr>
          <p:cNvSpPr>
            <a:spLocks noGrp="1"/>
          </p:cNvSpPr>
          <p:nvPr>
            <p:ph type="body" sz="quarter" idx="13" hasCustomPrompt="1"/>
          </p:nvPr>
        </p:nvSpPr>
        <p:spPr>
          <a:xfrm>
            <a:off x="850138" y="3068639"/>
            <a:ext cx="5329239" cy="1728515"/>
          </a:xfrm>
        </p:spPr>
        <p:txBody>
          <a:bodyPr/>
          <a:lstStyle>
            <a:lvl1pPr>
              <a:spcBef>
                <a:spcPts val="0"/>
              </a:spcBef>
              <a:defRPr/>
            </a:lvl1pPr>
          </a:lstStyle>
          <a:p>
            <a:pPr lvl="0"/>
            <a:r>
              <a:rPr lang="en-GB" noProof="0"/>
              <a:t>Put the subtitle here,</a:t>
            </a:r>
            <a:br>
              <a:rPr lang="en-GB" noProof="0"/>
            </a:br>
            <a:r>
              <a:rPr lang="en-GB" noProof="0"/>
              <a:t>keep it regular 24 pt</a:t>
            </a:r>
          </a:p>
        </p:txBody>
      </p:sp>
      <p:sp>
        <p:nvSpPr>
          <p:cNvPr id="2" name="Footer Placeholder 1">
            <a:extLst>
              <a:ext uri="{FF2B5EF4-FFF2-40B4-BE49-F238E27FC236}">
                <a16:creationId xmlns:a16="http://schemas.microsoft.com/office/drawing/2014/main" id="{4F10DFEF-CCD5-CB42-BD22-BCB3D997661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pic>
        <p:nvPicPr>
          <p:cNvPr id="8" name="Picture 7">
            <a:extLst>
              <a:ext uri="{FF2B5EF4-FFF2-40B4-BE49-F238E27FC236}">
                <a16:creationId xmlns:a16="http://schemas.microsoft.com/office/drawing/2014/main" id="{00043C29-8CB1-F741-9FED-8A6F3E4855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5673" y="5257066"/>
            <a:ext cx="2406327" cy="1618221"/>
          </a:xfrm>
          <a:prstGeom prst="rect">
            <a:avLst/>
          </a:prstGeom>
        </p:spPr>
      </p:pic>
    </p:spTree>
    <p:extLst>
      <p:ext uri="{BB962C8B-B14F-4D97-AF65-F5344CB8AC3E}">
        <p14:creationId xmlns:p14="http://schemas.microsoft.com/office/powerpoint/2010/main" val="2361792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W Image Impact">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318644C-41C5-4D7C-AA87-5FA548F66B98}"/>
              </a:ext>
            </a:extLst>
          </p:cNvPr>
          <p:cNvSpPr>
            <a:spLocks noGrp="1"/>
          </p:cNvSpPr>
          <p:nvPr>
            <p:ph type="pic" sz="quarter" idx="13" hasCustomPrompt="1"/>
          </p:nvPr>
        </p:nvSpPr>
        <p:spPr>
          <a:xfrm>
            <a:off x="0" y="0"/>
            <a:ext cx="12192000" cy="685800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Montserrat Medium" panose="00000600000000000000" pitchFamily="2" charset="0"/>
                <a:ea typeface="Roboto" panose="02000000000000000000" pitchFamily="2" charset="0"/>
                <a:cs typeface="Montserrat Medium" panose="00000600000000000000" pitchFamily="2" charset="0"/>
              </a:defRPr>
            </a:lvl1pPr>
          </a:lstStyle>
          <a:p>
            <a:r>
              <a:rPr lang="en-US" dirty="0"/>
              <a:t>Drag &amp; Drop Image</a:t>
            </a:r>
          </a:p>
        </p:txBody>
      </p:sp>
      <p:sp>
        <p:nvSpPr>
          <p:cNvPr id="2" name="Title 1"/>
          <p:cNvSpPr>
            <a:spLocks noGrp="1"/>
          </p:cNvSpPr>
          <p:nvPr>
            <p:ph type="title"/>
          </p:nvPr>
        </p:nvSpPr>
        <p:spPr>
          <a:xfrm>
            <a:off x="1097280" y="3115907"/>
            <a:ext cx="10058400" cy="768268"/>
          </a:xfrm>
          <a:effectLst>
            <a:outerShdw blurRad="50800" dist="38100" dir="5400000" algn="t" rotWithShape="0">
              <a:prstClr val="black">
                <a:alpha val="40000"/>
              </a:prstClr>
            </a:outerShdw>
          </a:effectLst>
        </p:spPr>
        <p:txBody>
          <a:bodyPr anchor="t"/>
          <a:lstStyle>
            <a:lvl1pPr algn="ctr">
              <a:defRPr>
                <a:solidFill>
                  <a:schemeClr val="bg1"/>
                </a:solidFill>
              </a:defRPr>
            </a:lvl1pPr>
          </a:lstStyle>
          <a:p>
            <a:r>
              <a:rPr lang="en-US" dirty="0"/>
              <a:t>Click to edit Master title style</a:t>
            </a:r>
          </a:p>
        </p:txBody>
      </p:sp>
      <p:pic>
        <p:nvPicPr>
          <p:cNvPr id="10" name="Picture 9" descr="Icon&#10;&#10;Description automatically generated">
            <a:extLst>
              <a:ext uri="{FF2B5EF4-FFF2-40B4-BE49-F238E27FC236}">
                <a16:creationId xmlns:a16="http://schemas.microsoft.com/office/drawing/2014/main" id="{F116D493-0A64-4372-B7FC-D810B158D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1136" y="4152106"/>
            <a:ext cx="1050687" cy="952254"/>
          </a:xfrm>
          <a:prstGeom prst="rect">
            <a:avLst/>
          </a:prstGeom>
        </p:spPr>
      </p:pic>
    </p:spTree>
    <p:extLst>
      <p:ext uri="{BB962C8B-B14F-4D97-AF65-F5344CB8AC3E}">
        <p14:creationId xmlns:p14="http://schemas.microsoft.com/office/powerpoint/2010/main" val="3911424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IGHT">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318644C-41C5-4D7C-AA87-5FA548F66B98}"/>
              </a:ext>
            </a:extLst>
          </p:cNvPr>
          <p:cNvSpPr>
            <a:spLocks noGrp="1"/>
          </p:cNvSpPr>
          <p:nvPr>
            <p:ph type="pic" sz="quarter" idx="13" hasCustomPrompt="1"/>
          </p:nvPr>
        </p:nvSpPr>
        <p:spPr>
          <a:xfrm>
            <a:off x="0" y="0"/>
            <a:ext cx="12192000" cy="685800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Montserrat Medium" panose="00000600000000000000" pitchFamily="2" charset="0"/>
                <a:ea typeface="Roboto" panose="02000000000000000000" pitchFamily="2" charset="0"/>
                <a:cs typeface="Montserrat Medium" panose="00000600000000000000" pitchFamily="2" charset="0"/>
              </a:defRPr>
            </a:lvl1pPr>
          </a:lstStyle>
          <a:p>
            <a:r>
              <a:rPr lang="en-US"/>
              <a:t>Drag &amp; Drop Image</a:t>
            </a:r>
          </a:p>
        </p:txBody>
      </p:sp>
      <p:sp>
        <p:nvSpPr>
          <p:cNvPr id="2" name="Title 1"/>
          <p:cNvSpPr>
            <a:spLocks noGrp="1"/>
          </p:cNvSpPr>
          <p:nvPr>
            <p:ph type="title"/>
          </p:nvPr>
        </p:nvSpPr>
        <p:spPr>
          <a:xfrm>
            <a:off x="7008629" y="1252959"/>
            <a:ext cx="4328413" cy="768268"/>
          </a:xfrm>
          <a:effectLst>
            <a:outerShdw blurRad="50800" dist="38100" dir="5400000" algn="t" rotWithShape="0">
              <a:prstClr val="black">
                <a:alpha val="40000"/>
              </a:prstClr>
            </a:outerShdw>
          </a:effectLst>
        </p:spPr>
        <p:txBody>
          <a:bodyPr anchor="t">
            <a:noAutofit/>
          </a:bodyPr>
          <a:lstStyle>
            <a:lvl1pPr algn="r">
              <a:defRPr sz="6600">
                <a:solidFill>
                  <a:srgbClr val="075591"/>
                </a:solidFill>
              </a:defRPr>
            </a:lvl1pPr>
          </a:lstStyle>
          <a:p>
            <a:r>
              <a:rPr lang="en-US"/>
              <a:t>Click to edit Master title style</a:t>
            </a:r>
          </a:p>
        </p:txBody>
      </p:sp>
    </p:spTree>
    <p:extLst>
      <p:ext uri="{BB962C8B-B14F-4D97-AF65-F5344CB8AC3E}">
        <p14:creationId xmlns:p14="http://schemas.microsoft.com/office/powerpoint/2010/main" val="2747002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Image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7E0881-63B7-427D-9126-F5D27E199A54}"/>
              </a:ext>
            </a:extLst>
          </p:cNvPr>
          <p:cNvSpPr/>
          <p:nvPr userDrawn="1"/>
        </p:nvSpPr>
        <p:spPr>
          <a:xfrm>
            <a:off x="9997441" y="0"/>
            <a:ext cx="2194560" cy="25295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ExtraBold" panose="00000900000000000000" pitchFamily="2" charset="0"/>
            </a:endParaRPr>
          </a:p>
        </p:txBody>
      </p:sp>
      <p:sp>
        <p:nvSpPr>
          <p:cNvPr id="2" name="Title 1"/>
          <p:cNvSpPr>
            <a:spLocks noGrp="1"/>
          </p:cNvSpPr>
          <p:nvPr>
            <p:ph type="title"/>
          </p:nvPr>
        </p:nvSpPr>
        <p:spPr>
          <a:xfrm>
            <a:off x="239073" y="286603"/>
            <a:ext cx="6733227" cy="805597"/>
          </a:xfrm>
        </p:spPr>
        <p:txBody>
          <a:bodyPr>
            <a:no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247682" y="1257300"/>
            <a:ext cx="6479866" cy="4895672"/>
          </a:xfrm>
        </p:spPr>
        <p:txBody>
          <a:bodyPr numCol="1"/>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2">
            <a:extLst>
              <a:ext uri="{FF2B5EF4-FFF2-40B4-BE49-F238E27FC236}">
                <a16:creationId xmlns:a16="http://schemas.microsoft.com/office/drawing/2014/main" id="{AE61B396-79D8-4BD7-B81F-72627C4DCE00}"/>
              </a:ext>
            </a:extLst>
          </p:cNvPr>
          <p:cNvSpPr>
            <a:spLocks noGrp="1"/>
          </p:cNvSpPr>
          <p:nvPr>
            <p:ph type="pic" sz="quarter" idx="11" hasCustomPrompt="1"/>
          </p:nvPr>
        </p:nvSpPr>
        <p:spPr>
          <a:xfrm>
            <a:off x="7066367" y="286603"/>
            <a:ext cx="4877951" cy="5866369"/>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Montserrat Medium" panose="00000600000000000000" pitchFamily="2" charset="0"/>
                <a:ea typeface="Roboto" panose="02000000000000000000" pitchFamily="2" charset="0"/>
                <a:cs typeface="Montserrat Medium" panose="00000600000000000000" pitchFamily="2" charset="0"/>
              </a:defRPr>
            </a:lvl1pPr>
          </a:lstStyle>
          <a:p>
            <a:r>
              <a:rPr lang="en-US" dirty="0"/>
              <a:t>Drag &amp; Drop Image</a:t>
            </a:r>
          </a:p>
        </p:txBody>
      </p:sp>
    </p:spTree>
    <p:extLst>
      <p:ext uri="{BB962C8B-B14F-4D97-AF65-F5344CB8AC3E}">
        <p14:creationId xmlns:p14="http://schemas.microsoft.com/office/powerpoint/2010/main" val="3978132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CE3CA0-F0EA-6747-898B-8A3A65AC1BD3}"/>
              </a:ext>
            </a:extLst>
          </p:cNvPr>
          <p:cNvSpPr>
            <a:spLocks noGrp="1"/>
          </p:cNvSpPr>
          <p:nvPr>
            <p:ph type="ftr" sz="quarter" idx="10"/>
          </p:nvPr>
        </p:nvSpPr>
        <p:spPr>
          <a:xfrm>
            <a:off x="838200" y="6381327"/>
            <a:ext cx="5257800" cy="293119"/>
          </a:xfrm>
          <a:prstGeom prst="rect">
            <a:avLst/>
          </a:prstGeom>
        </p:spPr>
        <p:txBody>
          <a:bodyPr/>
          <a:lstStyle/>
          <a:p>
            <a:endParaRPr lang="en-GB" dirty="0"/>
          </a:p>
        </p:txBody>
      </p:sp>
    </p:spTree>
    <p:extLst>
      <p:ext uri="{BB962C8B-B14F-4D97-AF65-F5344CB8AC3E}">
        <p14:creationId xmlns:p14="http://schemas.microsoft.com/office/powerpoint/2010/main" val="2231637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and image on the left">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5D527F14-48A9-BB4D-8ABB-D25C9E004E4D}"/>
              </a:ext>
            </a:extLst>
          </p:cNvPr>
          <p:cNvSpPr>
            <a:spLocks noGrp="1"/>
          </p:cNvSpPr>
          <p:nvPr>
            <p:ph type="pic" sz="quarter" idx="15" hasCustomPrompt="1"/>
          </p:nvPr>
        </p:nvSpPr>
        <p:spPr>
          <a:xfrm>
            <a:off x="0" y="0"/>
            <a:ext cx="6062176"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or click the icon to add a picture</a:t>
            </a:r>
          </a:p>
        </p:txBody>
      </p:sp>
      <p:sp>
        <p:nvSpPr>
          <p:cNvPr id="10" name="TextBox 9">
            <a:extLst>
              <a:ext uri="{FF2B5EF4-FFF2-40B4-BE49-F238E27FC236}">
                <a16:creationId xmlns:a16="http://schemas.microsoft.com/office/drawing/2014/main" id="{B55AD044-F9B2-7B4A-8F1A-C29B1D7B056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Title 1">
            <a:extLst>
              <a:ext uri="{FF2B5EF4-FFF2-40B4-BE49-F238E27FC236}">
                <a16:creationId xmlns:a16="http://schemas.microsoft.com/office/drawing/2014/main" id="{126F91B4-0CEF-044B-8873-D93BD278142D}"/>
              </a:ext>
            </a:extLst>
          </p:cNvPr>
          <p:cNvSpPr>
            <a:spLocks noGrp="1"/>
          </p:cNvSpPr>
          <p:nvPr>
            <p:ph type="title" hasCustomPrompt="1"/>
          </p:nvPr>
        </p:nvSpPr>
        <p:spPr>
          <a:xfrm>
            <a:off x="6677081" y="838800"/>
            <a:ext cx="4824771"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2" name="Footer Placeholder 1">
            <a:extLst>
              <a:ext uri="{FF2B5EF4-FFF2-40B4-BE49-F238E27FC236}">
                <a16:creationId xmlns:a16="http://schemas.microsoft.com/office/drawing/2014/main" id="{6E64B2A8-161F-744F-9F85-AE3488CC641A}"/>
              </a:ext>
            </a:extLst>
          </p:cNvPr>
          <p:cNvSpPr>
            <a:spLocks noGrp="1"/>
          </p:cNvSpPr>
          <p:nvPr>
            <p:ph type="ftr" sz="quarter" idx="16"/>
          </p:nvPr>
        </p:nvSpPr>
        <p:spPr>
          <a:xfrm>
            <a:off x="838200" y="6381327"/>
            <a:ext cx="5257800" cy="293119"/>
          </a:xfrm>
          <a:prstGeom prst="rect">
            <a:avLst/>
          </a:prstGeom>
        </p:spPr>
        <p:txBody>
          <a:bodyPr/>
          <a:lstStyle/>
          <a:p>
            <a:endParaRPr lang="en-GB" noProof="0"/>
          </a:p>
        </p:txBody>
      </p:sp>
      <p:sp>
        <p:nvSpPr>
          <p:cNvPr id="8" name="Text Placeholder 3">
            <a:extLst>
              <a:ext uri="{FF2B5EF4-FFF2-40B4-BE49-F238E27FC236}">
                <a16:creationId xmlns:a16="http://schemas.microsoft.com/office/drawing/2014/main" id="{B49D2ED4-85B6-784A-A881-461D6437618F}"/>
              </a:ext>
            </a:extLst>
          </p:cNvPr>
          <p:cNvSpPr>
            <a:spLocks noGrp="1"/>
          </p:cNvSpPr>
          <p:nvPr>
            <p:ph type="body" sz="quarter" idx="18" hasCustomPrompt="1"/>
          </p:nvPr>
        </p:nvSpPr>
        <p:spPr>
          <a:xfrm>
            <a:off x="6649803"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Tree>
    <p:extLst>
      <p:ext uri="{BB962C8B-B14F-4D97-AF65-F5344CB8AC3E}">
        <p14:creationId xmlns:p14="http://schemas.microsoft.com/office/powerpoint/2010/main" val="1958573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ig statement on white backgroun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D74D22-9607-E84A-BE07-52C600664BE8}"/>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6" name="Title Placeholder 6">
            <a:extLst>
              <a:ext uri="{FF2B5EF4-FFF2-40B4-BE49-F238E27FC236}">
                <a16:creationId xmlns:a16="http://schemas.microsoft.com/office/drawing/2014/main" id="{42635088-B65D-C841-9E13-05D7E3443BD4}"/>
              </a:ext>
            </a:extLst>
          </p:cNvPr>
          <p:cNvSpPr>
            <a:spLocks noGrp="1"/>
          </p:cNvSpPr>
          <p:nvPr>
            <p:ph type="title" hasCustomPrompt="1"/>
          </p:nvPr>
        </p:nvSpPr>
        <p:spPr>
          <a:xfrm>
            <a:off x="838800" y="846000"/>
            <a:ext cx="10515600" cy="5165499"/>
          </a:xfrm>
          <a:prstGeom prst="rect">
            <a:avLst/>
          </a:prstGeom>
        </p:spPr>
        <p:txBody>
          <a:bodyPr vert="horz" lIns="91440" tIns="45720" rIns="91440" bIns="45720" rtlCol="0" anchor="ctr">
            <a:noAutofit/>
          </a:bodyPr>
          <a:lstStyle/>
          <a:p>
            <a:r>
              <a:rPr lang="en-GB" noProof="0"/>
              <a:t>Put a statement here,</a:t>
            </a:r>
            <a:br>
              <a:rPr lang="en-GB" noProof="0"/>
            </a:br>
            <a:r>
              <a:rPr lang="en-GB" noProof="0"/>
              <a:t>keep it bold 36 pt</a:t>
            </a:r>
          </a:p>
        </p:txBody>
      </p:sp>
      <p:sp>
        <p:nvSpPr>
          <p:cNvPr id="2" name="Footer Placeholder 1">
            <a:extLst>
              <a:ext uri="{FF2B5EF4-FFF2-40B4-BE49-F238E27FC236}">
                <a16:creationId xmlns:a16="http://schemas.microsoft.com/office/drawing/2014/main" id="{23EA3E62-0BBF-0B4D-99F6-A5BBE9391CD1}"/>
              </a:ext>
            </a:extLst>
          </p:cNvPr>
          <p:cNvSpPr>
            <a:spLocks noGrp="1"/>
          </p:cNvSpPr>
          <p:nvPr>
            <p:ph type="ftr" sz="quarter" idx="10"/>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319508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51BDB-4FA6-864B-1491-AA191B8212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626408-2FBD-DB67-41A6-9852CD758A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6D067-D2BE-8632-1AC4-630200FBA8C9}"/>
              </a:ext>
            </a:extLst>
          </p:cNvPr>
          <p:cNvSpPr>
            <a:spLocks noGrp="1"/>
          </p:cNvSpPr>
          <p:nvPr>
            <p:ph type="dt" sz="half" idx="10"/>
          </p:nvPr>
        </p:nvSpPr>
        <p:spPr/>
        <p:txBody>
          <a:bodyPr/>
          <a:lstStyle/>
          <a:p>
            <a:fld id="{79E2553A-6BD4-492B-AD75-92EED4E3B704}" type="datetimeFigureOut">
              <a:rPr lang="en-US" smtClean="0"/>
              <a:t>10/20/2024</a:t>
            </a:fld>
            <a:endParaRPr lang="en-US"/>
          </a:p>
        </p:txBody>
      </p:sp>
      <p:sp>
        <p:nvSpPr>
          <p:cNvPr id="5" name="Footer Placeholder 4">
            <a:extLst>
              <a:ext uri="{FF2B5EF4-FFF2-40B4-BE49-F238E27FC236}">
                <a16:creationId xmlns:a16="http://schemas.microsoft.com/office/drawing/2014/main" id="{1EF95196-39B3-5CE4-188C-85B5CCE0D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DDB4B5-3771-79F7-2A68-2B319C50E1E0}"/>
              </a:ext>
            </a:extLst>
          </p:cNvPr>
          <p:cNvSpPr>
            <a:spLocks noGrp="1"/>
          </p:cNvSpPr>
          <p:nvPr>
            <p:ph type="sldNum" sz="quarter" idx="12"/>
          </p:nvPr>
        </p:nvSpPr>
        <p:spPr/>
        <p:txBody>
          <a:bodyPr/>
          <a:lstStyle/>
          <a:p>
            <a:fld id="{06129074-0EAA-42FD-BC18-FAC01C8E7275}" type="slidenum">
              <a:rPr lang="en-US" smtClean="0"/>
              <a:t>‹#›</a:t>
            </a:fld>
            <a:endParaRPr lang="en-US"/>
          </a:p>
        </p:txBody>
      </p:sp>
    </p:spTree>
    <p:extLst>
      <p:ext uri="{BB962C8B-B14F-4D97-AF65-F5344CB8AC3E}">
        <p14:creationId xmlns:p14="http://schemas.microsoft.com/office/powerpoint/2010/main" val="4089530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name on colour background or image">
    <p:bg>
      <p:bgPr>
        <a:solidFill>
          <a:schemeClr val="bg1"/>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CEB23BBA-345D-F745-B284-713BE897A027}"/>
              </a:ext>
            </a:extLst>
          </p:cNvPr>
          <p:cNvSpPr>
            <a:spLocks noGrp="1"/>
          </p:cNvSpPr>
          <p:nvPr>
            <p:ph type="pic" sz="quarter" idx="14" hasCustomPrompt="1"/>
          </p:nvPr>
        </p:nvSpPr>
        <p:spPr>
          <a:xfrm>
            <a:off x="0" y="-27384"/>
            <a:ext cx="12192000" cy="6885384"/>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10" name="TextBox 9">
            <a:extLst>
              <a:ext uri="{FF2B5EF4-FFF2-40B4-BE49-F238E27FC236}">
                <a16:creationId xmlns:a16="http://schemas.microsoft.com/office/drawing/2014/main" id="{7FB25574-EA1E-8647-9572-8972274746BB}"/>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Subtitle 2">
            <a:extLst>
              <a:ext uri="{FF2B5EF4-FFF2-40B4-BE49-F238E27FC236}">
                <a16:creationId xmlns:a16="http://schemas.microsoft.com/office/drawing/2014/main" id="{9F99187E-75C3-704C-B702-5FF1467E154C}"/>
              </a:ext>
            </a:extLst>
          </p:cNvPr>
          <p:cNvSpPr>
            <a:spLocks noGrp="1"/>
          </p:cNvSpPr>
          <p:nvPr>
            <p:ph type="subTitle" idx="1" hasCustomPrompt="1"/>
          </p:nvPr>
        </p:nvSpPr>
        <p:spPr>
          <a:xfrm>
            <a:off x="850138" y="1952836"/>
            <a:ext cx="7766143" cy="2952328"/>
          </a:xfrm>
        </p:spPr>
        <p:txBody>
          <a:bodyPr anchor="ctr" anchorCtr="0">
            <a:noAutofit/>
          </a:bodyPr>
          <a:lstStyle>
            <a:lvl1pPr marL="0" indent="0" algn="l">
              <a:lnSpc>
                <a:spcPct val="100000"/>
              </a:lnSpc>
              <a:buNone/>
              <a:defRPr sz="6000" b="1">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Put the chapter headline here, </a:t>
            </a:r>
            <a:br>
              <a:rPr lang="en-GB" noProof="0"/>
            </a:br>
            <a:r>
              <a:rPr lang="en-GB" noProof="0"/>
              <a:t>keep it bold 60 pt</a:t>
            </a:r>
          </a:p>
        </p:txBody>
      </p:sp>
      <p:sp>
        <p:nvSpPr>
          <p:cNvPr id="3" name="Footer Placeholder 2">
            <a:extLst>
              <a:ext uri="{FF2B5EF4-FFF2-40B4-BE49-F238E27FC236}">
                <a16:creationId xmlns:a16="http://schemas.microsoft.com/office/drawing/2014/main" id="{27FAFF6B-078B-C64F-9CD3-498DC3DC93C6}"/>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249758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genda/conten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0F7D97-7943-F74E-8640-D30812E6AB99}"/>
              </a:ext>
            </a:extLst>
          </p:cNvPr>
          <p:cNvSpPr>
            <a:spLocks noGrp="1"/>
          </p:cNvSpPr>
          <p:nvPr>
            <p:ph type="title" hasCustomPrompt="1"/>
          </p:nvPr>
        </p:nvSpPr>
        <p:spPr>
          <a:xfrm>
            <a:off x="838200" y="838800"/>
            <a:ext cx="5257800" cy="1152227"/>
          </a:xfrm>
          <a:prstGeom prst="rect">
            <a:avLst/>
          </a:prstGeom>
        </p:spPr>
        <p:txBody>
          <a:bodyPr/>
          <a:lstStyle>
            <a:lvl1pPr>
              <a:lnSpc>
                <a:spcPct val="100000"/>
              </a:lnSpc>
              <a:defRPr sz="3600"/>
            </a:lvl1pPr>
          </a:lstStyle>
          <a:p>
            <a:r>
              <a:rPr lang="en-GB" noProof="0"/>
              <a:t>Agenda or contents</a:t>
            </a:r>
          </a:p>
        </p:txBody>
      </p:sp>
      <p:sp>
        <p:nvSpPr>
          <p:cNvPr id="10" name="Text Placeholder 9">
            <a:extLst>
              <a:ext uri="{FF2B5EF4-FFF2-40B4-BE49-F238E27FC236}">
                <a16:creationId xmlns:a16="http://schemas.microsoft.com/office/drawing/2014/main" id="{E234D5AF-452C-2E41-B572-1BD2DC3468B0}"/>
              </a:ext>
            </a:extLst>
          </p:cNvPr>
          <p:cNvSpPr>
            <a:spLocks noGrp="1"/>
          </p:cNvSpPr>
          <p:nvPr>
            <p:ph type="body" sz="quarter" idx="11" hasCustomPrompt="1"/>
          </p:nvPr>
        </p:nvSpPr>
        <p:spPr>
          <a:xfrm>
            <a:off x="838200" y="2204865"/>
            <a:ext cx="5257800" cy="3816523"/>
          </a:xfrm>
        </p:spPr>
        <p:txBody>
          <a:bodyPr lIns="90000" rIns="90000">
            <a:no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lvl1pPr>
            <a:lvl2pPr marL="457189" marR="0" indent="0" algn="l" defTabSz="914377" rtl="0" eaLnBrk="1" fontAlgn="auto" latinLnBrk="0" hangingPunct="1">
              <a:lnSpc>
                <a:spcPct val="100000"/>
              </a:lnSpc>
              <a:spcBef>
                <a:spcPts val="500"/>
              </a:spcBef>
              <a:spcAft>
                <a:spcPts val="0"/>
              </a:spcAft>
              <a:buClrTx/>
              <a:buSzTx/>
              <a:buFont typeface="Arial" panose="020B0604020202020204" pitchFamily="34" charset="0"/>
              <a:buNone/>
              <a:tabLst/>
              <a:defRPr sz="1800"/>
            </a:lvl2pPr>
          </a:lstStyle>
          <a:p>
            <a:pPr lvl="0"/>
            <a:r>
              <a:rPr lang="en-GB" noProof="0"/>
              <a:t>Put the agenda topic here, </a:t>
            </a:r>
            <a:br>
              <a:rPr lang="en-GB" noProof="0"/>
            </a:br>
            <a:r>
              <a:rPr lang="en-GB" noProof="0"/>
              <a:t>keep it regular 24 pt</a:t>
            </a:r>
          </a:p>
        </p:txBody>
      </p:sp>
      <p:sp>
        <p:nvSpPr>
          <p:cNvPr id="11" name="TextBox 10">
            <a:extLst>
              <a:ext uri="{FF2B5EF4-FFF2-40B4-BE49-F238E27FC236}">
                <a16:creationId xmlns:a16="http://schemas.microsoft.com/office/drawing/2014/main" id="{97F7DB04-77BF-2E44-B6B3-908B7D2114B5}"/>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4" name="Footer Placeholder 3">
            <a:extLst>
              <a:ext uri="{FF2B5EF4-FFF2-40B4-BE49-F238E27FC236}">
                <a16:creationId xmlns:a16="http://schemas.microsoft.com/office/drawing/2014/main" id="{230E9C2F-08A9-3749-8604-85EB4B9FE365}"/>
              </a:ext>
            </a:extLst>
          </p:cNvPr>
          <p:cNvSpPr>
            <a:spLocks noGrp="1"/>
          </p:cNvSpPr>
          <p:nvPr>
            <p:ph type="ftr" sz="quarter" idx="12"/>
          </p:nvPr>
        </p:nvSpPr>
        <p:spPr>
          <a:xfrm>
            <a:off x="838200" y="6381328"/>
            <a:ext cx="5257800" cy="293118"/>
          </a:xfrm>
          <a:prstGeom prst="rect">
            <a:avLst/>
          </a:prstGeom>
        </p:spPr>
        <p:txBody>
          <a:bodyPr/>
          <a:lstStyle/>
          <a:p>
            <a:endParaRPr lang="en-GB" noProof="0"/>
          </a:p>
        </p:txBody>
      </p:sp>
    </p:spTree>
    <p:extLst>
      <p:ext uri="{BB962C8B-B14F-4D97-AF65-F5344CB8AC3E}">
        <p14:creationId xmlns:p14="http://schemas.microsoft.com/office/powerpoint/2010/main" val="2696448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xt in one colum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A67F5F-7995-864E-A3B0-B870396AC450}"/>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0" name="Title 1">
            <a:extLst>
              <a:ext uri="{FF2B5EF4-FFF2-40B4-BE49-F238E27FC236}">
                <a16:creationId xmlns:a16="http://schemas.microsoft.com/office/drawing/2014/main" id="{553F6C7D-ECC0-674B-A1ED-F01C3FA495FF}"/>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6" name="Text Placeholder 3">
            <a:extLst>
              <a:ext uri="{FF2B5EF4-FFF2-40B4-BE49-F238E27FC236}">
                <a16:creationId xmlns:a16="http://schemas.microsoft.com/office/drawing/2014/main" id="{3397E6F6-DFC7-C54D-9E7E-CD51822BE714}"/>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7" name="Footer Placeholder 1">
            <a:extLst>
              <a:ext uri="{FF2B5EF4-FFF2-40B4-BE49-F238E27FC236}">
                <a16:creationId xmlns:a16="http://schemas.microsoft.com/office/drawing/2014/main" id="{500049F7-B9FA-B848-9517-EB2FF545957D}"/>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515722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image on the righ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DD48D48A-6A5E-1641-B321-0C5DA93B51AF}"/>
              </a:ext>
            </a:extLst>
          </p:cNvPr>
          <p:cNvSpPr>
            <a:spLocks noGrp="1"/>
          </p:cNvSpPr>
          <p:nvPr>
            <p:ph type="pic" sz="quarter" idx="15" hasCustomPrompt="1"/>
          </p:nvPr>
        </p:nvSpPr>
        <p:spPr>
          <a:xfrm>
            <a:off x="6096000" y="0"/>
            <a:ext cx="6096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or click the icon to add a picture</a:t>
            </a:r>
          </a:p>
        </p:txBody>
      </p:sp>
      <p:sp>
        <p:nvSpPr>
          <p:cNvPr id="9" name="TextBox 8">
            <a:extLst>
              <a:ext uri="{FF2B5EF4-FFF2-40B4-BE49-F238E27FC236}">
                <a16:creationId xmlns:a16="http://schemas.microsoft.com/office/drawing/2014/main" id="{A4A5B6B5-68D0-A54D-A622-9737BD245297}"/>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Title 1">
            <a:extLst>
              <a:ext uri="{FF2B5EF4-FFF2-40B4-BE49-F238E27FC236}">
                <a16:creationId xmlns:a16="http://schemas.microsoft.com/office/drawing/2014/main" id="{28621A64-7B8E-B242-859E-D8C6D673E4E6}"/>
              </a:ext>
            </a:extLst>
          </p:cNvPr>
          <p:cNvSpPr>
            <a:spLocks noGrp="1"/>
          </p:cNvSpPr>
          <p:nvPr>
            <p:ph type="title" hasCustomPrompt="1"/>
          </p:nvPr>
        </p:nvSpPr>
        <p:spPr>
          <a:xfrm>
            <a:off x="837218" y="838800"/>
            <a:ext cx="4825753"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4" name="Text Placeholder 3">
            <a:extLst>
              <a:ext uri="{FF2B5EF4-FFF2-40B4-BE49-F238E27FC236}">
                <a16:creationId xmlns:a16="http://schemas.microsoft.com/office/drawing/2014/main" id="{52E9B177-8DA0-0441-A221-80226E11295B}"/>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18" name="Footer Placeholder 1">
            <a:extLst>
              <a:ext uri="{FF2B5EF4-FFF2-40B4-BE49-F238E27FC236}">
                <a16:creationId xmlns:a16="http://schemas.microsoft.com/office/drawing/2014/main" id="{9268F47C-6A1E-6446-9FB4-2D298F562747}"/>
              </a:ext>
            </a:extLst>
          </p:cNvPr>
          <p:cNvSpPr>
            <a:spLocks noGrp="1"/>
          </p:cNvSpPr>
          <p:nvPr>
            <p:ph type="ftr" sz="quarter" idx="19"/>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2269223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on white background">
    <p:bg>
      <p:bgPr>
        <a:solidFill>
          <a:schemeClr val="bg1"/>
        </a:solidFill>
        <a:effectLst/>
      </p:bgPr>
    </p:bg>
    <p:spTree>
      <p:nvGrpSpPr>
        <p:cNvPr id="1" name=""/>
        <p:cNvGrpSpPr/>
        <p:nvPr/>
      </p:nvGrpSpPr>
      <p:grpSpPr>
        <a:xfrm>
          <a:off x="0" y="0"/>
          <a:ext cx="0" cy="0"/>
          <a:chOff x="0" y="0"/>
          <a:chExt cx="0" cy="0"/>
        </a:xfrm>
      </p:grpSpPr>
      <p:sp>
        <p:nvSpPr>
          <p:cNvPr id="12" name="Title Placeholder 6">
            <a:extLst>
              <a:ext uri="{FF2B5EF4-FFF2-40B4-BE49-F238E27FC236}">
                <a16:creationId xmlns:a16="http://schemas.microsoft.com/office/drawing/2014/main" id="{71F3579E-5690-174D-A58E-585FA9CDD0B1}"/>
              </a:ext>
            </a:extLst>
          </p:cNvPr>
          <p:cNvSpPr>
            <a:spLocks noGrp="1"/>
          </p:cNvSpPr>
          <p:nvPr>
            <p:ph type="title" hasCustomPrompt="1"/>
          </p:nvPr>
        </p:nvSpPr>
        <p:spPr>
          <a:xfrm>
            <a:off x="838800" y="838800"/>
            <a:ext cx="10515600" cy="2006685"/>
          </a:xfrm>
          <a:prstGeom prst="rect">
            <a:avLst/>
          </a:prstGeom>
        </p:spPr>
        <p:txBody>
          <a:bodyPr vert="horz" lIns="91440" tIns="45720" rIns="91440" bIns="45720" rtlCol="0" anchor="t">
            <a:noAutofit/>
          </a:bodyPr>
          <a:lstStyle>
            <a:lvl1pPr>
              <a:defRPr/>
            </a:lvl1pPr>
          </a:lstStyle>
          <a:p>
            <a:r>
              <a:rPr lang="en-GB" noProof="0"/>
              <a:t>Put the title here,</a:t>
            </a:r>
            <a:br>
              <a:rPr lang="en-GB" noProof="0"/>
            </a:br>
            <a:r>
              <a:rPr lang="en-GB" noProof="0"/>
              <a:t>keep it bold 60 pt</a:t>
            </a:r>
          </a:p>
        </p:txBody>
      </p:sp>
      <p:sp>
        <p:nvSpPr>
          <p:cNvPr id="10" name="Text Placeholder 6">
            <a:extLst>
              <a:ext uri="{FF2B5EF4-FFF2-40B4-BE49-F238E27FC236}">
                <a16:creationId xmlns:a16="http://schemas.microsoft.com/office/drawing/2014/main" id="{ECC773ED-664B-824F-91D1-6C08CFB17BDA}"/>
              </a:ext>
            </a:extLst>
          </p:cNvPr>
          <p:cNvSpPr>
            <a:spLocks noGrp="1"/>
          </p:cNvSpPr>
          <p:nvPr>
            <p:ph type="body" sz="quarter" idx="13" hasCustomPrompt="1"/>
          </p:nvPr>
        </p:nvSpPr>
        <p:spPr>
          <a:xfrm>
            <a:off x="850138" y="3068639"/>
            <a:ext cx="5329239" cy="1728515"/>
          </a:xfrm>
        </p:spPr>
        <p:txBody>
          <a:bodyPr/>
          <a:lstStyle>
            <a:lvl1pPr>
              <a:spcBef>
                <a:spcPts val="0"/>
              </a:spcBef>
              <a:defRPr/>
            </a:lvl1pPr>
          </a:lstStyle>
          <a:p>
            <a:pPr lvl="0"/>
            <a:r>
              <a:rPr lang="en-GB" noProof="0"/>
              <a:t>Put the subtitle here,</a:t>
            </a:r>
            <a:br>
              <a:rPr lang="en-GB" noProof="0"/>
            </a:br>
            <a:r>
              <a:rPr lang="en-GB" noProof="0"/>
              <a:t>keep it regular 24 pt</a:t>
            </a:r>
          </a:p>
        </p:txBody>
      </p:sp>
      <p:sp>
        <p:nvSpPr>
          <p:cNvPr id="2" name="Footer Placeholder 1">
            <a:extLst>
              <a:ext uri="{FF2B5EF4-FFF2-40B4-BE49-F238E27FC236}">
                <a16:creationId xmlns:a16="http://schemas.microsoft.com/office/drawing/2014/main" id="{4F10DFEF-CCD5-CB42-BD22-BCB3D997661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pic>
        <p:nvPicPr>
          <p:cNvPr id="8" name="Picture 7">
            <a:extLst>
              <a:ext uri="{FF2B5EF4-FFF2-40B4-BE49-F238E27FC236}">
                <a16:creationId xmlns:a16="http://schemas.microsoft.com/office/drawing/2014/main" id="{00043C29-8CB1-F741-9FED-8A6F3E4855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5673" y="5257066"/>
            <a:ext cx="2406327" cy="1618221"/>
          </a:xfrm>
          <a:prstGeom prst="rect">
            <a:avLst/>
          </a:prstGeom>
        </p:spPr>
      </p:pic>
    </p:spTree>
    <p:extLst>
      <p:ext uri="{BB962C8B-B14F-4D97-AF65-F5344CB8AC3E}">
        <p14:creationId xmlns:p14="http://schemas.microsoft.com/office/powerpoint/2010/main" val="4170066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B3630-A046-1242-E86E-0108A2E842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2EA546-0ACC-98E1-9B28-654517969E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9FBC3E-ABEF-ECF7-09FA-8E119D8CD3DA}"/>
              </a:ext>
            </a:extLst>
          </p:cNvPr>
          <p:cNvSpPr>
            <a:spLocks noGrp="1"/>
          </p:cNvSpPr>
          <p:nvPr>
            <p:ph type="dt" sz="half" idx="10"/>
          </p:nvPr>
        </p:nvSpPr>
        <p:spPr/>
        <p:txBody>
          <a:bodyPr/>
          <a:lstStyle/>
          <a:p>
            <a:fld id="{79E2553A-6BD4-492B-AD75-92EED4E3B704}" type="datetimeFigureOut">
              <a:rPr lang="en-US" smtClean="0"/>
              <a:t>10/20/2024</a:t>
            </a:fld>
            <a:endParaRPr lang="en-US"/>
          </a:p>
        </p:txBody>
      </p:sp>
      <p:sp>
        <p:nvSpPr>
          <p:cNvPr id="5" name="Footer Placeholder 4">
            <a:extLst>
              <a:ext uri="{FF2B5EF4-FFF2-40B4-BE49-F238E27FC236}">
                <a16:creationId xmlns:a16="http://schemas.microsoft.com/office/drawing/2014/main" id="{A4934F2B-FB06-3763-6400-EB52A1559D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F42C3-388E-13AF-F148-CACEE9315FB7}"/>
              </a:ext>
            </a:extLst>
          </p:cNvPr>
          <p:cNvSpPr>
            <a:spLocks noGrp="1"/>
          </p:cNvSpPr>
          <p:nvPr>
            <p:ph type="sldNum" sz="quarter" idx="12"/>
          </p:nvPr>
        </p:nvSpPr>
        <p:spPr/>
        <p:txBody>
          <a:bodyPr/>
          <a:lstStyle/>
          <a:p>
            <a:fld id="{06129074-0EAA-42FD-BC18-FAC01C8E7275}" type="slidenum">
              <a:rPr lang="en-US" smtClean="0"/>
              <a:t>‹#›</a:t>
            </a:fld>
            <a:endParaRPr lang="en-US"/>
          </a:p>
        </p:txBody>
      </p:sp>
    </p:spTree>
    <p:extLst>
      <p:ext uri="{BB962C8B-B14F-4D97-AF65-F5344CB8AC3E}">
        <p14:creationId xmlns:p14="http://schemas.microsoft.com/office/powerpoint/2010/main" val="4239589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C2599-3C9B-58A5-7182-92C254B66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98E24F-888B-41CF-F82D-2723211CDD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FF67C4-2340-E371-EB9C-5124A2E3AD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4150D2-CD51-1F06-55DC-6A899911D917}"/>
              </a:ext>
            </a:extLst>
          </p:cNvPr>
          <p:cNvSpPr>
            <a:spLocks noGrp="1"/>
          </p:cNvSpPr>
          <p:nvPr>
            <p:ph type="dt" sz="half" idx="10"/>
          </p:nvPr>
        </p:nvSpPr>
        <p:spPr/>
        <p:txBody>
          <a:bodyPr/>
          <a:lstStyle/>
          <a:p>
            <a:fld id="{79E2553A-6BD4-492B-AD75-92EED4E3B704}" type="datetimeFigureOut">
              <a:rPr lang="en-US" smtClean="0"/>
              <a:t>10/20/2024</a:t>
            </a:fld>
            <a:endParaRPr lang="en-US"/>
          </a:p>
        </p:txBody>
      </p:sp>
      <p:sp>
        <p:nvSpPr>
          <p:cNvPr id="6" name="Footer Placeholder 5">
            <a:extLst>
              <a:ext uri="{FF2B5EF4-FFF2-40B4-BE49-F238E27FC236}">
                <a16:creationId xmlns:a16="http://schemas.microsoft.com/office/drawing/2014/main" id="{FF458F32-10BC-E766-4150-3C28E647C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AAC9E7-7499-665A-4128-4E93E589323D}"/>
              </a:ext>
            </a:extLst>
          </p:cNvPr>
          <p:cNvSpPr>
            <a:spLocks noGrp="1"/>
          </p:cNvSpPr>
          <p:nvPr>
            <p:ph type="sldNum" sz="quarter" idx="12"/>
          </p:nvPr>
        </p:nvSpPr>
        <p:spPr/>
        <p:txBody>
          <a:bodyPr/>
          <a:lstStyle/>
          <a:p>
            <a:fld id="{06129074-0EAA-42FD-BC18-FAC01C8E7275}" type="slidenum">
              <a:rPr lang="en-US" smtClean="0"/>
              <a:t>‹#›</a:t>
            </a:fld>
            <a:endParaRPr lang="en-US"/>
          </a:p>
        </p:txBody>
      </p:sp>
    </p:spTree>
    <p:extLst>
      <p:ext uri="{BB962C8B-B14F-4D97-AF65-F5344CB8AC3E}">
        <p14:creationId xmlns:p14="http://schemas.microsoft.com/office/powerpoint/2010/main" val="3076436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A885F-506D-889F-6C7D-E65162190F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AFB463-43BE-4F63-A36E-5045D144C1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BD184B-6EA2-A715-ECA7-37AA58F784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10B095-AB43-ACC4-3D11-B12073518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C9D25A-875F-7613-6DA8-A415F93C5D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3581C5-6146-9EB2-EBFA-3344E816C53E}"/>
              </a:ext>
            </a:extLst>
          </p:cNvPr>
          <p:cNvSpPr>
            <a:spLocks noGrp="1"/>
          </p:cNvSpPr>
          <p:nvPr>
            <p:ph type="dt" sz="half" idx="10"/>
          </p:nvPr>
        </p:nvSpPr>
        <p:spPr/>
        <p:txBody>
          <a:bodyPr/>
          <a:lstStyle/>
          <a:p>
            <a:fld id="{79E2553A-6BD4-492B-AD75-92EED4E3B704}" type="datetimeFigureOut">
              <a:rPr lang="en-US" smtClean="0"/>
              <a:t>10/20/2024</a:t>
            </a:fld>
            <a:endParaRPr lang="en-US"/>
          </a:p>
        </p:txBody>
      </p:sp>
      <p:sp>
        <p:nvSpPr>
          <p:cNvPr id="8" name="Footer Placeholder 7">
            <a:extLst>
              <a:ext uri="{FF2B5EF4-FFF2-40B4-BE49-F238E27FC236}">
                <a16:creationId xmlns:a16="http://schemas.microsoft.com/office/drawing/2014/main" id="{346A3235-6C81-C913-F182-5CF005503D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9D2659-9436-067C-307C-114D7D6E89A9}"/>
              </a:ext>
            </a:extLst>
          </p:cNvPr>
          <p:cNvSpPr>
            <a:spLocks noGrp="1"/>
          </p:cNvSpPr>
          <p:nvPr>
            <p:ph type="sldNum" sz="quarter" idx="12"/>
          </p:nvPr>
        </p:nvSpPr>
        <p:spPr/>
        <p:txBody>
          <a:bodyPr/>
          <a:lstStyle/>
          <a:p>
            <a:fld id="{06129074-0EAA-42FD-BC18-FAC01C8E7275}" type="slidenum">
              <a:rPr lang="en-US" smtClean="0"/>
              <a:t>‹#›</a:t>
            </a:fld>
            <a:endParaRPr lang="en-US"/>
          </a:p>
        </p:txBody>
      </p:sp>
    </p:spTree>
    <p:extLst>
      <p:ext uri="{BB962C8B-B14F-4D97-AF65-F5344CB8AC3E}">
        <p14:creationId xmlns:p14="http://schemas.microsoft.com/office/powerpoint/2010/main" val="4260256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5C768-3334-AB4F-7C3A-2542E03818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F60C1C-FC11-F901-9DBD-EC6F1DC2E4A2}"/>
              </a:ext>
            </a:extLst>
          </p:cNvPr>
          <p:cNvSpPr>
            <a:spLocks noGrp="1"/>
          </p:cNvSpPr>
          <p:nvPr>
            <p:ph type="dt" sz="half" idx="10"/>
          </p:nvPr>
        </p:nvSpPr>
        <p:spPr/>
        <p:txBody>
          <a:bodyPr/>
          <a:lstStyle/>
          <a:p>
            <a:fld id="{79E2553A-6BD4-492B-AD75-92EED4E3B704}" type="datetimeFigureOut">
              <a:rPr lang="en-US" smtClean="0"/>
              <a:t>10/20/2024</a:t>
            </a:fld>
            <a:endParaRPr lang="en-US"/>
          </a:p>
        </p:txBody>
      </p:sp>
      <p:sp>
        <p:nvSpPr>
          <p:cNvPr id="4" name="Footer Placeholder 3">
            <a:extLst>
              <a:ext uri="{FF2B5EF4-FFF2-40B4-BE49-F238E27FC236}">
                <a16:creationId xmlns:a16="http://schemas.microsoft.com/office/drawing/2014/main" id="{4B194744-A0BF-2F31-C595-B1BD617D82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52E444-2964-1E37-3E8D-E7B100527A88}"/>
              </a:ext>
            </a:extLst>
          </p:cNvPr>
          <p:cNvSpPr>
            <a:spLocks noGrp="1"/>
          </p:cNvSpPr>
          <p:nvPr>
            <p:ph type="sldNum" sz="quarter" idx="12"/>
          </p:nvPr>
        </p:nvSpPr>
        <p:spPr/>
        <p:txBody>
          <a:bodyPr/>
          <a:lstStyle/>
          <a:p>
            <a:fld id="{06129074-0EAA-42FD-BC18-FAC01C8E7275}" type="slidenum">
              <a:rPr lang="en-US" smtClean="0"/>
              <a:t>‹#›</a:t>
            </a:fld>
            <a:endParaRPr lang="en-US"/>
          </a:p>
        </p:txBody>
      </p:sp>
    </p:spTree>
    <p:extLst>
      <p:ext uri="{BB962C8B-B14F-4D97-AF65-F5344CB8AC3E}">
        <p14:creationId xmlns:p14="http://schemas.microsoft.com/office/powerpoint/2010/main" val="3830465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389367-C61C-82E3-D94C-8A63DE9412AD}"/>
              </a:ext>
            </a:extLst>
          </p:cNvPr>
          <p:cNvSpPr>
            <a:spLocks noGrp="1"/>
          </p:cNvSpPr>
          <p:nvPr>
            <p:ph type="dt" sz="half" idx="10"/>
          </p:nvPr>
        </p:nvSpPr>
        <p:spPr/>
        <p:txBody>
          <a:bodyPr/>
          <a:lstStyle/>
          <a:p>
            <a:fld id="{79E2553A-6BD4-492B-AD75-92EED4E3B704}" type="datetimeFigureOut">
              <a:rPr lang="en-US" smtClean="0"/>
              <a:t>10/20/2024</a:t>
            </a:fld>
            <a:endParaRPr lang="en-US"/>
          </a:p>
        </p:txBody>
      </p:sp>
      <p:sp>
        <p:nvSpPr>
          <p:cNvPr id="3" name="Footer Placeholder 2">
            <a:extLst>
              <a:ext uri="{FF2B5EF4-FFF2-40B4-BE49-F238E27FC236}">
                <a16:creationId xmlns:a16="http://schemas.microsoft.com/office/drawing/2014/main" id="{85AD4BC8-5C0F-5475-3AE9-F8F36B332A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09B965-1A79-31FF-6F5F-E53ACACD8FB0}"/>
              </a:ext>
            </a:extLst>
          </p:cNvPr>
          <p:cNvSpPr>
            <a:spLocks noGrp="1"/>
          </p:cNvSpPr>
          <p:nvPr>
            <p:ph type="sldNum" sz="quarter" idx="12"/>
          </p:nvPr>
        </p:nvSpPr>
        <p:spPr/>
        <p:txBody>
          <a:bodyPr/>
          <a:lstStyle/>
          <a:p>
            <a:fld id="{06129074-0EAA-42FD-BC18-FAC01C8E7275}" type="slidenum">
              <a:rPr lang="en-US" smtClean="0"/>
              <a:t>‹#›</a:t>
            </a:fld>
            <a:endParaRPr lang="en-US"/>
          </a:p>
        </p:txBody>
      </p:sp>
    </p:spTree>
    <p:extLst>
      <p:ext uri="{BB962C8B-B14F-4D97-AF65-F5344CB8AC3E}">
        <p14:creationId xmlns:p14="http://schemas.microsoft.com/office/powerpoint/2010/main" val="3884404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370BC-F417-F847-ACB8-6DA423345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8DCCBB-599B-B6DE-E694-C20C80CC45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F795FE-B71A-74B8-6186-7089727CE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D562-D9CC-A2EB-B89E-1F60449387B2}"/>
              </a:ext>
            </a:extLst>
          </p:cNvPr>
          <p:cNvSpPr>
            <a:spLocks noGrp="1"/>
          </p:cNvSpPr>
          <p:nvPr>
            <p:ph type="dt" sz="half" idx="10"/>
          </p:nvPr>
        </p:nvSpPr>
        <p:spPr/>
        <p:txBody>
          <a:bodyPr/>
          <a:lstStyle/>
          <a:p>
            <a:fld id="{79E2553A-6BD4-492B-AD75-92EED4E3B704}" type="datetimeFigureOut">
              <a:rPr lang="en-US" smtClean="0"/>
              <a:t>10/20/2024</a:t>
            </a:fld>
            <a:endParaRPr lang="en-US"/>
          </a:p>
        </p:txBody>
      </p:sp>
      <p:sp>
        <p:nvSpPr>
          <p:cNvPr id="6" name="Footer Placeholder 5">
            <a:extLst>
              <a:ext uri="{FF2B5EF4-FFF2-40B4-BE49-F238E27FC236}">
                <a16:creationId xmlns:a16="http://schemas.microsoft.com/office/drawing/2014/main" id="{A89A743F-49F5-385E-1F66-DFE6B3119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6F177F-539C-706F-DE71-9DE1A2880E83}"/>
              </a:ext>
            </a:extLst>
          </p:cNvPr>
          <p:cNvSpPr>
            <a:spLocks noGrp="1"/>
          </p:cNvSpPr>
          <p:nvPr>
            <p:ph type="sldNum" sz="quarter" idx="12"/>
          </p:nvPr>
        </p:nvSpPr>
        <p:spPr/>
        <p:txBody>
          <a:bodyPr/>
          <a:lstStyle/>
          <a:p>
            <a:fld id="{06129074-0EAA-42FD-BC18-FAC01C8E7275}" type="slidenum">
              <a:rPr lang="en-US" smtClean="0"/>
              <a:t>‹#›</a:t>
            </a:fld>
            <a:endParaRPr lang="en-US"/>
          </a:p>
        </p:txBody>
      </p:sp>
    </p:spTree>
    <p:extLst>
      <p:ext uri="{BB962C8B-B14F-4D97-AF65-F5344CB8AC3E}">
        <p14:creationId xmlns:p14="http://schemas.microsoft.com/office/powerpoint/2010/main" val="96896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CAC2-6075-515A-B60D-41290FE431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EB1F26-9840-389C-D2ED-86BF6596D7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85696D-A5C2-7ED4-3A95-F868F90B9D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2E3C32-815B-7A1F-CAD8-6F7F641B6D3A}"/>
              </a:ext>
            </a:extLst>
          </p:cNvPr>
          <p:cNvSpPr>
            <a:spLocks noGrp="1"/>
          </p:cNvSpPr>
          <p:nvPr>
            <p:ph type="dt" sz="half" idx="10"/>
          </p:nvPr>
        </p:nvSpPr>
        <p:spPr/>
        <p:txBody>
          <a:bodyPr/>
          <a:lstStyle/>
          <a:p>
            <a:fld id="{79E2553A-6BD4-492B-AD75-92EED4E3B704}" type="datetimeFigureOut">
              <a:rPr lang="en-US" smtClean="0"/>
              <a:t>10/20/2024</a:t>
            </a:fld>
            <a:endParaRPr lang="en-US"/>
          </a:p>
        </p:txBody>
      </p:sp>
      <p:sp>
        <p:nvSpPr>
          <p:cNvPr id="6" name="Footer Placeholder 5">
            <a:extLst>
              <a:ext uri="{FF2B5EF4-FFF2-40B4-BE49-F238E27FC236}">
                <a16:creationId xmlns:a16="http://schemas.microsoft.com/office/drawing/2014/main" id="{BA3CD869-6537-D7E1-53D4-0A74E41F2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78DD35-AD02-51AC-2FFD-359C1A36DE64}"/>
              </a:ext>
            </a:extLst>
          </p:cNvPr>
          <p:cNvSpPr>
            <a:spLocks noGrp="1"/>
          </p:cNvSpPr>
          <p:nvPr>
            <p:ph type="sldNum" sz="quarter" idx="12"/>
          </p:nvPr>
        </p:nvSpPr>
        <p:spPr/>
        <p:txBody>
          <a:bodyPr/>
          <a:lstStyle/>
          <a:p>
            <a:fld id="{06129074-0EAA-42FD-BC18-FAC01C8E7275}" type="slidenum">
              <a:rPr lang="en-US" smtClean="0"/>
              <a:t>‹#›</a:t>
            </a:fld>
            <a:endParaRPr lang="en-US"/>
          </a:p>
        </p:txBody>
      </p:sp>
    </p:spTree>
    <p:extLst>
      <p:ext uri="{BB962C8B-B14F-4D97-AF65-F5344CB8AC3E}">
        <p14:creationId xmlns:p14="http://schemas.microsoft.com/office/powerpoint/2010/main" val="2932221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3.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C4E326-46EC-01BA-499C-76020356D4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FBB9B2-C9C5-A45E-E3BB-24AEF6173E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033A5-4B7E-A5AF-B431-A84D1C01A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E2553A-6BD4-492B-AD75-92EED4E3B704}" type="datetimeFigureOut">
              <a:rPr lang="en-US" smtClean="0"/>
              <a:t>10/20/2024</a:t>
            </a:fld>
            <a:endParaRPr lang="en-US"/>
          </a:p>
        </p:txBody>
      </p:sp>
      <p:sp>
        <p:nvSpPr>
          <p:cNvPr id="5" name="Footer Placeholder 4">
            <a:extLst>
              <a:ext uri="{FF2B5EF4-FFF2-40B4-BE49-F238E27FC236}">
                <a16:creationId xmlns:a16="http://schemas.microsoft.com/office/drawing/2014/main" id="{D0DE2AE0-DBCC-1687-F39C-B1C3AB70E7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9D9DDD-A2FD-D1A9-F130-5474229C6E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29074-0EAA-42FD-BC18-FAC01C8E7275}" type="slidenum">
              <a:rPr lang="en-US" smtClean="0"/>
              <a:t>‹#›</a:t>
            </a:fld>
            <a:endParaRPr lang="en-US"/>
          </a:p>
        </p:txBody>
      </p:sp>
    </p:spTree>
    <p:extLst>
      <p:ext uri="{BB962C8B-B14F-4D97-AF65-F5344CB8AC3E}">
        <p14:creationId xmlns:p14="http://schemas.microsoft.com/office/powerpoint/2010/main" val="1467069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4" r:id="rId3"/>
    <p:sldLayoutId id="2147483705" r:id="rId4"/>
    <p:sldLayoutId id="2147483702" r:id="rId5"/>
    <p:sldLayoutId id="2147483703" r:id="rId6"/>
    <p:sldLayoutId id="2147483655" r:id="rId7"/>
    <p:sldLayoutId id="2147483656" r:id="rId8"/>
    <p:sldLayoutId id="2147483657" r:id="rId9"/>
    <p:sldLayoutId id="2147483658" r:id="rId10"/>
    <p:sldLayoutId id="2147483659" r:id="rId11"/>
    <p:sldLayoutId id="2147483662" r:id="rId12"/>
    <p:sldLayoutId id="2147483707" r:id="rId13"/>
    <p:sldLayoutId id="2147483708" r:id="rId14"/>
    <p:sldLayoutId id="2147483709" r:id="rId15"/>
    <p:sldLayoutId id="214748371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5E5B2-D7B7-0743-B449-C3B8D5EF3BBC}"/>
              </a:ext>
            </a:extLst>
          </p:cNvPr>
          <p:cNvSpPr>
            <a:spLocks noGrp="1"/>
          </p:cNvSpPr>
          <p:nvPr>
            <p:ph type="body" idx="1"/>
          </p:nvPr>
        </p:nvSpPr>
        <p:spPr>
          <a:xfrm>
            <a:off x="838200" y="3068960"/>
            <a:ext cx="10515600" cy="2942789"/>
          </a:xfrm>
          <a:prstGeom prst="rect">
            <a:avLst/>
          </a:prstGeom>
        </p:spPr>
        <p:txBody>
          <a:bodyPr vert="horz" lIns="91440" tIns="45720" rIns="91440" bIns="45720" rtlCol="0" anchor="t">
            <a:noAutofit/>
          </a:bodyPr>
          <a:lstStyle/>
          <a:p>
            <a:pPr lvl="0"/>
            <a:r>
              <a:rPr lang="en-GB" noProof="0"/>
              <a:t>Put the body text here</a:t>
            </a:r>
          </a:p>
          <a:p>
            <a:pPr lvl="1"/>
            <a:r>
              <a:rPr lang="en-GB" noProof="0"/>
              <a:t>Bullet list</a:t>
            </a:r>
          </a:p>
        </p:txBody>
      </p:sp>
      <p:sp>
        <p:nvSpPr>
          <p:cNvPr id="7" name="Title Placeholder 6">
            <a:extLst>
              <a:ext uri="{FF2B5EF4-FFF2-40B4-BE49-F238E27FC236}">
                <a16:creationId xmlns:a16="http://schemas.microsoft.com/office/drawing/2014/main" id="{98BFA95D-7754-EC48-8FDA-5BF403130B73}"/>
              </a:ext>
            </a:extLst>
          </p:cNvPr>
          <p:cNvSpPr>
            <a:spLocks noGrp="1"/>
          </p:cNvSpPr>
          <p:nvPr>
            <p:ph type="title"/>
          </p:nvPr>
        </p:nvSpPr>
        <p:spPr>
          <a:xfrm>
            <a:off x="838201" y="846252"/>
            <a:ext cx="10517188" cy="2006685"/>
          </a:xfrm>
          <a:prstGeom prst="rect">
            <a:avLst/>
          </a:prstGeom>
        </p:spPr>
        <p:txBody>
          <a:bodyPr vert="horz" lIns="91440" tIns="45720" rIns="91440" bIns="45720" rtlCol="0" anchor="t">
            <a:noAutofit/>
          </a:bodyPr>
          <a:lstStyle/>
          <a:p>
            <a:r>
              <a:rPr lang="en-GB" noProof="0"/>
              <a:t>Put the headline</a:t>
            </a:r>
            <a:br>
              <a:rPr lang="en-GB" noProof="0"/>
            </a:br>
            <a:r>
              <a:rPr lang="en-GB" noProof="0"/>
              <a:t>here</a:t>
            </a:r>
          </a:p>
        </p:txBody>
      </p:sp>
      <p:sp>
        <p:nvSpPr>
          <p:cNvPr id="4" name="Footer Placeholder 3">
            <a:extLst>
              <a:ext uri="{FF2B5EF4-FFF2-40B4-BE49-F238E27FC236}">
                <a16:creationId xmlns:a16="http://schemas.microsoft.com/office/drawing/2014/main" id="{D81F1B77-438A-7747-8BF3-5B7613BF29D4}"/>
              </a:ext>
            </a:extLst>
          </p:cNvPr>
          <p:cNvSpPr>
            <a:spLocks noGrp="1"/>
          </p:cNvSpPr>
          <p:nvPr>
            <p:ph type="ftr" sz="quarter" idx="3"/>
          </p:nvPr>
        </p:nvSpPr>
        <p:spPr>
          <a:xfrm>
            <a:off x="838200" y="6453336"/>
            <a:ext cx="4114800" cy="268140"/>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noProof="0"/>
          </a:p>
        </p:txBody>
      </p:sp>
      <p:sp>
        <p:nvSpPr>
          <p:cNvPr id="6" name="Picture Placeholder 23">
            <a:extLst>
              <a:ext uri="{FF2B5EF4-FFF2-40B4-BE49-F238E27FC236}">
                <a16:creationId xmlns:a16="http://schemas.microsoft.com/office/drawing/2014/main" id="{11E109F6-5866-2F46-9E36-9E7E66A5E799}"/>
              </a:ext>
            </a:extLst>
          </p:cNvPr>
          <p:cNvSpPr txBox="1">
            <a:spLocks/>
          </p:cNvSpPr>
          <p:nvPr userDrawn="1"/>
        </p:nvSpPr>
        <p:spPr>
          <a:xfrm>
            <a:off x="11712575" y="836952"/>
            <a:ext cx="360000" cy="2160000"/>
          </a:xfrm>
          <a:prstGeom prst="rect">
            <a:avLst/>
          </a:prstGeom>
          <a:blipFill>
            <a:blip r:embed="rId10"/>
            <a:stretch>
              <a:fillRect/>
            </a:stretch>
          </a:blipFill>
        </p:spPr>
        <p:txBody>
          <a:bodyPr/>
          <a:lstStyle>
            <a:lvl1pPr marL="0" indent="0" algn="l" defTabSz="914377" rtl="0" eaLnBrk="1" latinLnBrk="0" hangingPunct="1">
              <a:lnSpc>
                <a:spcPct val="100000"/>
              </a:lnSpc>
              <a:spcBef>
                <a:spcPts val="1000"/>
              </a:spcBef>
              <a:buFont typeface="Arial" panose="020B0604020202020204" pitchFamily="34" charset="0"/>
              <a:buNone/>
              <a:defRPr sz="2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2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p>
        </p:txBody>
      </p:sp>
    </p:spTree>
    <p:extLst>
      <p:ext uri="{BB962C8B-B14F-4D97-AF65-F5344CB8AC3E}">
        <p14:creationId xmlns:p14="http://schemas.microsoft.com/office/powerpoint/2010/main" val="445214946"/>
      </p:ext>
    </p:extLst>
  </p:cSld>
  <p:clrMap bg1="lt1" tx1="dk1" bg2="lt2" tx2="dk2" accent1="accent1" accent2="accent2" accent3="accent3" accent4="accent4" accent5="accent5" accent6="accent6" hlink="hlink" folHlink="folHlink"/>
  <p:sldLayoutIdLst>
    <p:sldLayoutId id="2147483699" r:id="rId1"/>
    <p:sldLayoutId id="2147483669" r:id="rId2"/>
    <p:sldLayoutId id="2147483652" r:id="rId3"/>
    <p:sldLayoutId id="2147483664" r:id="rId4"/>
    <p:sldLayoutId id="2147483651" r:id="rId5"/>
    <p:sldLayoutId id="2147483654" r:id="rId6"/>
    <p:sldLayoutId id="2147483653" r:id="rId7"/>
    <p:sldLayoutId id="2147483700" r:id="rId8"/>
  </p:sldLayoutIdLst>
  <p:hf sldNum="0" hdr="0" dt="0"/>
  <p:txStyles>
    <p:titleStyle>
      <a:lvl1pPr algn="l" defTabSz="914377" rtl="0" eaLnBrk="1" latinLnBrk="0" hangingPunct="1">
        <a:lnSpc>
          <a:spcPct val="100000"/>
        </a:lnSpc>
        <a:spcBef>
          <a:spcPct val="0"/>
        </a:spcBef>
        <a:buNone/>
        <a:defRPr sz="6000" b="1" kern="1200">
          <a:solidFill>
            <a:schemeClr val="tx1"/>
          </a:solidFill>
          <a:latin typeface="Noto IKEA Latin" panose="020B0502040504020204" pitchFamily="34" charset="0"/>
          <a:ea typeface="+mj-ea"/>
          <a:cs typeface="+mj-cs"/>
        </a:defRPr>
      </a:lvl1pPr>
    </p:titleStyle>
    <p:bodyStyle>
      <a:lvl1pPr marL="0" indent="0" algn="l" defTabSz="914377" rtl="0" eaLnBrk="1" latinLnBrk="0" hangingPunct="1">
        <a:lnSpc>
          <a:spcPct val="100000"/>
        </a:lnSpc>
        <a:spcBef>
          <a:spcPts val="1000"/>
        </a:spcBef>
        <a:buFont typeface="Arial" panose="020B0604020202020204" pitchFamily="34" charset="0"/>
        <a:buNone/>
        <a:defRPr sz="2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2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527" userDrawn="1">
          <p15:clr>
            <a:srgbClr val="F26B43"/>
          </p15:clr>
        </p15:guide>
        <p15:guide id="4" pos="529" userDrawn="1">
          <p15:clr>
            <a:srgbClr val="F26B43"/>
          </p15:clr>
        </p15:guide>
        <p15:guide id="5" pos="7151" userDrawn="1">
          <p15:clr>
            <a:srgbClr val="F26B43"/>
          </p15:clr>
        </p15:guide>
        <p15:guide id="6" orient="horz" pos="3793" userDrawn="1">
          <p15:clr>
            <a:srgbClr val="F26B43"/>
          </p15:clr>
        </p15:guide>
        <p15:guide id="7" orient="horz" pos="1797" userDrawn="1">
          <p15:clr>
            <a:srgbClr val="F26B43"/>
          </p15:clr>
        </p15:guide>
        <p15:guide id="8" orient="horz" pos="16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adEV50uQNl4#:~:text=Why%20pay%20taxes%20twice%20on%20second-hand"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8.jpeg"/><Relationship Id="rId2" Type="http://schemas.openxmlformats.org/officeDocument/2006/relationships/image" Target="../media/image49.jpg"/><Relationship Id="rId1" Type="http://schemas.openxmlformats.org/officeDocument/2006/relationships/slideLayout" Target="../slideLayouts/slideLayout14.xml"/><Relationship Id="rId6" Type="http://schemas.openxmlformats.org/officeDocument/2006/relationships/image" Target="../media/image53.gif"/><Relationship Id="rId11" Type="http://schemas.openxmlformats.org/officeDocument/2006/relationships/image" Target="../media/image57.png"/><Relationship Id="rId5" Type="http://schemas.openxmlformats.org/officeDocument/2006/relationships/image" Target="../media/image52.svg"/><Relationship Id="rId10" Type="http://schemas.openxmlformats.org/officeDocument/2006/relationships/image" Target="../media/image56.jpg"/><Relationship Id="rId4" Type="http://schemas.openxmlformats.org/officeDocument/2006/relationships/image" Target="../media/image51.pn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18" Type="http://schemas.openxmlformats.org/officeDocument/2006/relationships/image" Target="../media/image77.svg"/><Relationship Id="rId3" Type="http://schemas.openxmlformats.org/officeDocument/2006/relationships/image" Target="../media/image63.png"/><Relationship Id="rId7" Type="http://schemas.openxmlformats.org/officeDocument/2006/relationships/image" Target="../media/image66.png"/><Relationship Id="rId12" Type="http://schemas.openxmlformats.org/officeDocument/2006/relationships/image" Target="../media/image71.svg"/><Relationship Id="rId17" Type="http://schemas.openxmlformats.org/officeDocument/2006/relationships/image" Target="../media/image76.png"/><Relationship Id="rId2" Type="http://schemas.openxmlformats.org/officeDocument/2006/relationships/notesSlide" Target="../notesSlides/notesSlide18.xml"/><Relationship Id="rId16" Type="http://schemas.openxmlformats.org/officeDocument/2006/relationships/image" Target="../media/image75.svg"/><Relationship Id="rId1" Type="http://schemas.openxmlformats.org/officeDocument/2006/relationships/slideLayout" Target="../slideLayouts/slideLayout6.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svg"/><Relationship Id="rId4" Type="http://schemas.openxmlformats.org/officeDocument/2006/relationships/image" Target="../media/image57.png"/><Relationship Id="rId9" Type="http://schemas.openxmlformats.org/officeDocument/2006/relationships/image" Target="../media/image68.png"/><Relationship Id="rId14" Type="http://schemas.openxmlformats.org/officeDocument/2006/relationships/image" Target="../media/image73.sv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57.png"/><Relationship Id="rId4" Type="http://schemas.openxmlformats.org/officeDocument/2006/relationships/image" Target="../media/image80.jpg"/></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759B5-2FAF-8B42-B2CA-DD75EEE5CFBC}"/>
              </a:ext>
            </a:extLst>
          </p:cNvPr>
          <p:cNvSpPr>
            <a:spLocks noGrp="1"/>
          </p:cNvSpPr>
          <p:nvPr>
            <p:ph type="title"/>
          </p:nvPr>
        </p:nvSpPr>
        <p:spPr>
          <a:xfrm>
            <a:off x="330532" y="4185118"/>
            <a:ext cx="11167202" cy="1028871"/>
          </a:xfrm>
        </p:spPr>
        <p:txBody>
          <a:bodyPr anchor="b"/>
          <a:lstStyle/>
          <a:p>
            <a:r>
              <a:rPr lang="en-CA" sz="3600" dirty="0"/>
              <a:t>Creating positive change for people and planet</a:t>
            </a:r>
            <a:endParaRPr lang="en-GB" sz="3600" dirty="0"/>
          </a:p>
        </p:txBody>
      </p:sp>
      <p:sp>
        <p:nvSpPr>
          <p:cNvPr id="3" name="Text Placeholder 2">
            <a:extLst>
              <a:ext uri="{FF2B5EF4-FFF2-40B4-BE49-F238E27FC236}">
                <a16:creationId xmlns:a16="http://schemas.microsoft.com/office/drawing/2014/main" id="{08AD9832-FEDF-8D47-A3DD-059A8D326B4E}"/>
              </a:ext>
            </a:extLst>
          </p:cNvPr>
          <p:cNvSpPr>
            <a:spLocks noGrp="1"/>
          </p:cNvSpPr>
          <p:nvPr>
            <p:ph type="body" sz="quarter" idx="13"/>
          </p:nvPr>
        </p:nvSpPr>
        <p:spPr>
          <a:xfrm>
            <a:off x="330532" y="5625197"/>
            <a:ext cx="7406102" cy="887338"/>
          </a:xfrm>
        </p:spPr>
        <p:txBody>
          <a:bodyPr/>
          <a:lstStyle/>
          <a:p>
            <a:r>
              <a:rPr lang="en-CA" sz="1800" dirty="0" err="1"/>
              <a:t>Heléne</a:t>
            </a:r>
            <a:r>
              <a:rPr lang="en-CA" sz="1800" dirty="0"/>
              <a:t> Loberg, Head of Sustainability, IKEA Canada</a:t>
            </a:r>
          </a:p>
          <a:p>
            <a:r>
              <a:rPr lang="en-CA" sz="1800" dirty="0"/>
              <a:t>October 23, 2024</a:t>
            </a:r>
          </a:p>
        </p:txBody>
      </p:sp>
      <p:pic>
        <p:nvPicPr>
          <p:cNvPr id="4" name="Picture 3" descr="A picture containing tree, grass, sky, outdoor&#10;&#10;Description automatically generated">
            <a:extLst>
              <a:ext uri="{FF2B5EF4-FFF2-40B4-BE49-F238E27FC236}">
                <a16:creationId xmlns:a16="http://schemas.microsoft.com/office/drawing/2014/main" id="{EB6E9D64-E62E-6F5D-A919-04BB5CF0A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1"/>
            <a:ext cx="6288322" cy="4183257"/>
          </a:xfrm>
          <a:prstGeom prst="rect">
            <a:avLst/>
          </a:prstGeom>
        </p:spPr>
      </p:pic>
      <p:pic>
        <p:nvPicPr>
          <p:cNvPr id="6" name="Picture 2">
            <a:extLst>
              <a:ext uri="{FF2B5EF4-FFF2-40B4-BE49-F238E27FC236}">
                <a16:creationId xmlns:a16="http://schemas.microsoft.com/office/drawing/2014/main" id="{794C31FD-DF71-C754-1984-9B59BEEA149F}"/>
              </a:ext>
            </a:extLst>
          </p:cNvPr>
          <p:cNvPicPr>
            <a:picLocks noChangeAspect="1"/>
          </p:cNvPicPr>
          <p:nvPr/>
        </p:nvPicPr>
        <p:blipFill rotWithShape="1">
          <a:blip r:embed="rId4"/>
          <a:srcRect l="8599" r="4404"/>
          <a:stretch/>
        </p:blipFill>
        <p:spPr>
          <a:xfrm>
            <a:off x="6533322" y="-2569"/>
            <a:ext cx="5658678" cy="4187687"/>
          </a:xfrm>
          <a:prstGeom prst="rect">
            <a:avLst/>
          </a:prstGeom>
        </p:spPr>
      </p:pic>
    </p:spTree>
    <p:extLst>
      <p:ext uri="{BB962C8B-B14F-4D97-AF65-F5344CB8AC3E}">
        <p14:creationId xmlns:p14="http://schemas.microsoft.com/office/powerpoint/2010/main" val="1779109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a:extLst>
              <a:ext uri="{FF2B5EF4-FFF2-40B4-BE49-F238E27FC236}">
                <a16:creationId xmlns:a16="http://schemas.microsoft.com/office/drawing/2014/main" id="{FF3F3DFD-86E8-DC0A-20F3-F371025B4F1A}"/>
              </a:ext>
            </a:extLst>
          </p:cNvPr>
          <p:cNvSpPr/>
          <p:nvPr/>
        </p:nvSpPr>
        <p:spPr>
          <a:xfrm>
            <a:off x="242777" y="252219"/>
            <a:ext cx="10515600" cy="1041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lang="en-US" sz="3200" b="1" dirty="0">
                <a:solidFill>
                  <a:srgbClr val="000000"/>
                </a:solidFill>
                <a:latin typeface="Noto IKEA Latin"/>
              </a:rPr>
              <a:t>As-is online</a:t>
            </a:r>
            <a:endParaRPr sz="3200" b="1" dirty="0">
              <a:solidFill>
                <a:srgbClr val="000000"/>
              </a:solidFill>
              <a:latin typeface="Noto IKEA Latin"/>
            </a:endParaRPr>
          </a:p>
        </p:txBody>
      </p:sp>
      <p:pic>
        <p:nvPicPr>
          <p:cNvPr id="4" name="Picture 3" descr="A large white sign in a warehouse&#10;&#10;Description automatically generated">
            <a:extLst>
              <a:ext uri="{FF2B5EF4-FFF2-40B4-BE49-F238E27FC236}">
                <a16:creationId xmlns:a16="http://schemas.microsoft.com/office/drawing/2014/main" id="{D8957341-EFA9-A1BB-0D2E-9E7739B9E8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706" t="17177" r="5767" b="2444"/>
          <a:stretch/>
        </p:blipFill>
        <p:spPr>
          <a:xfrm rot="5400000">
            <a:off x="-815612" y="1909287"/>
            <a:ext cx="5754884" cy="3638107"/>
          </a:xfrm>
          <a:prstGeom prst="rect">
            <a:avLst/>
          </a:prstGeom>
        </p:spPr>
      </p:pic>
      <p:pic>
        <p:nvPicPr>
          <p:cNvPr id="16" name="Picture 15" descr="A white sign on a white wall&#10;&#10;Description automatically generated">
            <a:extLst>
              <a:ext uri="{FF2B5EF4-FFF2-40B4-BE49-F238E27FC236}">
                <a16:creationId xmlns:a16="http://schemas.microsoft.com/office/drawing/2014/main" id="{BCF403A5-9737-3B0C-222A-2C01B9611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66166" y="1874135"/>
            <a:ext cx="5754883" cy="3708416"/>
          </a:xfrm>
          <a:prstGeom prst="rect">
            <a:avLst/>
          </a:prstGeom>
        </p:spPr>
      </p:pic>
      <p:pic>
        <p:nvPicPr>
          <p:cNvPr id="18" name="Picture 17" descr="A hand holding a plastic bag&#10;&#10;Description automatically generated">
            <a:extLst>
              <a:ext uri="{FF2B5EF4-FFF2-40B4-BE49-F238E27FC236}">
                <a16:creationId xmlns:a16="http://schemas.microsoft.com/office/drawing/2014/main" id="{9A1CE611-A613-0A7B-D3DC-92A0D5DE6D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059282" y="1874134"/>
            <a:ext cx="5754883" cy="3708416"/>
          </a:xfrm>
          <a:prstGeom prst="rect">
            <a:avLst/>
          </a:prstGeom>
        </p:spPr>
      </p:pic>
    </p:spTree>
    <p:extLst>
      <p:ext uri="{BB962C8B-B14F-4D97-AF65-F5344CB8AC3E}">
        <p14:creationId xmlns:p14="http://schemas.microsoft.com/office/powerpoint/2010/main" val="1851084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DB06DC-AFF0-FED0-00C7-BFCE2446A2D3}"/>
              </a:ext>
            </a:extLst>
          </p:cNvPr>
          <p:cNvSpPr>
            <a:spLocks noGrp="1"/>
          </p:cNvSpPr>
          <p:nvPr>
            <p:ph type="title"/>
          </p:nvPr>
        </p:nvSpPr>
        <p:spPr>
          <a:xfrm>
            <a:off x="441207" y="472320"/>
            <a:ext cx="4824771" cy="611458"/>
          </a:xfrm>
        </p:spPr>
        <p:txBody>
          <a:bodyPr>
            <a:normAutofit/>
          </a:bodyPr>
          <a:lstStyle/>
          <a:p>
            <a:r>
              <a:rPr lang="en-CA" sz="2800" b="1" dirty="0">
                <a:solidFill>
                  <a:srgbClr val="000000"/>
                </a:solidFill>
                <a:effectLst/>
                <a:latin typeface="Noto IKEA Latin" panose="020B0502040504020204" pitchFamily="34" charset="0"/>
                <a:ea typeface="Calibri" panose="020F0502020204030204" pitchFamily="34" charset="0"/>
              </a:rPr>
              <a:t>The Sell-back program</a:t>
            </a:r>
            <a:endParaRPr lang="en-CA" sz="2800" b="1" i="1" dirty="0">
              <a:solidFill>
                <a:srgbClr val="000000"/>
              </a:solidFill>
              <a:effectLst/>
              <a:latin typeface="Noto IKEA Latin" panose="020B050204050402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0518909D-64F6-18C7-3885-35DDF548F194}"/>
              </a:ext>
            </a:extLst>
          </p:cNvPr>
          <p:cNvSpPr txBox="1"/>
          <p:nvPr/>
        </p:nvSpPr>
        <p:spPr>
          <a:xfrm>
            <a:off x="7324714" y="1083778"/>
            <a:ext cx="4322756" cy="4031873"/>
          </a:xfrm>
          <a:prstGeom prst="rect">
            <a:avLst/>
          </a:prstGeom>
          <a:noFill/>
        </p:spPr>
        <p:txBody>
          <a:bodyPr wrap="square" lIns="91440" tIns="45720" rIns="91440" bIns="45720" rtlCol="0" anchor="t">
            <a:spAutoFit/>
          </a:bodyPr>
          <a:lstStyle/>
          <a:p>
            <a:r>
              <a:rPr lang="en-CA" sz="2000" dirty="0">
                <a:latin typeface="Noto IKEA Latin"/>
              </a:rPr>
              <a:t>Gently used IKEA furniture can have another life through the IKEA Sell-back program. </a:t>
            </a:r>
          </a:p>
          <a:p>
            <a:endParaRPr lang="en-CA" sz="2000" dirty="0">
              <a:latin typeface="Noto IKEA Latin"/>
            </a:endParaRPr>
          </a:p>
          <a:p>
            <a:r>
              <a:rPr lang="en-CA" sz="2000" dirty="0">
                <a:latin typeface="Noto IKEA Latin"/>
              </a:rPr>
              <a:t>The customer selling back a piece of furniture gets an in-store credit. </a:t>
            </a:r>
          </a:p>
          <a:p>
            <a:endParaRPr lang="en-CA" sz="2000" dirty="0">
              <a:latin typeface="Noto IKEA Latin"/>
            </a:endParaRPr>
          </a:p>
          <a:p>
            <a:r>
              <a:rPr lang="en-CA" sz="2000" dirty="0">
                <a:latin typeface="Noto IKEA Latin"/>
              </a:rPr>
              <a:t>We make the furniture available in the As-is department for customers to enjoy, at a good price. </a:t>
            </a:r>
          </a:p>
          <a:p>
            <a:endParaRPr lang="en-CA" dirty="0">
              <a:latin typeface="Noto IKEA Latin"/>
              <a:ea typeface="Calibri" panose="020F0502020204030204" pitchFamily="34" charset="0"/>
            </a:endParaRPr>
          </a:p>
          <a:p>
            <a:pPr marL="342900" indent="-342900">
              <a:buFont typeface="+mj-lt"/>
              <a:buAutoNum type="arabicPeriod"/>
            </a:pPr>
            <a:endParaRPr lang="en-CA" sz="1800" dirty="0">
              <a:effectLst/>
              <a:latin typeface="Noto IKEA Latin" panose="020B0502040504020204" pitchFamily="34" charset="0"/>
              <a:ea typeface="Calibri" panose="020F0502020204030204" pitchFamily="34" charset="0"/>
            </a:endParaRPr>
          </a:p>
        </p:txBody>
      </p:sp>
      <p:pic>
        <p:nvPicPr>
          <p:cNvPr id="1026" name="Picture 2" descr="Two people are in the Circular Hub or As-Is area of an IKEA store. One sits on a white dining table while they talk.">
            <a:extLst>
              <a:ext uri="{FF2B5EF4-FFF2-40B4-BE49-F238E27FC236}">
                <a16:creationId xmlns:a16="http://schemas.microsoft.com/office/drawing/2014/main" id="{E8D0B8D8-DB0C-522E-5BF8-465B377F6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30" y="1083778"/>
            <a:ext cx="6560127" cy="5301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632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white rectangular object with a green and white label&#10;&#10;Description automatically generated">
            <a:extLst>
              <a:ext uri="{FF2B5EF4-FFF2-40B4-BE49-F238E27FC236}">
                <a16:creationId xmlns:a16="http://schemas.microsoft.com/office/drawing/2014/main" id="{03E97EA8-8050-8D84-3805-A78367E78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494215" y="984515"/>
            <a:ext cx="3447219" cy="2585416"/>
          </a:xfrm>
          <a:prstGeom prst="rect">
            <a:avLst/>
          </a:prstGeom>
        </p:spPr>
      </p:pic>
      <p:pic>
        <p:nvPicPr>
          <p:cNvPr id="15" name="Picture 14">
            <a:extLst>
              <a:ext uri="{FF2B5EF4-FFF2-40B4-BE49-F238E27FC236}">
                <a16:creationId xmlns:a16="http://schemas.microsoft.com/office/drawing/2014/main" id="{0EE8F3CD-65B7-DD5E-0CA1-742900BFFD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5117" y="4117787"/>
            <a:ext cx="2608520" cy="1956390"/>
          </a:xfrm>
          <a:prstGeom prst="rect">
            <a:avLst/>
          </a:prstGeom>
        </p:spPr>
      </p:pic>
      <p:pic>
        <p:nvPicPr>
          <p:cNvPr id="16" name="Picture 15" descr="A white cabinet with plates and plates on it&#10;&#10;Description automatically generated">
            <a:extLst>
              <a:ext uri="{FF2B5EF4-FFF2-40B4-BE49-F238E27FC236}">
                <a16:creationId xmlns:a16="http://schemas.microsoft.com/office/drawing/2014/main" id="{A30583E0-F823-8ED4-1459-322EA74D03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059797" y="1290394"/>
            <a:ext cx="5467182" cy="4100387"/>
          </a:xfrm>
          <a:prstGeom prst="rect">
            <a:avLst/>
          </a:prstGeom>
        </p:spPr>
      </p:pic>
      <p:pic>
        <p:nvPicPr>
          <p:cNvPr id="17" name="Picture 16" descr="A sign in a store&#10;&#10;Description automatically generated">
            <a:extLst>
              <a:ext uri="{FF2B5EF4-FFF2-40B4-BE49-F238E27FC236}">
                <a16:creationId xmlns:a16="http://schemas.microsoft.com/office/drawing/2014/main" id="{DE6BB617-B2EA-80B8-C1D7-688AD4FD94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22123" y="1290394"/>
            <a:ext cx="5467180" cy="4100385"/>
          </a:xfrm>
          <a:prstGeom prst="rect">
            <a:avLst/>
          </a:prstGeom>
        </p:spPr>
      </p:pic>
    </p:spTree>
    <p:extLst>
      <p:ext uri="{BB962C8B-B14F-4D97-AF65-F5344CB8AC3E}">
        <p14:creationId xmlns:p14="http://schemas.microsoft.com/office/powerpoint/2010/main" val="3245571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7FBF81-120C-DCB5-43B6-9E4069D518CF}"/>
              </a:ext>
            </a:extLst>
          </p:cNvPr>
          <p:cNvPicPr>
            <a:picLocks noChangeAspect="1"/>
          </p:cNvPicPr>
          <p:nvPr/>
        </p:nvPicPr>
        <p:blipFill rotWithShape="1">
          <a:blip r:embed="rId3"/>
          <a:srcRect l="58861" t="13810" r="9170" b="17158"/>
          <a:stretch/>
        </p:blipFill>
        <p:spPr>
          <a:xfrm>
            <a:off x="0" y="0"/>
            <a:ext cx="12192001" cy="6858000"/>
          </a:xfrm>
          <a:prstGeom prst="rect">
            <a:avLst/>
          </a:prstGeom>
        </p:spPr>
      </p:pic>
    </p:spTree>
    <p:extLst>
      <p:ext uri="{BB962C8B-B14F-4D97-AF65-F5344CB8AC3E}">
        <p14:creationId xmlns:p14="http://schemas.microsoft.com/office/powerpoint/2010/main" val="1248812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28085-2595-3255-7DE5-96E42A25985F}"/>
              </a:ext>
            </a:extLst>
          </p:cNvPr>
          <p:cNvSpPr>
            <a:spLocks noGrp="1"/>
          </p:cNvSpPr>
          <p:nvPr>
            <p:ph type="title"/>
          </p:nvPr>
        </p:nvSpPr>
        <p:spPr>
          <a:xfrm>
            <a:off x="745734" y="362671"/>
            <a:ext cx="10517188" cy="1112821"/>
          </a:xfrm>
        </p:spPr>
        <p:txBody>
          <a:bodyPr/>
          <a:lstStyle/>
          <a:p>
            <a:r>
              <a:rPr lang="en-US" sz="3200" dirty="0"/>
              <a:t>The Recovery Process</a:t>
            </a:r>
            <a:br>
              <a:rPr lang="en-US" dirty="0"/>
            </a:br>
            <a:r>
              <a:rPr lang="en-US" sz="2400" b="0" dirty="0"/>
              <a:t>The IKEA way</a:t>
            </a:r>
            <a:endParaRPr lang="en-CA" b="0" dirty="0"/>
          </a:p>
        </p:txBody>
      </p:sp>
      <p:grpSp>
        <p:nvGrpSpPr>
          <p:cNvPr id="34" name="Group 33">
            <a:extLst>
              <a:ext uri="{FF2B5EF4-FFF2-40B4-BE49-F238E27FC236}">
                <a16:creationId xmlns:a16="http://schemas.microsoft.com/office/drawing/2014/main" id="{07A0B81A-576D-22D4-3396-46C74FB403CF}"/>
              </a:ext>
            </a:extLst>
          </p:cNvPr>
          <p:cNvGrpSpPr/>
          <p:nvPr/>
        </p:nvGrpSpPr>
        <p:grpSpPr>
          <a:xfrm>
            <a:off x="836611" y="2500148"/>
            <a:ext cx="8025145" cy="2810257"/>
            <a:chOff x="836611" y="2500148"/>
            <a:chExt cx="8025145" cy="2810257"/>
          </a:xfrm>
        </p:grpSpPr>
        <p:sp>
          <p:nvSpPr>
            <p:cNvPr id="7" name="TextBox 6">
              <a:extLst>
                <a:ext uri="{FF2B5EF4-FFF2-40B4-BE49-F238E27FC236}">
                  <a16:creationId xmlns:a16="http://schemas.microsoft.com/office/drawing/2014/main" id="{C08CF919-F514-A85B-8AF3-F80E7601DAFD}"/>
                </a:ext>
              </a:extLst>
            </p:cNvPr>
            <p:cNvSpPr txBox="1">
              <a:spLocks/>
            </p:cNvSpPr>
            <p:nvPr/>
          </p:nvSpPr>
          <p:spPr>
            <a:xfrm>
              <a:off x="836611" y="2500148"/>
              <a:ext cx="3060000" cy="1260000"/>
            </a:xfrm>
            <a:prstGeom prst="homePlate">
              <a:avLst/>
            </a:prstGeom>
            <a:solidFill>
              <a:srgbClr val="FF0000"/>
            </a:solidFill>
          </p:spPr>
          <p:txBody>
            <a:bodyPr wrap="square" anchor="b">
              <a:spAutoFit/>
            </a:bodyPr>
            <a:lstStyle/>
            <a:p>
              <a:r>
                <a:rPr lang="en-CA" dirty="0"/>
                <a:t>Goods from Returns &amp; Exchanges</a:t>
              </a:r>
            </a:p>
          </p:txBody>
        </p:sp>
        <p:sp>
          <p:nvSpPr>
            <p:cNvPr id="9" name="TextBox 8">
              <a:extLst>
                <a:ext uri="{FF2B5EF4-FFF2-40B4-BE49-F238E27FC236}">
                  <a16:creationId xmlns:a16="http://schemas.microsoft.com/office/drawing/2014/main" id="{79CC2619-0E74-D969-06DA-7F8C80B3AD57}"/>
                </a:ext>
              </a:extLst>
            </p:cNvPr>
            <p:cNvSpPr txBox="1">
              <a:spLocks/>
            </p:cNvSpPr>
            <p:nvPr/>
          </p:nvSpPr>
          <p:spPr>
            <a:xfrm>
              <a:off x="836611" y="4050405"/>
              <a:ext cx="3060000" cy="1260000"/>
            </a:xfrm>
            <a:prstGeom prst="homePlate">
              <a:avLst/>
            </a:prstGeom>
            <a:solidFill>
              <a:srgbClr val="FF0000"/>
            </a:solidFill>
          </p:spPr>
          <p:txBody>
            <a:bodyPr wrap="square" anchor="b">
              <a:spAutoFit/>
            </a:bodyPr>
            <a:lstStyle/>
            <a:p>
              <a:r>
                <a:rPr lang="en-CA" dirty="0"/>
                <a:t>Goods from inside the IKEA store</a:t>
              </a:r>
            </a:p>
          </p:txBody>
        </p:sp>
        <p:sp>
          <p:nvSpPr>
            <p:cNvPr id="11" name="TextBox 10">
              <a:extLst>
                <a:ext uri="{FF2B5EF4-FFF2-40B4-BE49-F238E27FC236}">
                  <a16:creationId xmlns:a16="http://schemas.microsoft.com/office/drawing/2014/main" id="{5F1E9AFD-6372-842A-6D3F-95411FEAF257}"/>
                </a:ext>
              </a:extLst>
            </p:cNvPr>
            <p:cNvSpPr txBox="1">
              <a:spLocks/>
            </p:cNvSpPr>
            <p:nvPr/>
          </p:nvSpPr>
          <p:spPr>
            <a:xfrm>
              <a:off x="4143308" y="3261489"/>
              <a:ext cx="2023262" cy="1260000"/>
            </a:xfrm>
            <a:prstGeom prst="homePlate">
              <a:avLst/>
            </a:prstGeom>
            <a:solidFill>
              <a:srgbClr val="00B0F0"/>
            </a:solidFill>
          </p:spPr>
          <p:txBody>
            <a:bodyPr wrap="square" anchor="b">
              <a:spAutoFit/>
            </a:bodyPr>
            <a:lstStyle/>
            <a:p>
              <a:r>
                <a:rPr lang="en-CA" dirty="0"/>
                <a:t>Checking</a:t>
              </a:r>
            </a:p>
          </p:txBody>
        </p:sp>
        <p:sp>
          <p:nvSpPr>
            <p:cNvPr id="13" name="TextBox 12">
              <a:extLst>
                <a:ext uri="{FF2B5EF4-FFF2-40B4-BE49-F238E27FC236}">
                  <a16:creationId xmlns:a16="http://schemas.microsoft.com/office/drawing/2014/main" id="{B1AA9927-AB13-6209-0BB8-20AAE73B3733}"/>
                </a:ext>
              </a:extLst>
            </p:cNvPr>
            <p:cNvSpPr txBox="1">
              <a:spLocks/>
            </p:cNvSpPr>
            <p:nvPr/>
          </p:nvSpPr>
          <p:spPr>
            <a:xfrm>
              <a:off x="6356655" y="3171489"/>
              <a:ext cx="2505101" cy="1440000"/>
            </a:xfrm>
            <a:prstGeom prst="homePlate">
              <a:avLst/>
            </a:prstGeom>
            <a:solidFill>
              <a:srgbClr val="00B050"/>
            </a:solidFill>
          </p:spPr>
          <p:txBody>
            <a:bodyPr wrap="square" anchor="b">
              <a:spAutoFit/>
            </a:bodyPr>
            <a:lstStyle/>
            <a:p>
              <a:r>
                <a:rPr lang="en-CA" dirty="0"/>
                <a:t>Decision: </a:t>
              </a:r>
              <a:br>
                <a:rPr lang="en-CA" dirty="0"/>
              </a:br>
              <a:r>
                <a:rPr lang="en-CA" dirty="0"/>
                <a:t>Where to send </a:t>
              </a:r>
              <a:br>
                <a:rPr lang="en-CA" dirty="0"/>
              </a:br>
              <a:r>
                <a:rPr lang="en-CA" dirty="0"/>
                <a:t>the goods</a:t>
              </a:r>
            </a:p>
          </p:txBody>
        </p:sp>
        <p:pic>
          <p:nvPicPr>
            <p:cNvPr id="27" name="Graphic 26">
              <a:extLst>
                <a:ext uri="{FF2B5EF4-FFF2-40B4-BE49-F238E27FC236}">
                  <a16:creationId xmlns:a16="http://schemas.microsoft.com/office/drawing/2014/main" id="{1054254B-EB70-2F02-BB30-57CD49876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68212" y="4152278"/>
              <a:ext cx="609600" cy="609600"/>
            </a:xfrm>
            <a:prstGeom prst="rect">
              <a:avLst/>
            </a:prstGeom>
          </p:spPr>
        </p:pic>
        <p:pic>
          <p:nvPicPr>
            <p:cNvPr id="29" name="Graphic 28">
              <a:extLst>
                <a:ext uri="{FF2B5EF4-FFF2-40B4-BE49-F238E27FC236}">
                  <a16:creationId xmlns:a16="http://schemas.microsoft.com/office/drawing/2014/main" id="{37488652-6475-7A21-47D1-65FB9D624D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3043" y="3456028"/>
              <a:ext cx="609600" cy="609600"/>
            </a:xfrm>
            <a:prstGeom prst="rect">
              <a:avLst/>
            </a:prstGeom>
          </p:spPr>
        </p:pic>
        <p:pic>
          <p:nvPicPr>
            <p:cNvPr id="31" name="Graphic 30">
              <a:extLst>
                <a:ext uri="{FF2B5EF4-FFF2-40B4-BE49-F238E27FC236}">
                  <a16:creationId xmlns:a16="http://schemas.microsoft.com/office/drawing/2014/main" id="{6B5D812B-05BD-2C22-5CF9-710355FA43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2076" y="3183673"/>
              <a:ext cx="609600" cy="609600"/>
            </a:xfrm>
            <a:prstGeom prst="rect">
              <a:avLst/>
            </a:prstGeom>
          </p:spPr>
        </p:pic>
        <p:pic>
          <p:nvPicPr>
            <p:cNvPr id="33" name="Graphic 32">
              <a:extLst>
                <a:ext uri="{FF2B5EF4-FFF2-40B4-BE49-F238E27FC236}">
                  <a16:creationId xmlns:a16="http://schemas.microsoft.com/office/drawing/2014/main" id="{7D60476C-4C57-3504-CB07-0134EE5C649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57011" y="2638507"/>
              <a:ext cx="609600" cy="609600"/>
            </a:xfrm>
            <a:prstGeom prst="rect">
              <a:avLst/>
            </a:prstGeom>
          </p:spPr>
        </p:pic>
      </p:grpSp>
      <p:sp>
        <p:nvSpPr>
          <p:cNvPr id="4" name="TextBox 3">
            <a:extLst>
              <a:ext uri="{FF2B5EF4-FFF2-40B4-BE49-F238E27FC236}">
                <a16:creationId xmlns:a16="http://schemas.microsoft.com/office/drawing/2014/main" id="{3607D179-936B-63E3-122F-88B1F7272ECD}"/>
              </a:ext>
            </a:extLst>
          </p:cNvPr>
          <p:cNvSpPr txBox="1"/>
          <p:nvPr/>
        </p:nvSpPr>
        <p:spPr>
          <a:xfrm>
            <a:off x="9100508" y="2721117"/>
            <a:ext cx="2846559" cy="2862322"/>
          </a:xfrm>
          <a:prstGeom prst="rect">
            <a:avLst/>
          </a:prstGeom>
          <a:noFill/>
        </p:spPr>
        <p:txBody>
          <a:bodyPr wrap="square" rtlCol="0">
            <a:spAutoFit/>
          </a:bodyPr>
          <a:lstStyle/>
          <a:p>
            <a:pPr marL="342900" indent="-342900">
              <a:buFont typeface="+mj-lt"/>
              <a:buAutoNum type="arabicPeriod"/>
            </a:pPr>
            <a:r>
              <a:rPr lang="en-CA" dirty="0"/>
              <a:t>Straight back to stock</a:t>
            </a:r>
          </a:p>
          <a:p>
            <a:pPr marL="342900" indent="-342900">
              <a:buFont typeface="+mj-lt"/>
              <a:buAutoNum type="arabicPeriod"/>
            </a:pPr>
            <a:r>
              <a:rPr lang="en-CA" dirty="0"/>
              <a:t>Fix and back to stock</a:t>
            </a:r>
          </a:p>
          <a:p>
            <a:pPr marL="342900" indent="-342900">
              <a:buFont typeface="+mj-lt"/>
              <a:buAutoNum type="arabicPeriod"/>
            </a:pPr>
            <a:r>
              <a:rPr lang="en-CA" dirty="0"/>
              <a:t>Internal damage </a:t>
            </a:r>
          </a:p>
          <a:p>
            <a:pPr marL="342900" indent="-342900">
              <a:buFont typeface="+mj-lt"/>
              <a:buAutoNum type="arabicPeriod"/>
            </a:pPr>
            <a:r>
              <a:rPr lang="en-CA" dirty="0"/>
              <a:t>Display withdrawals</a:t>
            </a:r>
          </a:p>
          <a:p>
            <a:pPr marL="342900" indent="-342900">
              <a:buFont typeface="+mj-lt"/>
              <a:buAutoNum type="arabicPeriod"/>
            </a:pPr>
            <a:r>
              <a:rPr lang="en-CA" dirty="0"/>
              <a:t>Sell in As-Is</a:t>
            </a:r>
          </a:p>
          <a:p>
            <a:pPr marL="342900" indent="-342900">
              <a:buFont typeface="+mj-lt"/>
              <a:buAutoNum type="arabicPeriod"/>
            </a:pPr>
            <a:r>
              <a:rPr lang="en-CA" dirty="0"/>
              <a:t>Use as spare parts</a:t>
            </a:r>
          </a:p>
          <a:p>
            <a:pPr marL="342900" indent="-342900">
              <a:buFont typeface="+mj-lt"/>
              <a:buAutoNum type="arabicPeriod"/>
            </a:pPr>
            <a:r>
              <a:rPr lang="en-CA" dirty="0"/>
              <a:t>Donate</a:t>
            </a:r>
          </a:p>
          <a:p>
            <a:pPr marL="342900" indent="-342900">
              <a:buFont typeface="+mj-lt"/>
              <a:buAutoNum type="arabicPeriod"/>
            </a:pPr>
            <a:r>
              <a:rPr lang="en-CA" dirty="0"/>
              <a:t>Recycling</a:t>
            </a:r>
          </a:p>
          <a:p>
            <a:pPr marL="342900" indent="-342900">
              <a:buFont typeface="+mj-lt"/>
              <a:buAutoNum type="arabicPeriod"/>
            </a:pPr>
            <a:endParaRPr lang="en-CA" b="1" dirty="0"/>
          </a:p>
          <a:p>
            <a:endParaRPr lang="en-CA" b="1" dirty="0"/>
          </a:p>
        </p:txBody>
      </p:sp>
    </p:spTree>
    <p:extLst>
      <p:ext uri="{BB962C8B-B14F-4D97-AF65-F5344CB8AC3E}">
        <p14:creationId xmlns:p14="http://schemas.microsoft.com/office/powerpoint/2010/main" val="1976631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C194A29-B046-94F4-5639-8D5A49E53562}"/>
              </a:ext>
            </a:extLst>
          </p:cNvPr>
          <p:cNvPicPr>
            <a:picLocks noChangeAspect="1"/>
          </p:cNvPicPr>
          <p:nvPr/>
        </p:nvPicPr>
        <p:blipFill rotWithShape="1">
          <a:blip r:embed="rId3"/>
          <a:srcRect l="16883" t="15562" r="17142" b="6439"/>
          <a:stretch/>
        </p:blipFill>
        <p:spPr>
          <a:xfrm>
            <a:off x="643467" y="1669479"/>
            <a:ext cx="5291666" cy="3519042"/>
          </a:xfrm>
          <a:prstGeom prst="rect">
            <a:avLst/>
          </a:prstGeom>
        </p:spPr>
      </p:pic>
      <p:pic>
        <p:nvPicPr>
          <p:cNvPr id="4" name="Picture 4">
            <a:extLst>
              <a:ext uri="{FF2B5EF4-FFF2-40B4-BE49-F238E27FC236}">
                <a16:creationId xmlns:a16="http://schemas.microsoft.com/office/drawing/2014/main" id="{14FD863D-079B-6FC5-7BAF-CDF3248E6CC1}"/>
              </a:ext>
            </a:extLst>
          </p:cNvPr>
          <p:cNvPicPr>
            <a:picLocks noChangeAspect="1"/>
          </p:cNvPicPr>
          <p:nvPr/>
        </p:nvPicPr>
        <p:blipFill rotWithShape="1">
          <a:blip r:embed="rId4"/>
          <a:srcRect l="17279" t="11538" r="16847" b="7692"/>
          <a:stretch/>
        </p:blipFill>
        <p:spPr>
          <a:xfrm>
            <a:off x="6256865" y="1604176"/>
            <a:ext cx="5291667" cy="3649647"/>
          </a:xfrm>
          <a:prstGeom prst="rect">
            <a:avLst/>
          </a:prstGeom>
        </p:spPr>
      </p:pic>
      <p:sp>
        <p:nvSpPr>
          <p:cNvPr id="5" name="TextBox 4">
            <a:extLst>
              <a:ext uri="{FF2B5EF4-FFF2-40B4-BE49-F238E27FC236}">
                <a16:creationId xmlns:a16="http://schemas.microsoft.com/office/drawing/2014/main" id="{1349B8AA-A472-B0B0-2687-BB1E969C3BD5}"/>
              </a:ext>
            </a:extLst>
          </p:cNvPr>
          <p:cNvSpPr txBox="1"/>
          <p:nvPr/>
        </p:nvSpPr>
        <p:spPr>
          <a:xfrm>
            <a:off x="6256865" y="5367934"/>
            <a:ext cx="61140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Noto IKEA Latin"/>
                <a:cs typeface="Arial"/>
              </a:rPr>
              <a:t>Repackaging returned products </a:t>
            </a:r>
          </a:p>
        </p:txBody>
      </p:sp>
      <p:sp>
        <p:nvSpPr>
          <p:cNvPr id="6" name="TextBox 5">
            <a:extLst>
              <a:ext uri="{FF2B5EF4-FFF2-40B4-BE49-F238E27FC236}">
                <a16:creationId xmlns:a16="http://schemas.microsoft.com/office/drawing/2014/main" id="{21C9FBAF-26AE-AD29-DAFB-1D7A2DA6A997}"/>
              </a:ext>
            </a:extLst>
          </p:cNvPr>
          <p:cNvSpPr txBox="1"/>
          <p:nvPr/>
        </p:nvSpPr>
        <p:spPr>
          <a:xfrm>
            <a:off x="562222" y="5321768"/>
            <a:ext cx="50162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Noto IKEA Latin"/>
                <a:cs typeface="Arial"/>
              </a:rPr>
              <a:t>Spare parts for almost every customer need</a:t>
            </a:r>
            <a:endParaRPr lang="en-US" dirty="0"/>
          </a:p>
        </p:txBody>
      </p:sp>
      <p:sp>
        <p:nvSpPr>
          <p:cNvPr id="7" name="Title 1">
            <a:extLst>
              <a:ext uri="{FF2B5EF4-FFF2-40B4-BE49-F238E27FC236}">
                <a16:creationId xmlns:a16="http://schemas.microsoft.com/office/drawing/2014/main" id="{03944CC5-ED5A-7E42-8924-767EE2A2C7BD}"/>
              </a:ext>
            </a:extLst>
          </p:cNvPr>
          <p:cNvSpPr>
            <a:spLocks noGrp="1"/>
          </p:cNvSpPr>
          <p:nvPr>
            <p:ph type="title"/>
          </p:nvPr>
        </p:nvSpPr>
        <p:spPr>
          <a:xfrm>
            <a:off x="643467" y="73274"/>
            <a:ext cx="10515600" cy="1325563"/>
          </a:xfrm>
        </p:spPr>
        <p:txBody>
          <a:bodyPr>
            <a:normAutofit/>
          </a:bodyPr>
          <a:lstStyle/>
          <a:p>
            <a:r>
              <a:rPr lang="en-CA" sz="3200" b="1" dirty="0">
                <a:solidFill>
                  <a:srgbClr val="000000"/>
                </a:solidFill>
                <a:effectLst/>
                <a:latin typeface="Noto IKEA Latin" panose="020B0502040504020204" pitchFamily="34" charset="0"/>
                <a:ea typeface="Calibri" panose="020F0502020204030204" pitchFamily="34" charset="0"/>
              </a:rPr>
              <a:t>Nothing is wasted</a:t>
            </a:r>
            <a:endParaRPr lang="en-CA" sz="3200" b="1" i="1" dirty="0">
              <a:solidFill>
                <a:srgbClr val="000000"/>
              </a:solidFill>
              <a:effectLst/>
              <a:latin typeface="Noto IKEA Latin" panose="020B0502040504020204" pitchFamily="34" charset="0"/>
              <a:ea typeface="Calibri" panose="020F0502020204030204" pitchFamily="34" charset="0"/>
            </a:endParaRPr>
          </a:p>
        </p:txBody>
      </p:sp>
    </p:spTree>
    <p:extLst>
      <p:ext uri="{BB962C8B-B14F-4D97-AF65-F5344CB8AC3E}">
        <p14:creationId xmlns:p14="http://schemas.microsoft.com/office/powerpoint/2010/main" val="1736471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a:extLst>
              <a:ext uri="{FF2B5EF4-FFF2-40B4-BE49-F238E27FC236}">
                <a16:creationId xmlns:a16="http://schemas.microsoft.com/office/drawing/2014/main" id="{FF3F3DFD-86E8-DC0A-20F3-F371025B4F1A}"/>
              </a:ext>
            </a:extLst>
          </p:cNvPr>
          <p:cNvSpPr/>
          <p:nvPr/>
        </p:nvSpPr>
        <p:spPr>
          <a:xfrm>
            <a:off x="242776" y="252219"/>
            <a:ext cx="11949223" cy="1041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lang="en-US" sz="3200" b="1" dirty="0">
                <a:solidFill>
                  <a:srgbClr val="000000"/>
                </a:solidFill>
                <a:latin typeface="Noto IKEA Latin"/>
              </a:rPr>
              <a:t>Love it longer – Replacement &amp; spare parts</a:t>
            </a:r>
            <a:endParaRPr sz="3200" b="1" dirty="0">
              <a:solidFill>
                <a:srgbClr val="000000"/>
              </a:solidFill>
              <a:latin typeface="Noto IKEA Latin"/>
            </a:endParaRPr>
          </a:p>
        </p:txBody>
      </p:sp>
      <p:pic>
        <p:nvPicPr>
          <p:cNvPr id="5" name="Picture 4" descr="A white sign with black text&#10;&#10;Description automatically generated">
            <a:extLst>
              <a:ext uri="{FF2B5EF4-FFF2-40B4-BE49-F238E27FC236}">
                <a16:creationId xmlns:a16="http://schemas.microsoft.com/office/drawing/2014/main" id="{5939CCB4-E387-21C1-0828-E2D3C59DCC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96334" y="2004605"/>
            <a:ext cx="5773477" cy="3695257"/>
          </a:xfrm>
          <a:prstGeom prst="rect">
            <a:avLst/>
          </a:prstGeom>
        </p:spPr>
      </p:pic>
      <p:pic>
        <p:nvPicPr>
          <p:cNvPr id="9" name="Picture 8" descr="A white and orange boxes on a shelf&#10;&#10;Description automatically generated">
            <a:extLst>
              <a:ext uri="{FF2B5EF4-FFF2-40B4-BE49-F238E27FC236}">
                <a16:creationId xmlns:a16="http://schemas.microsoft.com/office/drawing/2014/main" id="{D8145550-4A70-A40F-3170-8B5B854896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52679" y="2522478"/>
            <a:ext cx="5773478" cy="2659510"/>
          </a:xfrm>
          <a:prstGeom prst="rect">
            <a:avLst/>
          </a:prstGeom>
        </p:spPr>
      </p:pic>
      <p:pic>
        <p:nvPicPr>
          <p:cNvPr id="11" name="Picture 10" descr="A white sign on a shelf&#10;&#10;Description automatically generated">
            <a:extLst>
              <a:ext uri="{FF2B5EF4-FFF2-40B4-BE49-F238E27FC236}">
                <a16:creationId xmlns:a16="http://schemas.microsoft.com/office/drawing/2014/main" id="{B27C7C56-FE32-31BF-E2FD-4AE18FCF25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50" t="17406" r="24187" b="5582"/>
          <a:stretch/>
        </p:blipFill>
        <p:spPr>
          <a:xfrm rot="5400000">
            <a:off x="6584642" y="1293548"/>
            <a:ext cx="5773478" cy="5117369"/>
          </a:xfrm>
          <a:prstGeom prst="rect">
            <a:avLst/>
          </a:prstGeom>
        </p:spPr>
      </p:pic>
    </p:spTree>
    <p:extLst>
      <p:ext uri="{BB962C8B-B14F-4D97-AF65-F5344CB8AC3E}">
        <p14:creationId xmlns:p14="http://schemas.microsoft.com/office/powerpoint/2010/main" val="3600615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a:extLst>
              <a:ext uri="{FF2B5EF4-FFF2-40B4-BE49-F238E27FC236}">
                <a16:creationId xmlns:a16="http://schemas.microsoft.com/office/drawing/2014/main" id="{FF3F3DFD-86E8-DC0A-20F3-F371025B4F1A}"/>
              </a:ext>
            </a:extLst>
          </p:cNvPr>
          <p:cNvSpPr/>
          <p:nvPr/>
        </p:nvSpPr>
        <p:spPr>
          <a:xfrm>
            <a:off x="242777" y="252219"/>
            <a:ext cx="10515600" cy="1041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lang="en-US" sz="3200" b="1" dirty="0">
                <a:solidFill>
                  <a:srgbClr val="000000"/>
                </a:solidFill>
                <a:latin typeface="Noto IKEA Latin"/>
              </a:rPr>
              <a:t>Love it longer – care &amp; repair and upscale</a:t>
            </a:r>
            <a:endParaRPr sz="3200" b="1" dirty="0">
              <a:solidFill>
                <a:srgbClr val="000000"/>
              </a:solidFill>
              <a:latin typeface="Noto IKEA Latin"/>
            </a:endParaRPr>
          </a:p>
        </p:txBody>
      </p:sp>
      <p:pic>
        <p:nvPicPr>
          <p:cNvPr id="4" name="Picture 3" descr="A display of furniture in a store&#10;&#10;Description automatically generated">
            <a:extLst>
              <a:ext uri="{FF2B5EF4-FFF2-40B4-BE49-F238E27FC236}">
                <a16:creationId xmlns:a16="http://schemas.microsoft.com/office/drawing/2014/main" id="{3885EB33-89E5-8036-A09F-94661D3C8E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585" y="1128377"/>
            <a:ext cx="5506090" cy="5179454"/>
          </a:xfrm>
          <a:prstGeom prst="rect">
            <a:avLst/>
          </a:prstGeom>
        </p:spPr>
      </p:pic>
      <p:pic>
        <p:nvPicPr>
          <p:cNvPr id="10" name="Picture 9" descr="A chair on a green table&#10;&#10;Description automatically generated">
            <a:extLst>
              <a:ext uri="{FF2B5EF4-FFF2-40B4-BE49-F238E27FC236}">
                <a16:creationId xmlns:a16="http://schemas.microsoft.com/office/drawing/2014/main" id="{7D09FA07-8269-122A-6B15-7D7A34EC94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16344" y="2182214"/>
            <a:ext cx="5179455" cy="3097177"/>
          </a:xfrm>
          <a:prstGeom prst="rect">
            <a:avLst/>
          </a:prstGeom>
        </p:spPr>
      </p:pic>
      <p:pic>
        <p:nvPicPr>
          <p:cNvPr id="13" name="Picture 12">
            <a:extLst>
              <a:ext uri="{FF2B5EF4-FFF2-40B4-BE49-F238E27FC236}">
                <a16:creationId xmlns:a16="http://schemas.microsoft.com/office/drawing/2014/main" id="{FD57FFBB-BE2F-3E7F-AE63-E71071DF11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920123" y="2182215"/>
            <a:ext cx="5179454" cy="3097176"/>
          </a:xfrm>
          <a:prstGeom prst="rect">
            <a:avLst/>
          </a:prstGeom>
        </p:spPr>
      </p:pic>
    </p:spTree>
    <p:extLst>
      <p:ext uri="{BB962C8B-B14F-4D97-AF65-F5344CB8AC3E}">
        <p14:creationId xmlns:p14="http://schemas.microsoft.com/office/powerpoint/2010/main" val="821429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1DC43-B202-E07F-241F-E854E54369BA}"/>
            </a:ext>
          </a:extLst>
        </p:cNvPr>
        <p:cNvGrpSpPr/>
        <p:nvPr/>
      </p:nvGrpSpPr>
      <p:grpSpPr>
        <a:xfrm>
          <a:off x="0" y="0"/>
          <a:ext cx="0" cy="0"/>
          <a:chOff x="0" y="0"/>
          <a:chExt cx="0" cy="0"/>
        </a:xfrm>
      </p:grpSpPr>
      <p:sp>
        <p:nvSpPr>
          <p:cNvPr id="3" name="New shape">
            <a:extLst>
              <a:ext uri="{FF2B5EF4-FFF2-40B4-BE49-F238E27FC236}">
                <a16:creationId xmlns:a16="http://schemas.microsoft.com/office/drawing/2014/main" id="{567E7221-1701-1BE3-742C-E060C69A4B8D}"/>
              </a:ext>
            </a:extLst>
          </p:cNvPr>
          <p:cNvSpPr/>
          <p:nvPr/>
        </p:nvSpPr>
        <p:spPr>
          <a:xfrm>
            <a:off x="366446" y="436761"/>
            <a:ext cx="10515600" cy="1041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l"/>
            <a:r>
              <a:rPr lang="en-CA" sz="3200" b="1" dirty="0">
                <a:latin typeface="Noto IKEA"/>
                <a:hlinkClick r:id="rId3"/>
              </a:rPr>
              <a:t>IKEA Second Hand Tax Initiative (youtube.com)</a:t>
            </a:r>
            <a:endParaRPr sz="3200" b="1" dirty="0">
              <a:solidFill>
                <a:srgbClr val="000000"/>
              </a:solidFill>
              <a:latin typeface="Noto IKEA"/>
            </a:endParaRPr>
          </a:p>
        </p:txBody>
      </p:sp>
      <p:sp>
        <p:nvSpPr>
          <p:cNvPr id="4" name="TextBox 3">
            <a:extLst>
              <a:ext uri="{FF2B5EF4-FFF2-40B4-BE49-F238E27FC236}">
                <a16:creationId xmlns:a16="http://schemas.microsoft.com/office/drawing/2014/main" id="{85DFFA18-E299-3E48-856C-410C2EA9C7EC}"/>
              </a:ext>
            </a:extLst>
          </p:cNvPr>
          <p:cNvSpPr txBox="1"/>
          <p:nvPr/>
        </p:nvSpPr>
        <p:spPr>
          <a:xfrm>
            <a:off x="7089168" y="1399249"/>
            <a:ext cx="4736386" cy="4401205"/>
          </a:xfrm>
          <a:prstGeom prst="rect">
            <a:avLst/>
          </a:prstGeom>
          <a:noFill/>
        </p:spPr>
        <p:txBody>
          <a:bodyPr wrap="square">
            <a:spAutoFit/>
          </a:bodyPr>
          <a:lstStyle/>
          <a:p>
            <a:pPr algn="l"/>
            <a:r>
              <a:rPr lang="en-CA" sz="2000" i="0">
                <a:effectLst/>
                <a:highlight>
                  <a:srgbClr val="FFFFFF"/>
                </a:highlight>
                <a:latin typeface="Noto IKEA Latin" panose="020B0502040504020204" pitchFamily="34" charset="0"/>
              </a:rPr>
              <a:t>IKEA Canada Introduced the Second-Hand Tax (SHT) initiative in ON during Spring 2024 to Save Customers HST the Second Time Around.</a:t>
            </a:r>
          </a:p>
          <a:p>
            <a:endParaRPr lang="en-CA" sz="2000" b="0" i="0">
              <a:solidFill>
                <a:srgbClr val="484848"/>
              </a:solidFill>
              <a:effectLst/>
              <a:highlight>
                <a:srgbClr val="FFFFFF"/>
              </a:highlight>
              <a:latin typeface="Noto IKEA Latin" panose="020B0502040504020204" pitchFamily="34" charset="0"/>
            </a:endParaRPr>
          </a:p>
          <a:p>
            <a:r>
              <a:rPr lang="en-CA" sz="2000" b="0" i="0">
                <a:effectLst/>
                <a:highlight>
                  <a:srgbClr val="FFFFFF"/>
                </a:highlight>
                <a:latin typeface="Noto IKEA Latin" panose="020B0502040504020204" pitchFamily="34" charset="0"/>
              </a:rPr>
              <a:t>SHT isn’t a permanent solution. IKEA Canada invites the government and like-minded companies to help them put an end to the double tax on second-hand items, so that all Canadians can shop circular for less. </a:t>
            </a:r>
            <a:endParaRPr lang="en-CA" sz="2000">
              <a:latin typeface="Noto IKEA Latin" panose="020B0502040504020204" pitchFamily="34" charset="0"/>
            </a:endParaRPr>
          </a:p>
          <a:p>
            <a:pPr algn="l"/>
            <a:endParaRPr lang="en-CA" sz="2000" i="0">
              <a:effectLst/>
              <a:highlight>
                <a:srgbClr val="FFFFFF"/>
              </a:highlight>
              <a:latin typeface="Noto IKEA Latin" panose="020B0502040504020204" pitchFamily="34" charset="0"/>
            </a:endParaRPr>
          </a:p>
          <a:p>
            <a:br>
              <a:rPr lang="en-CA" sz="2000">
                <a:latin typeface="Noto IKEA Latin" panose="020B0502040504020204" pitchFamily="34" charset="0"/>
              </a:rPr>
            </a:br>
            <a:endParaRPr lang="en-CA" sz="2000">
              <a:latin typeface="Noto IKEA Latin" panose="020B0502040504020204" pitchFamily="34" charset="0"/>
            </a:endParaRPr>
          </a:p>
        </p:txBody>
      </p:sp>
      <p:pic>
        <p:nvPicPr>
          <p:cNvPr id="6" name="Picture 5">
            <a:extLst>
              <a:ext uri="{FF2B5EF4-FFF2-40B4-BE49-F238E27FC236}">
                <a16:creationId xmlns:a16="http://schemas.microsoft.com/office/drawing/2014/main" id="{6CEA07F8-FA6A-4565-79EA-ACA4900F7992}"/>
              </a:ext>
            </a:extLst>
          </p:cNvPr>
          <p:cNvPicPr>
            <a:picLocks noChangeAspect="1"/>
          </p:cNvPicPr>
          <p:nvPr/>
        </p:nvPicPr>
        <p:blipFill>
          <a:blip r:embed="rId4"/>
          <a:stretch>
            <a:fillRect/>
          </a:stretch>
        </p:blipFill>
        <p:spPr>
          <a:xfrm>
            <a:off x="490590" y="1399249"/>
            <a:ext cx="6598578" cy="4943078"/>
          </a:xfrm>
          <a:prstGeom prst="rect">
            <a:avLst/>
          </a:prstGeom>
        </p:spPr>
      </p:pic>
    </p:spTree>
    <p:extLst>
      <p:ext uri="{BB962C8B-B14F-4D97-AF65-F5344CB8AC3E}">
        <p14:creationId xmlns:p14="http://schemas.microsoft.com/office/powerpoint/2010/main" val="3928358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B7CC2A5-7508-C2FB-7FBB-F2BFD00307B4}"/>
              </a:ext>
            </a:extLst>
          </p:cNvPr>
          <p:cNvSpPr txBox="1"/>
          <p:nvPr/>
        </p:nvSpPr>
        <p:spPr>
          <a:xfrm>
            <a:off x="921819" y="842034"/>
            <a:ext cx="10193867" cy="4278094"/>
          </a:xfrm>
          <a:prstGeom prst="rect">
            <a:avLst/>
          </a:prstGeom>
          <a:noFill/>
        </p:spPr>
        <p:txBody>
          <a:bodyPr wrap="square">
            <a:spAutoFit/>
          </a:bodyPr>
          <a:lstStyle/>
          <a:p>
            <a:r>
              <a:rPr lang="en-CA" sz="4000" b="1" dirty="0">
                <a:latin typeface="Noto IKEA Latin" panose="020B0502040504020204" pitchFamily="34" charset="0"/>
              </a:rPr>
              <a:t>“To create a better everyday life for the many people.” </a:t>
            </a:r>
          </a:p>
          <a:p>
            <a:endParaRPr lang="en-CA" sz="3200" dirty="0">
              <a:latin typeface="Noto IKEA Latin" panose="020B0502040504020204" pitchFamily="34" charset="0"/>
            </a:endParaRPr>
          </a:p>
          <a:p>
            <a:r>
              <a:rPr lang="en-CA" sz="3200" dirty="0">
                <a:latin typeface="Noto IKEA Latin" panose="020B0502040504020204" pitchFamily="34" charset="0"/>
              </a:rPr>
              <a:t>This vision goes beyond home furnishing. We want to have a positive impact on the world – from the communities where we source our raw materials to the way our products help our customers live a more sustainable life at home.</a:t>
            </a:r>
          </a:p>
        </p:txBody>
      </p:sp>
    </p:spTree>
    <p:extLst>
      <p:ext uri="{BB962C8B-B14F-4D97-AF65-F5344CB8AC3E}">
        <p14:creationId xmlns:p14="http://schemas.microsoft.com/office/powerpoint/2010/main" val="3108044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0" descr="A picture containing floor, indoor, wall, child&#10;&#10;Description automatically generated">
            <a:extLst>
              <a:ext uri="{FF2B5EF4-FFF2-40B4-BE49-F238E27FC236}">
                <a16:creationId xmlns:a16="http://schemas.microsoft.com/office/drawing/2014/main" id="{4610343E-88ED-74B2-93DE-6A5E0B2526DF}"/>
              </a:ext>
            </a:extLst>
          </p:cNvPr>
          <p:cNvPicPr>
            <a:picLocks noChangeAspect="1"/>
          </p:cNvPicPr>
          <p:nvPr/>
        </p:nvPicPr>
        <p:blipFill rotWithShape="1">
          <a:blip r:embed="rId2">
            <a:extLst>
              <a:ext uri="{28A0092B-C50C-407E-A947-70E740481C1C}">
                <a14:useLocalDpi xmlns:a14="http://schemas.microsoft.com/office/drawing/2010/main" val="0"/>
              </a:ext>
            </a:extLst>
          </a:blip>
          <a:srcRect l="32162" r="14056"/>
          <a:stretch/>
        </p:blipFill>
        <p:spPr>
          <a:xfrm>
            <a:off x="0" y="0"/>
            <a:ext cx="6062176" cy="6858000"/>
          </a:xfrm>
          <a:prstGeom prst="rect">
            <a:avLst/>
          </a:prstGeom>
        </p:spPr>
      </p:pic>
      <p:sp>
        <p:nvSpPr>
          <p:cNvPr id="3" name="Title 1">
            <a:extLst>
              <a:ext uri="{FF2B5EF4-FFF2-40B4-BE49-F238E27FC236}">
                <a16:creationId xmlns:a16="http://schemas.microsoft.com/office/drawing/2014/main" id="{9458254C-C3A0-AAEC-44CF-0CAB048E7D35}"/>
              </a:ext>
            </a:extLst>
          </p:cNvPr>
          <p:cNvSpPr>
            <a:spLocks noGrp="1"/>
          </p:cNvSpPr>
          <p:nvPr>
            <p:ph type="title"/>
          </p:nvPr>
        </p:nvSpPr>
        <p:spPr>
          <a:xfrm>
            <a:off x="6677081" y="838800"/>
            <a:ext cx="4824771" cy="1728787"/>
          </a:xfrm>
        </p:spPr>
        <p:txBody>
          <a:bodyPr/>
          <a:lstStyle/>
          <a:p>
            <a:r>
              <a:rPr lang="en-US" sz="3200" dirty="0"/>
              <a:t>Our commitment</a:t>
            </a:r>
            <a:endParaRPr lang="en-CA" sz="3200" dirty="0"/>
          </a:p>
        </p:txBody>
      </p:sp>
      <p:sp>
        <p:nvSpPr>
          <p:cNvPr id="4" name="Text Placeholder 8">
            <a:extLst>
              <a:ext uri="{FF2B5EF4-FFF2-40B4-BE49-F238E27FC236}">
                <a16:creationId xmlns:a16="http://schemas.microsoft.com/office/drawing/2014/main" id="{FCDED535-9D46-CBCA-A852-551BB158B372}"/>
              </a:ext>
            </a:extLst>
          </p:cNvPr>
          <p:cNvSpPr txBox="1">
            <a:spLocks/>
          </p:cNvSpPr>
          <p:nvPr/>
        </p:nvSpPr>
        <p:spPr>
          <a:xfrm>
            <a:off x="6673616" y="1719987"/>
            <a:ext cx="5144632" cy="40942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2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2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800">
                <a:latin typeface="Noto IKEA Latin"/>
              </a:rPr>
              <a:t>We have a responsibility to act. </a:t>
            </a:r>
            <a:endParaRPr lang="en-US" sz="1800">
              <a:latin typeface="Noto IKEA Latin"/>
            </a:endParaRPr>
          </a:p>
          <a:p>
            <a:r>
              <a:rPr lang="en-CA" sz="1800">
                <a:latin typeface="Noto IKEA Latin"/>
              </a:rPr>
              <a:t>And we are optimistic that we can create positive change for people &amp; planet.</a:t>
            </a:r>
            <a:endParaRPr lang="en-US" sz="1800">
              <a:latin typeface="Noto IKEA Latin"/>
            </a:endParaRPr>
          </a:p>
          <a:p>
            <a:endParaRPr lang="en-CA" sz="1800" b="1"/>
          </a:p>
          <a:p>
            <a:r>
              <a:rPr lang="en-CA" sz="1800" b="1"/>
              <a:t>Three reasons why we must act</a:t>
            </a:r>
            <a:endParaRPr lang="en-CA" sz="1800"/>
          </a:p>
          <a:p>
            <a:pPr marL="457200" indent="-457200">
              <a:buFont typeface="+mj-lt"/>
              <a:buAutoNum type="arabicPeriod"/>
            </a:pPr>
            <a:r>
              <a:rPr lang="en-CA" sz="1800"/>
              <a:t>Climate change is our responsibility</a:t>
            </a:r>
          </a:p>
          <a:p>
            <a:pPr marL="457200" indent="-457200">
              <a:buFont typeface="+mj-lt"/>
              <a:buAutoNum type="arabicPeriod"/>
            </a:pPr>
            <a:r>
              <a:rPr lang="en-CA" sz="1800"/>
              <a:t>Our vision compels us to act</a:t>
            </a:r>
          </a:p>
          <a:p>
            <a:pPr marL="457200" indent="-457200">
              <a:buFont typeface="+mj-lt"/>
              <a:buAutoNum type="arabicPeriod"/>
            </a:pPr>
            <a:r>
              <a:rPr lang="en-CA" sz="1800"/>
              <a:t>Net zero sets the frame for future business growth</a:t>
            </a:r>
            <a:endParaRPr lang="en-US" sz="1800"/>
          </a:p>
          <a:p>
            <a:endParaRPr lang="en-CA" sz="1800" dirty="0"/>
          </a:p>
        </p:txBody>
      </p:sp>
    </p:spTree>
    <p:extLst>
      <p:ext uri="{BB962C8B-B14F-4D97-AF65-F5344CB8AC3E}">
        <p14:creationId xmlns:p14="http://schemas.microsoft.com/office/powerpoint/2010/main" val="3893397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6F2DF7-ED6C-9CDF-9209-BAF2AF977A28}"/>
              </a:ext>
            </a:extLst>
          </p:cNvPr>
          <p:cNvPicPr>
            <a:picLocks noChangeAspect="1"/>
          </p:cNvPicPr>
          <p:nvPr/>
        </p:nvPicPr>
        <p:blipFill>
          <a:blip r:embed="rId2"/>
          <a:stretch>
            <a:fillRect/>
          </a:stretch>
        </p:blipFill>
        <p:spPr>
          <a:xfrm>
            <a:off x="0" y="0"/>
            <a:ext cx="12192000" cy="6856062"/>
          </a:xfrm>
          <a:prstGeom prst="rect">
            <a:avLst/>
          </a:prstGeom>
        </p:spPr>
      </p:pic>
    </p:spTree>
    <p:extLst>
      <p:ext uri="{BB962C8B-B14F-4D97-AF65-F5344CB8AC3E}">
        <p14:creationId xmlns:p14="http://schemas.microsoft.com/office/powerpoint/2010/main" val="126938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sign with black text&#10;&#10;Description automatically generated">
            <a:extLst>
              <a:ext uri="{FF2B5EF4-FFF2-40B4-BE49-F238E27FC236}">
                <a16:creationId xmlns:a16="http://schemas.microsoft.com/office/drawing/2014/main" id="{52345D9B-D41E-148A-DB64-B902650C7987}"/>
              </a:ext>
            </a:extLst>
          </p:cNvPr>
          <p:cNvPicPr>
            <a:picLocks noChangeAspect="1"/>
          </p:cNvPicPr>
          <p:nvPr/>
        </p:nvPicPr>
        <p:blipFill>
          <a:blip r:embed="rId3"/>
          <a:stretch>
            <a:fillRect/>
          </a:stretch>
        </p:blipFill>
        <p:spPr>
          <a:xfrm>
            <a:off x="0" y="-26276"/>
            <a:ext cx="12192000" cy="6858000"/>
          </a:xfrm>
          <a:prstGeom prst="rect">
            <a:avLst/>
          </a:prstGeom>
        </p:spPr>
      </p:pic>
    </p:spTree>
    <p:extLst>
      <p:ext uri="{BB962C8B-B14F-4D97-AF65-F5344CB8AC3E}">
        <p14:creationId xmlns:p14="http://schemas.microsoft.com/office/powerpoint/2010/main" val="1437617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family sitting on the floor&#10;&#10;Description automatically generated">
            <a:extLst>
              <a:ext uri="{FF2B5EF4-FFF2-40B4-BE49-F238E27FC236}">
                <a16:creationId xmlns:a16="http://schemas.microsoft.com/office/drawing/2014/main" id="{94ED41AB-69D6-ADF3-8965-818D62151F7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695" b="7695"/>
          <a:stretch>
            <a:fillRect/>
          </a:stretch>
        </p:blipFill>
        <p:spPr/>
      </p:pic>
      <p:sp>
        <p:nvSpPr>
          <p:cNvPr id="10" name="Title 2">
            <a:extLst>
              <a:ext uri="{FF2B5EF4-FFF2-40B4-BE49-F238E27FC236}">
                <a16:creationId xmlns:a16="http://schemas.microsoft.com/office/drawing/2014/main" id="{943E6A45-C41E-5BC6-F4AF-92F9A849812C}"/>
              </a:ext>
            </a:extLst>
          </p:cNvPr>
          <p:cNvSpPr txBox="1">
            <a:spLocks/>
          </p:cNvSpPr>
          <p:nvPr/>
        </p:nvSpPr>
        <p:spPr>
          <a:xfrm>
            <a:off x="4130213" y="6244012"/>
            <a:ext cx="6899846" cy="838200"/>
          </a:xfrm>
          <a:prstGeom prst="rect">
            <a:avLst/>
          </a:prstGeom>
          <a:effectLst/>
        </p:spPr>
        <p:txBody>
          <a:bodyPr vert="horz" lIns="0" tIns="0" rIns="0" bIns="0" rtlCol="0" anchor="t" anchorCtr="0">
            <a:normAutofit/>
          </a:bodyPr>
          <a:lstStyle>
            <a:lvl1pPr algn="ctr" defTabSz="457200" rtl="0" eaLnBrk="1" latinLnBrk="0" hangingPunct="1">
              <a:lnSpc>
                <a:spcPct val="90000"/>
              </a:lnSpc>
              <a:spcBef>
                <a:spcPts val="0"/>
              </a:spcBef>
              <a:buNone/>
              <a:defRPr sz="4800" b="1" i="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CA" sz="2800" dirty="0">
                <a:solidFill>
                  <a:schemeClr val="tx1"/>
                </a:solidFill>
                <a:latin typeface="Noto IKEA Latin" panose="020B0502040504020204" pitchFamily="34" charset="0"/>
              </a:rPr>
              <a:t>Furnishing a home with $25 a month?</a:t>
            </a:r>
          </a:p>
        </p:txBody>
      </p:sp>
    </p:spTree>
    <p:extLst>
      <p:ext uri="{BB962C8B-B14F-4D97-AF65-F5344CB8AC3E}">
        <p14:creationId xmlns:p14="http://schemas.microsoft.com/office/powerpoint/2010/main" val="307518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ipboard with a white sheet of paper&#10;&#10;Description automatically generated">
            <a:extLst>
              <a:ext uri="{FF2B5EF4-FFF2-40B4-BE49-F238E27FC236}">
                <a16:creationId xmlns:a16="http://schemas.microsoft.com/office/drawing/2014/main" id="{9EF1693F-3421-3B08-1EFE-1A4B4CF954FF}"/>
              </a:ext>
            </a:extLst>
          </p:cNvPr>
          <p:cNvPicPr>
            <a:picLocks noGrp="1" noRot="1" noChangeAspect="1" noMove="1" noResize="1" noEditPoints="1" noAdjustHandles="1" noChangeArrowheads="1" noChangeShapeType="1" noCrop="1"/>
          </p:cNvPicPr>
          <p:nvPr>
            <p:ph type="pic" sz="quarter" idx="13"/>
          </p:nvPr>
        </p:nvPicPr>
        <p:blipFill>
          <a:blip r:embed="rId2">
            <a:extLst>
              <a:ext uri="{28A0092B-C50C-407E-A947-70E740481C1C}">
                <a14:useLocalDpi xmlns:a14="http://schemas.microsoft.com/office/drawing/2010/main" val="0"/>
              </a:ext>
            </a:extLst>
          </a:blip>
          <a:srcRect t="11993" b="11993"/>
          <a:stretch>
            <a:fillRect/>
          </a:stretch>
        </p:blipFill>
        <p:spPr/>
      </p:pic>
      <p:sp>
        <p:nvSpPr>
          <p:cNvPr id="3" name="Title 2">
            <a:extLst>
              <a:ext uri="{FF2B5EF4-FFF2-40B4-BE49-F238E27FC236}">
                <a16:creationId xmlns:a16="http://schemas.microsoft.com/office/drawing/2014/main" id="{119383A6-D673-95BD-FC03-9919C4F34797}"/>
              </a:ext>
            </a:extLst>
          </p:cNvPr>
          <p:cNvSpPr>
            <a:spLocks noGrp="1"/>
          </p:cNvSpPr>
          <p:nvPr>
            <p:ph type="title"/>
          </p:nvPr>
        </p:nvSpPr>
        <p:spPr>
          <a:xfrm>
            <a:off x="5827570" y="2290606"/>
            <a:ext cx="6154057" cy="1575663"/>
          </a:xfrm>
        </p:spPr>
        <p:txBody>
          <a:bodyPr>
            <a:normAutofit fontScale="90000"/>
          </a:bodyPr>
          <a:lstStyle/>
          <a:p>
            <a:r>
              <a:rPr lang="en-CA" sz="7300" dirty="0">
                <a:solidFill>
                  <a:schemeClr val="tx1"/>
                </a:solidFill>
                <a:latin typeface="Noto IKEA Latin" panose="020B0502040504020204" pitchFamily="34" charset="0"/>
              </a:rPr>
              <a:t>$4000 – 8000 </a:t>
            </a:r>
            <a:br>
              <a:rPr lang="en-CA" dirty="0">
                <a:solidFill>
                  <a:schemeClr val="tx1"/>
                </a:solidFill>
                <a:latin typeface="Noto IKEA Latin" panose="020B0502040504020204" pitchFamily="34" charset="0"/>
              </a:rPr>
            </a:br>
            <a:br>
              <a:rPr lang="en-CA" dirty="0">
                <a:solidFill>
                  <a:schemeClr val="tx1"/>
                </a:solidFill>
                <a:latin typeface="Noto IKEA Latin" panose="020B0502040504020204" pitchFamily="34" charset="0"/>
              </a:rPr>
            </a:br>
            <a:r>
              <a:rPr lang="en-CA" dirty="0">
                <a:solidFill>
                  <a:schemeClr val="tx1"/>
                </a:solidFill>
                <a:latin typeface="Noto IKEA Latin" panose="020B0502040504020204" pitchFamily="34" charset="0"/>
              </a:rPr>
              <a:t>To furnish one empty housing unit.</a:t>
            </a:r>
          </a:p>
        </p:txBody>
      </p:sp>
      <p:pic>
        <p:nvPicPr>
          <p:cNvPr id="6" name="Picture 5" descr="A white text on an orange background&#10;&#10;Description automatically generated">
            <a:extLst>
              <a:ext uri="{FF2B5EF4-FFF2-40B4-BE49-F238E27FC236}">
                <a16:creationId xmlns:a16="http://schemas.microsoft.com/office/drawing/2014/main" id="{8AE0F222-1A92-FC81-BA7D-963B092BF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476" y="1457368"/>
            <a:ext cx="1463368" cy="768268"/>
          </a:xfrm>
          <a:prstGeom prst="rect">
            <a:avLst/>
          </a:prstGeom>
        </p:spPr>
      </p:pic>
      <p:pic>
        <p:nvPicPr>
          <p:cNvPr id="7" name="Graphic 6">
            <a:extLst>
              <a:ext uri="{FF2B5EF4-FFF2-40B4-BE49-F238E27FC236}">
                <a16:creationId xmlns:a16="http://schemas.microsoft.com/office/drawing/2014/main" id="{1CB813D0-9EE2-811B-8A83-9F69D5A972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7550" y="3523097"/>
            <a:ext cx="2870908" cy="578169"/>
          </a:xfrm>
          <a:prstGeom prst="rect">
            <a:avLst/>
          </a:prstGeom>
        </p:spPr>
      </p:pic>
      <p:pic>
        <p:nvPicPr>
          <p:cNvPr id="8" name="Picture 7" descr="A yellow oval with black text&#10;&#10;Description automatically generated">
            <a:extLst>
              <a:ext uri="{FF2B5EF4-FFF2-40B4-BE49-F238E27FC236}">
                <a16:creationId xmlns:a16="http://schemas.microsoft.com/office/drawing/2014/main" id="{D086F3DD-8B2A-C523-8459-181C72F895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7550" y="1182040"/>
            <a:ext cx="1962926" cy="1308617"/>
          </a:xfrm>
          <a:prstGeom prst="rect">
            <a:avLst/>
          </a:prstGeom>
        </p:spPr>
      </p:pic>
      <p:pic>
        <p:nvPicPr>
          <p:cNvPr id="9" name="Picture 8" descr="A blue and white logo&#10;&#10;Description automatically generated">
            <a:extLst>
              <a:ext uri="{FF2B5EF4-FFF2-40B4-BE49-F238E27FC236}">
                <a16:creationId xmlns:a16="http://schemas.microsoft.com/office/drawing/2014/main" id="{6AD9771F-46C3-0767-708B-C323B90D57C5}"/>
              </a:ext>
            </a:extLst>
          </p:cNvPr>
          <p:cNvPicPr>
            <a:picLocks noChangeAspect="1"/>
          </p:cNvPicPr>
          <p:nvPr/>
        </p:nvPicPr>
        <p:blipFill>
          <a:blip r:embed="rId7">
            <a:extLst>
              <a:ext uri="{28A0092B-C50C-407E-A947-70E740481C1C}">
                <a14:useLocalDpi xmlns:a14="http://schemas.microsoft.com/office/drawing/2010/main" val="0"/>
              </a:ext>
            </a:extLst>
          </a:blip>
          <a:srcRect l="16932" t="23962" r="17201" b="24181"/>
          <a:stretch/>
        </p:blipFill>
        <p:spPr>
          <a:xfrm>
            <a:off x="3624101" y="2602079"/>
            <a:ext cx="1656397" cy="797775"/>
          </a:xfrm>
          <a:prstGeom prst="rect">
            <a:avLst/>
          </a:prstGeom>
        </p:spPr>
      </p:pic>
      <p:pic>
        <p:nvPicPr>
          <p:cNvPr id="10" name="Picture 9" descr="A red triangle with white text&#10;&#10;Description automatically generated">
            <a:extLst>
              <a:ext uri="{FF2B5EF4-FFF2-40B4-BE49-F238E27FC236}">
                <a16:creationId xmlns:a16="http://schemas.microsoft.com/office/drawing/2014/main" id="{F3793E53-ACEF-4F8F-BFD1-F811615649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530" b="95281" l="10000" r="90000">
                        <a14:foregroundMark x1="32667" y1="46824" x2="68556" y2="39201"/>
                        <a14:foregroundMark x1="68556" y1="39201" x2="50111" y2="88022"/>
                        <a14:foregroundMark x1="50111" y1="88022" x2="50333" y2="91652"/>
                        <a14:foregroundMark x1="33333" y1="39746" x2="55889" y2="41561"/>
                        <a14:foregroundMark x1="29444" y1="35572" x2="39111" y2="52450"/>
                        <a14:foregroundMark x1="26444" y1="39746" x2="48111" y2="87296"/>
                        <a14:foregroundMark x1="48111" y1="87296" x2="73556" y2="38475"/>
                        <a14:foregroundMark x1="73556" y1="38475" x2="40556" y2="19601"/>
                        <a14:foregroundMark x1="40556" y1="19601" x2="51000" y2="51724"/>
                        <a14:foregroundMark x1="47778" y1="47187" x2="69000" y2="46098"/>
                        <a14:foregroundMark x1="40444" y1="62976" x2="60222" y2="59710"/>
                        <a14:foregroundMark x1="44556" y1="56261" x2="60000" y2="56261"/>
                        <a14:foregroundMark x1="26444" y1="38657" x2="38778" y2="51361"/>
                        <a14:foregroundMark x1="50556" y1="9619" x2="50556" y2="8530"/>
                        <a14:foregroundMark x1="48000" y1="94918" x2="55889" y2="95281"/>
                      </a14:backgroundRemoval>
                    </a14:imgEffect>
                  </a14:imgLayer>
                </a14:imgProps>
              </a:ext>
              <a:ext uri="{28A0092B-C50C-407E-A947-70E740481C1C}">
                <a14:useLocalDpi xmlns:a14="http://schemas.microsoft.com/office/drawing/2010/main" val="0"/>
              </a:ext>
            </a:extLst>
          </a:blip>
          <a:stretch>
            <a:fillRect/>
          </a:stretch>
        </p:blipFill>
        <p:spPr>
          <a:xfrm>
            <a:off x="1753039" y="4915646"/>
            <a:ext cx="1380686" cy="845287"/>
          </a:xfrm>
          <a:prstGeom prst="rect">
            <a:avLst/>
          </a:prstGeom>
        </p:spPr>
      </p:pic>
      <p:pic>
        <p:nvPicPr>
          <p:cNvPr id="11" name="Picture 10" descr="A red sign with white text&#10;&#10;Description automatically generated">
            <a:extLst>
              <a:ext uri="{FF2B5EF4-FFF2-40B4-BE49-F238E27FC236}">
                <a16:creationId xmlns:a16="http://schemas.microsoft.com/office/drawing/2014/main" id="{0A6CB9EE-8309-C7E4-4A0E-BD9201F569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5485" y="2625547"/>
            <a:ext cx="1786225" cy="730536"/>
          </a:xfrm>
          <a:prstGeom prst="rect">
            <a:avLst/>
          </a:prstGeom>
        </p:spPr>
      </p:pic>
      <p:pic>
        <p:nvPicPr>
          <p:cNvPr id="12" name="Picture 11" descr="A yellow and blue sign&#10;&#10;Description automatically generated">
            <a:extLst>
              <a:ext uri="{FF2B5EF4-FFF2-40B4-BE49-F238E27FC236}">
                <a16:creationId xmlns:a16="http://schemas.microsoft.com/office/drawing/2014/main" id="{CFAD6889-406E-A503-B898-223ECE0236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69801" y="5273115"/>
            <a:ext cx="1919679" cy="687885"/>
          </a:xfrm>
          <a:prstGeom prst="rect">
            <a:avLst/>
          </a:prstGeom>
        </p:spPr>
      </p:pic>
      <p:pic>
        <p:nvPicPr>
          <p:cNvPr id="13" name="Picture 12" descr="A green and blue logo&#10;&#10;Description automatically generated">
            <a:extLst>
              <a:ext uri="{FF2B5EF4-FFF2-40B4-BE49-F238E27FC236}">
                <a16:creationId xmlns:a16="http://schemas.microsoft.com/office/drawing/2014/main" id="{04B23E11-C560-C941-68A7-981272F433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29013" y="4209917"/>
            <a:ext cx="2648922" cy="597078"/>
          </a:xfrm>
          <a:prstGeom prst="rect">
            <a:avLst/>
          </a:prstGeom>
        </p:spPr>
      </p:pic>
      <p:sp>
        <p:nvSpPr>
          <p:cNvPr id="14" name="Rectangle 13">
            <a:extLst>
              <a:ext uri="{FF2B5EF4-FFF2-40B4-BE49-F238E27FC236}">
                <a16:creationId xmlns:a16="http://schemas.microsoft.com/office/drawing/2014/main" id="{270FE22E-C5D5-3DF5-6D69-20C8671ADA6A}"/>
              </a:ext>
            </a:extLst>
          </p:cNvPr>
          <p:cNvSpPr/>
          <p:nvPr/>
        </p:nvSpPr>
        <p:spPr>
          <a:xfrm>
            <a:off x="7825936" y="3075057"/>
            <a:ext cx="2795958" cy="707886"/>
          </a:xfrm>
          <a:prstGeom prst="rect">
            <a:avLst/>
          </a:prstGeom>
          <a:noFill/>
        </p:spPr>
        <p:txBody>
          <a:bodyPr wrap="none" lIns="91440" tIns="45720" rIns="91440" bIns="45720">
            <a:spAutoFit/>
          </a:bodyPr>
          <a:lstStyle/>
          <a:p>
            <a:pPr algn="ctr"/>
            <a:r>
              <a:rPr lang="en-CA" sz="4000" b="1" dirty="0">
                <a:latin typeface="Noto IKEA Latin" panose="020B0502040504020204" pitchFamily="34" charset="0"/>
                <a:ea typeface="+mj-ea"/>
                <a:cs typeface="+mj-cs"/>
              </a:rPr>
              <a:t>per family</a:t>
            </a:r>
          </a:p>
        </p:txBody>
      </p:sp>
    </p:spTree>
    <p:extLst>
      <p:ext uri="{BB962C8B-B14F-4D97-AF65-F5344CB8AC3E}">
        <p14:creationId xmlns:p14="http://schemas.microsoft.com/office/powerpoint/2010/main" val="93682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oom with a wood floor and a window&#10;&#10;Description automatically generated">
            <a:extLst>
              <a:ext uri="{FF2B5EF4-FFF2-40B4-BE49-F238E27FC236}">
                <a16:creationId xmlns:a16="http://schemas.microsoft.com/office/drawing/2014/main" id="{1F8FCED6-DDAC-D8AF-A6BF-1FD88978A6A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Title 2">
            <a:extLst>
              <a:ext uri="{FF2B5EF4-FFF2-40B4-BE49-F238E27FC236}">
                <a16:creationId xmlns:a16="http://schemas.microsoft.com/office/drawing/2014/main" id="{F2AEBDFF-40BE-DA44-8BF0-4A823E5739EB}"/>
              </a:ext>
            </a:extLst>
          </p:cNvPr>
          <p:cNvSpPr>
            <a:spLocks noGrp="1"/>
          </p:cNvSpPr>
          <p:nvPr>
            <p:ph type="title"/>
          </p:nvPr>
        </p:nvSpPr>
        <p:spPr>
          <a:xfrm>
            <a:off x="1066401" y="5878938"/>
            <a:ext cx="10576014" cy="599873"/>
          </a:xfrm>
          <a:ln>
            <a:noFill/>
          </a:ln>
        </p:spPr>
        <p:txBody>
          <a:bodyPr>
            <a:noAutofit/>
          </a:bodyPr>
          <a:lstStyle/>
          <a:p>
            <a:pPr algn="l"/>
            <a:r>
              <a:rPr lang="en-CA" sz="4000" b="1" dirty="0">
                <a:latin typeface="Noto IKEA Latin" panose="020B0502040504020204" pitchFamily="34" charset="0"/>
              </a:rPr>
              <a:t>Children sleeping on floors</a:t>
            </a:r>
          </a:p>
        </p:txBody>
      </p:sp>
      <p:pic>
        <p:nvPicPr>
          <p:cNvPr id="11" name="Picture 10" descr="A yellow background with black text&#10;&#10;Description automatically generated">
            <a:extLst>
              <a:ext uri="{FF2B5EF4-FFF2-40B4-BE49-F238E27FC236}">
                <a16:creationId xmlns:a16="http://schemas.microsoft.com/office/drawing/2014/main" id="{1AF9A6FF-43EE-47E5-A1D9-E21B1D356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14" y="-7310563"/>
            <a:ext cx="12192000" cy="6664677"/>
          </a:xfrm>
          <a:prstGeom prst="rect">
            <a:avLst/>
          </a:prstGeom>
        </p:spPr>
      </p:pic>
    </p:spTree>
    <p:extLst>
      <p:ext uri="{BB962C8B-B14F-4D97-AF65-F5344CB8AC3E}">
        <p14:creationId xmlns:p14="http://schemas.microsoft.com/office/powerpoint/2010/main" val="2090037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itting on the floor&#10;&#10;Description automatically generated">
            <a:extLst>
              <a:ext uri="{FF2B5EF4-FFF2-40B4-BE49-F238E27FC236}">
                <a16:creationId xmlns:a16="http://schemas.microsoft.com/office/drawing/2014/main" id="{1ADAF578-31B5-2EA5-4CD6-2094000EA25B}"/>
              </a:ext>
            </a:extLst>
          </p:cNvPr>
          <p:cNvPicPr>
            <a:picLocks noGrp="1" noRot="1" noChangeAspect="1" noMove="1" noResize="1" noEditPoints="1" noAdjustHandles="1" noChangeArrowheads="1" noChangeShapeType="1" noCrop="1"/>
          </p:cNvPicPr>
          <p:nvPr>
            <p:ph type="pic" sz="quarter" idx="13"/>
          </p:nvPr>
        </p:nvPicPr>
        <p:blipFill>
          <a:blip r:embed="rId2">
            <a:extLst>
              <a:ext uri="{28A0092B-C50C-407E-A947-70E740481C1C}">
                <a14:useLocalDpi xmlns:a14="http://schemas.microsoft.com/office/drawing/2010/main" val="0"/>
              </a:ext>
            </a:extLst>
          </a:blip>
          <a:srcRect t="21875" b="21875"/>
          <a:stretch>
            <a:fillRect/>
          </a:stretch>
        </p:blipFill>
        <p:spPr/>
      </p:pic>
      <p:pic>
        <p:nvPicPr>
          <p:cNvPr id="12" name="object 12"/>
          <p:cNvPicPr/>
          <p:nvPr/>
        </p:nvPicPr>
        <p:blipFill>
          <a:blip r:embed="rId3" cstate="print"/>
          <a:stretch>
            <a:fillRect/>
          </a:stretch>
        </p:blipFill>
        <p:spPr>
          <a:xfrm>
            <a:off x="5640512" y="647794"/>
            <a:ext cx="4161034" cy="1184605"/>
          </a:xfrm>
          <a:prstGeom prst="rect">
            <a:avLst/>
          </a:prstGeom>
        </p:spPr>
      </p:pic>
      <p:pic>
        <p:nvPicPr>
          <p:cNvPr id="10" name="Picture 9" descr="A yellow and blue sign&#10;&#10;Description automatically generated">
            <a:extLst>
              <a:ext uri="{FF2B5EF4-FFF2-40B4-BE49-F238E27FC236}">
                <a16:creationId xmlns:a16="http://schemas.microsoft.com/office/drawing/2014/main" id="{C6AEA11E-6312-605E-6F63-CDD99B6F5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552" y="647794"/>
            <a:ext cx="3305873" cy="1184605"/>
          </a:xfrm>
          <a:prstGeom prst="rect">
            <a:avLst/>
          </a:prstGeom>
        </p:spPr>
      </p:pic>
      <p:sp>
        <p:nvSpPr>
          <p:cNvPr id="2" name="TextBox 1">
            <a:extLst>
              <a:ext uri="{FF2B5EF4-FFF2-40B4-BE49-F238E27FC236}">
                <a16:creationId xmlns:a16="http://schemas.microsoft.com/office/drawing/2014/main" id="{AA3B297B-B00E-F855-211D-F53AC0233BFA}"/>
              </a:ext>
            </a:extLst>
          </p:cNvPr>
          <p:cNvSpPr txBox="1"/>
          <p:nvPr/>
        </p:nvSpPr>
        <p:spPr>
          <a:xfrm>
            <a:off x="4468472" y="516821"/>
            <a:ext cx="1027416" cy="1446550"/>
          </a:xfrm>
          <a:prstGeom prst="rect">
            <a:avLst/>
          </a:prstGeom>
          <a:noFill/>
        </p:spPr>
        <p:txBody>
          <a:bodyPr wrap="square" rtlCol="0">
            <a:spAutoFit/>
          </a:bodyPr>
          <a:lstStyle/>
          <a:p>
            <a:r>
              <a:rPr lang="en-US" sz="8800" b="1" dirty="0">
                <a:solidFill>
                  <a:schemeClr val="bg1"/>
                </a:solidFill>
                <a:latin typeface="Noto IKEA Latin" panose="020B0502040504020204" pitchFamily="34" charset="0"/>
              </a:rPr>
              <a:t>+</a:t>
            </a:r>
            <a:endParaRPr lang="en-CA" sz="8800" b="1" dirty="0">
              <a:solidFill>
                <a:schemeClr val="bg1"/>
              </a:solidFill>
              <a:latin typeface="Noto IKEA Latin" panose="020B0502040504020204" pitchFamily="34" charset="0"/>
            </a:endParaRPr>
          </a:p>
        </p:txBody>
      </p:sp>
    </p:spTree>
    <p:extLst>
      <p:ext uri="{BB962C8B-B14F-4D97-AF65-F5344CB8AC3E}">
        <p14:creationId xmlns:p14="http://schemas.microsoft.com/office/powerpoint/2010/main" val="3965152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Google Shape;213;p39"/>
          <p:cNvSpPr txBox="1">
            <a:spLocks noGrp="1"/>
          </p:cNvSpPr>
          <p:nvPr>
            <p:ph type="title"/>
          </p:nvPr>
        </p:nvSpPr>
        <p:spPr>
          <a:xfrm>
            <a:off x="1135616" y="-121828"/>
            <a:ext cx="10809423" cy="810381"/>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lt2"/>
              </a:buClr>
              <a:buSzPts val="4400"/>
              <a:buFont typeface="Roboto Black"/>
              <a:buNone/>
            </a:pPr>
            <a:r>
              <a:rPr lang="en-US" sz="3200" b="1" dirty="0">
                <a:latin typeface="Noto IKEA Latin" panose="020B0502040504020204" pitchFamily="34" charset="0"/>
              </a:rPr>
              <a:t>A second life for returned mattresses</a:t>
            </a:r>
          </a:p>
        </p:txBody>
      </p:sp>
      <p:pic>
        <p:nvPicPr>
          <p:cNvPr id="4" name="Picture 3" descr="A screenshot of a graph&#10;&#10;Description automatically generated">
            <a:extLst>
              <a:ext uri="{FF2B5EF4-FFF2-40B4-BE49-F238E27FC236}">
                <a16:creationId xmlns:a16="http://schemas.microsoft.com/office/drawing/2014/main" id="{8F57791A-2D74-221D-8D32-99D3B0150EC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3699" y="698500"/>
            <a:ext cx="10671110" cy="6224814"/>
          </a:xfrm>
          <a:prstGeom prst="rect">
            <a:avLst/>
          </a:prstGeom>
        </p:spPr>
      </p:pic>
      <p:sp>
        <p:nvSpPr>
          <p:cNvPr id="5" name="Rectangle 4">
            <a:extLst>
              <a:ext uri="{FF2B5EF4-FFF2-40B4-BE49-F238E27FC236}">
                <a16:creationId xmlns:a16="http://schemas.microsoft.com/office/drawing/2014/main" id="{A004627D-3493-2739-9551-61143CC5A76A}"/>
              </a:ext>
            </a:extLst>
          </p:cNvPr>
          <p:cNvSpPr/>
          <p:nvPr/>
        </p:nvSpPr>
        <p:spPr>
          <a:xfrm>
            <a:off x="132799" y="6490419"/>
            <a:ext cx="2882519" cy="276999"/>
          </a:xfrm>
          <a:prstGeom prst="rect">
            <a:avLst/>
          </a:prstGeom>
          <a:noFill/>
        </p:spPr>
        <p:txBody>
          <a:bodyPr wrap="none" lIns="91440" tIns="45720" rIns="91440" bIns="45720">
            <a:spAutoFit/>
          </a:bodyPr>
          <a:lstStyle/>
          <a:p>
            <a:pPr algn="ctr"/>
            <a:r>
              <a:rPr lang="en-US" sz="1200" b="1" i="1" dirty="0">
                <a:ln w="0"/>
                <a:effectLst>
                  <a:outerShdw blurRad="38100" dist="19050" dir="2700000" algn="tl" rotWithShape="0">
                    <a:schemeClr val="dk1">
                      <a:alpha val="40000"/>
                    </a:schemeClr>
                  </a:outerShdw>
                </a:effectLst>
              </a:rPr>
              <a:t>Lifetime stats to September 2024</a:t>
            </a:r>
            <a:endParaRPr lang="en-US" sz="1200" b="1" i="1" cap="none" spc="0" dirty="0">
              <a:ln w="0"/>
              <a:solidFill>
                <a:schemeClr val="tx1"/>
              </a:solidFill>
              <a:effectLst>
                <a:outerShdw blurRad="38100" dist="19050" dir="2700000" algn="tl" rotWithShape="0">
                  <a:schemeClr val="dk1">
                    <a:alpha val="40000"/>
                  </a:schemeClr>
                </a:outerShdw>
              </a:effectLst>
            </a:endParaRPr>
          </a:p>
        </p:txBody>
      </p:sp>
      <p:pic>
        <p:nvPicPr>
          <p:cNvPr id="6" name="Picture 5" descr="A yellow and blue sign&#10;&#10;Description automatically generated">
            <a:extLst>
              <a:ext uri="{FF2B5EF4-FFF2-40B4-BE49-F238E27FC236}">
                <a16:creationId xmlns:a16="http://schemas.microsoft.com/office/drawing/2014/main" id="{CEE31B5B-122B-7E77-8808-3942E787A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469" y="2307924"/>
            <a:ext cx="627811" cy="224965"/>
          </a:xfrm>
          <a:prstGeom prst="rect">
            <a:avLst/>
          </a:prstGeom>
        </p:spPr>
      </p:pic>
      <p:pic>
        <p:nvPicPr>
          <p:cNvPr id="7" name="Picture 6" descr="A yellow and blue sign&#10;&#10;Description automatically generated">
            <a:extLst>
              <a:ext uri="{FF2B5EF4-FFF2-40B4-BE49-F238E27FC236}">
                <a16:creationId xmlns:a16="http://schemas.microsoft.com/office/drawing/2014/main" id="{6E3AF740-FA0C-18B9-F5EF-8EED6E77C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641" y="1334186"/>
            <a:ext cx="627811" cy="224965"/>
          </a:xfrm>
          <a:prstGeom prst="rect">
            <a:avLst/>
          </a:prstGeom>
        </p:spPr>
      </p:pic>
      <p:pic>
        <p:nvPicPr>
          <p:cNvPr id="8" name="Picture 7" descr="A yellow and blue sign&#10;&#10;Description automatically generated">
            <a:extLst>
              <a:ext uri="{FF2B5EF4-FFF2-40B4-BE49-F238E27FC236}">
                <a16:creationId xmlns:a16="http://schemas.microsoft.com/office/drawing/2014/main" id="{5EEF1507-D688-FEB5-02DF-CA6729DB8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641" y="2195441"/>
            <a:ext cx="627811" cy="224965"/>
          </a:xfrm>
          <a:prstGeom prst="rect">
            <a:avLst/>
          </a:prstGeom>
        </p:spPr>
      </p:pic>
      <p:pic>
        <p:nvPicPr>
          <p:cNvPr id="9" name="Picture 8" descr="A yellow and blue sign&#10;&#10;Description automatically generated">
            <a:extLst>
              <a:ext uri="{FF2B5EF4-FFF2-40B4-BE49-F238E27FC236}">
                <a16:creationId xmlns:a16="http://schemas.microsoft.com/office/drawing/2014/main" id="{33C4DA76-973F-9621-E6E1-0EAEE5F86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641" y="3006424"/>
            <a:ext cx="627811" cy="224965"/>
          </a:xfrm>
          <a:prstGeom prst="rect">
            <a:avLst/>
          </a:prstGeom>
        </p:spPr>
      </p:pic>
      <p:pic>
        <p:nvPicPr>
          <p:cNvPr id="10" name="Picture 9" descr="A yellow and blue sign&#10;&#10;Description automatically generated">
            <a:extLst>
              <a:ext uri="{FF2B5EF4-FFF2-40B4-BE49-F238E27FC236}">
                <a16:creationId xmlns:a16="http://schemas.microsoft.com/office/drawing/2014/main" id="{D9EDA56F-3CF9-2DC7-2AD5-FC74BCE2A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641" y="4066491"/>
            <a:ext cx="627811" cy="224965"/>
          </a:xfrm>
          <a:prstGeom prst="rect">
            <a:avLst/>
          </a:prstGeom>
        </p:spPr>
      </p:pic>
      <p:pic>
        <p:nvPicPr>
          <p:cNvPr id="11" name="Picture 10" descr="A yellow and blue sign&#10;&#10;Description automatically generated">
            <a:extLst>
              <a:ext uri="{FF2B5EF4-FFF2-40B4-BE49-F238E27FC236}">
                <a16:creationId xmlns:a16="http://schemas.microsoft.com/office/drawing/2014/main" id="{16062022-29CA-E07E-2455-9F4CD6C2D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641" y="4748422"/>
            <a:ext cx="627811" cy="224965"/>
          </a:xfrm>
          <a:prstGeom prst="rect">
            <a:avLst/>
          </a:prstGeom>
        </p:spPr>
      </p:pic>
      <p:pic>
        <p:nvPicPr>
          <p:cNvPr id="12" name="Picture 11" descr="A yellow and blue sign&#10;&#10;Description automatically generated">
            <a:extLst>
              <a:ext uri="{FF2B5EF4-FFF2-40B4-BE49-F238E27FC236}">
                <a16:creationId xmlns:a16="http://schemas.microsoft.com/office/drawing/2014/main" id="{9E741AE9-AD6B-3951-DC1A-363B75E80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641" y="5126558"/>
            <a:ext cx="627811" cy="224965"/>
          </a:xfrm>
          <a:prstGeom prst="rect">
            <a:avLst/>
          </a:prstGeom>
        </p:spPr>
      </p:pic>
      <p:pic>
        <p:nvPicPr>
          <p:cNvPr id="15" name="Graphic 14" descr="Woman with kid with solid fill">
            <a:extLst>
              <a:ext uri="{FF2B5EF4-FFF2-40B4-BE49-F238E27FC236}">
                <a16:creationId xmlns:a16="http://schemas.microsoft.com/office/drawing/2014/main" id="{B30DE1D6-03AB-A107-078F-C053A0FC29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89993" y="3140526"/>
            <a:ext cx="531931" cy="531931"/>
          </a:xfrm>
          <a:prstGeom prst="rect">
            <a:avLst/>
          </a:prstGeom>
        </p:spPr>
      </p:pic>
      <p:pic>
        <p:nvPicPr>
          <p:cNvPr id="17" name="Graphic 16" descr="Man with solid fill">
            <a:extLst>
              <a:ext uri="{FF2B5EF4-FFF2-40B4-BE49-F238E27FC236}">
                <a16:creationId xmlns:a16="http://schemas.microsoft.com/office/drawing/2014/main" id="{F55DB7D5-29E2-57E3-CED3-7F4C839245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19743" y="1236945"/>
            <a:ext cx="531931" cy="531931"/>
          </a:xfrm>
          <a:prstGeom prst="rect">
            <a:avLst/>
          </a:prstGeom>
        </p:spPr>
      </p:pic>
      <p:pic>
        <p:nvPicPr>
          <p:cNvPr id="19" name="Graphic 18" descr="Woman with solid fill">
            <a:extLst>
              <a:ext uri="{FF2B5EF4-FFF2-40B4-BE49-F238E27FC236}">
                <a16:creationId xmlns:a16="http://schemas.microsoft.com/office/drawing/2014/main" id="{BBC337E8-384B-97B7-4F07-9398F6D7D8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06303" y="4995458"/>
            <a:ext cx="434489" cy="434489"/>
          </a:xfrm>
          <a:prstGeom prst="rect">
            <a:avLst/>
          </a:prstGeom>
        </p:spPr>
      </p:pic>
      <p:pic>
        <p:nvPicPr>
          <p:cNvPr id="21" name="Graphic 20" descr="Family with boy with solid fill">
            <a:extLst>
              <a:ext uri="{FF2B5EF4-FFF2-40B4-BE49-F238E27FC236}">
                <a16:creationId xmlns:a16="http://schemas.microsoft.com/office/drawing/2014/main" id="{B84A4251-2372-6BF4-C7BB-E1C525AC01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18513" y="5564814"/>
            <a:ext cx="531931" cy="531931"/>
          </a:xfrm>
          <a:prstGeom prst="rect">
            <a:avLst/>
          </a:prstGeom>
        </p:spPr>
      </p:pic>
      <p:pic>
        <p:nvPicPr>
          <p:cNvPr id="27" name="Graphic 26" descr="Family with two children with solid fill">
            <a:extLst>
              <a:ext uri="{FF2B5EF4-FFF2-40B4-BE49-F238E27FC236}">
                <a16:creationId xmlns:a16="http://schemas.microsoft.com/office/drawing/2014/main" id="{638F9A62-4B92-3589-9379-091CA6C9661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907630" y="2295207"/>
            <a:ext cx="673262" cy="673262"/>
          </a:xfrm>
          <a:prstGeom prst="rect">
            <a:avLst/>
          </a:prstGeom>
        </p:spPr>
      </p:pic>
      <p:pic>
        <p:nvPicPr>
          <p:cNvPr id="29" name="Graphic 28" descr="Man with kid with solid fill">
            <a:extLst>
              <a:ext uri="{FF2B5EF4-FFF2-40B4-BE49-F238E27FC236}">
                <a16:creationId xmlns:a16="http://schemas.microsoft.com/office/drawing/2014/main" id="{645265C6-A239-BE96-D266-4E838334C57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889993" y="3844514"/>
            <a:ext cx="466934" cy="466934"/>
          </a:xfrm>
          <a:prstGeom prst="rect">
            <a:avLst/>
          </a:prstGeom>
        </p:spPr>
      </p:pic>
      <p:pic>
        <p:nvPicPr>
          <p:cNvPr id="31" name="Graphic 30" descr="Group with solid fill">
            <a:extLst>
              <a:ext uri="{FF2B5EF4-FFF2-40B4-BE49-F238E27FC236}">
                <a16:creationId xmlns:a16="http://schemas.microsoft.com/office/drawing/2014/main" id="{63F0D683-A878-6B88-1F17-3B5AD2D7BFE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956082" y="4340119"/>
            <a:ext cx="520473" cy="52047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ollage of people and objects&#10;&#10;Description automatically generated">
            <a:extLst>
              <a:ext uri="{FF2B5EF4-FFF2-40B4-BE49-F238E27FC236}">
                <a16:creationId xmlns:a16="http://schemas.microsoft.com/office/drawing/2014/main" id="{564B0082-393A-5935-1C28-ECE9FD53ABF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90066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6995872" y="2547325"/>
            <a:ext cx="2461895" cy="560070"/>
            <a:chOff x="9730739" y="0"/>
            <a:chExt cx="2461895" cy="560070"/>
          </a:xfrm>
        </p:grpSpPr>
        <p:pic>
          <p:nvPicPr>
            <p:cNvPr id="4" name="object 4"/>
            <p:cNvPicPr/>
            <p:nvPr/>
          </p:nvPicPr>
          <p:blipFill>
            <a:blip r:embed="rId3" cstate="print"/>
            <a:stretch>
              <a:fillRect/>
            </a:stretch>
          </p:blipFill>
          <p:spPr>
            <a:xfrm>
              <a:off x="10461497" y="198120"/>
              <a:ext cx="1571231" cy="311657"/>
            </a:xfrm>
            <a:prstGeom prst="rect">
              <a:avLst/>
            </a:prstGeom>
          </p:spPr>
        </p:pic>
        <p:sp>
          <p:nvSpPr>
            <p:cNvPr id="5" name="object 5"/>
            <p:cNvSpPr/>
            <p:nvPr/>
          </p:nvSpPr>
          <p:spPr>
            <a:xfrm>
              <a:off x="9730739" y="0"/>
              <a:ext cx="2461895" cy="560070"/>
            </a:xfrm>
            <a:custGeom>
              <a:avLst/>
              <a:gdLst/>
              <a:ahLst/>
              <a:cxnLst/>
              <a:rect l="l" t="t" r="r" b="b"/>
              <a:pathLst>
                <a:path w="2461895" h="560070">
                  <a:moveTo>
                    <a:pt x="2461272" y="0"/>
                  </a:moveTo>
                  <a:lnTo>
                    <a:pt x="0" y="0"/>
                  </a:lnTo>
                  <a:lnTo>
                    <a:pt x="0" y="560070"/>
                  </a:lnTo>
                  <a:lnTo>
                    <a:pt x="2461272" y="560070"/>
                  </a:lnTo>
                  <a:lnTo>
                    <a:pt x="2461272" y="0"/>
                  </a:lnTo>
                  <a:close/>
                </a:path>
              </a:pathLst>
            </a:custGeom>
            <a:solidFill>
              <a:srgbClr val="FFFFFF"/>
            </a:solidFill>
          </p:spPr>
          <p:txBody>
            <a:bodyPr wrap="square" lIns="0" tIns="0" rIns="0" bIns="0" rtlCol="0"/>
            <a:lstStyle/>
            <a:p>
              <a:endParaRPr/>
            </a:p>
          </p:txBody>
        </p:sp>
      </p:grpSp>
      <p:sp>
        <p:nvSpPr>
          <p:cNvPr id="9" name="object 9"/>
          <p:cNvSpPr txBox="1">
            <a:spLocks noGrp="1"/>
          </p:cNvSpPr>
          <p:nvPr>
            <p:ph type="title"/>
          </p:nvPr>
        </p:nvSpPr>
        <p:spPr>
          <a:xfrm>
            <a:off x="258003" y="-333773"/>
            <a:ext cx="11710807" cy="1544277"/>
          </a:xfrm>
        </p:spPr>
        <p:txBody>
          <a:bodyPr vert="horz" wrap="square" lIns="0" tIns="651518" rIns="0" bIns="0" rtlCol="0">
            <a:spAutoFit/>
          </a:bodyPr>
          <a:lstStyle/>
          <a:p>
            <a:r>
              <a:rPr lang="en-CA" sz="3200" b="1" dirty="0">
                <a:latin typeface="Noto IKEA Latin" panose="020B0502040504020204" pitchFamily="34" charset="0"/>
              </a:rPr>
              <a:t>Canada-wide solution</a:t>
            </a:r>
            <a:br>
              <a:rPr lang="en-CA" sz="3200" b="1" dirty="0">
                <a:latin typeface="Noto IKEA Latin" panose="020B0502040504020204" pitchFamily="34" charset="0"/>
              </a:rPr>
            </a:br>
            <a:r>
              <a:rPr lang="en-CA" sz="3200" b="1" dirty="0">
                <a:latin typeface="Noto IKEA Latin" panose="020B0502040504020204" pitchFamily="34" charset="0"/>
              </a:rPr>
              <a:t>Social &amp; Circular Impact Model</a:t>
            </a:r>
          </a:p>
        </p:txBody>
      </p:sp>
      <p:pic>
        <p:nvPicPr>
          <p:cNvPr id="14" name="object 10">
            <a:extLst>
              <a:ext uri="{FF2B5EF4-FFF2-40B4-BE49-F238E27FC236}">
                <a16:creationId xmlns:a16="http://schemas.microsoft.com/office/drawing/2014/main" id="{6CF66599-A576-A1AA-016D-3795F70B4612}"/>
              </a:ext>
            </a:extLst>
          </p:cNvPr>
          <p:cNvPicPr/>
          <p:nvPr/>
        </p:nvPicPr>
        <p:blipFill>
          <a:blip r:embed="rId4" cstate="print"/>
          <a:stretch>
            <a:fillRect/>
          </a:stretch>
        </p:blipFill>
        <p:spPr>
          <a:xfrm>
            <a:off x="0" y="2124856"/>
            <a:ext cx="12191999" cy="3352787"/>
          </a:xfrm>
          <a:prstGeom prst="rect">
            <a:avLst/>
          </a:prstGeom>
        </p:spPr>
      </p:pic>
      <p:pic>
        <p:nvPicPr>
          <p:cNvPr id="15" name="Picture 14" descr="A yellow and blue sign&#10;&#10;Description automatically generated">
            <a:extLst>
              <a:ext uri="{FF2B5EF4-FFF2-40B4-BE49-F238E27FC236}">
                <a16:creationId xmlns:a16="http://schemas.microsoft.com/office/drawing/2014/main" id="{A0A57767-9B3A-C11C-0630-D7B8AEA4B9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3717" y="3675513"/>
            <a:ext cx="637952" cy="228600"/>
          </a:xfrm>
          <a:prstGeom prst="rect">
            <a:avLst/>
          </a:prstGeom>
        </p:spPr>
      </p:pic>
      <p:pic>
        <p:nvPicPr>
          <p:cNvPr id="16" name="Picture 15" descr="A yellow and blue sign&#10;&#10;Description automatically generated">
            <a:extLst>
              <a:ext uri="{FF2B5EF4-FFF2-40B4-BE49-F238E27FC236}">
                <a16:creationId xmlns:a16="http://schemas.microsoft.com/office/drawing/2014/main" id="{83DE2216-F16F-EAFC-6CCA-C79110BAD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8790" y="3332613"/>
            <a:ext cx="637952" cy="228600"/>
          </a:xfrm>
          <a:prstGeom prst="rect">
            <a:avLst/>
          </a:prstGeom>
        </p:spPr>
      </p:pic>
      <p:pic>
        <p:nvPicPr>
          <p:cNvPr id="19" name="Picture 18" descr="A yellow and blue sign&#10;&#10;Description automatically generated">
            <a:extLst>
              <a:ext uri="{FF2B5EF4-FFF2-40B4-BE49-F238E27FC236}">
                <a16:creationId xmlns:a16="http://schemas.microsoft.com/office/drawing/2014/main" id="{6080634B-5EB1-9480-04FC-2F9FC6FEE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0390" y="2365521"/>
            <a:ext cx="637952" cy="228600"/>
          </a:xfrm>
          <a:prstGeom prst="rect">
            <a:avLst/>
          </a:prstGeom>
        </p:spPr>
      </p:pic>
      <p:pic>
        <p:nvPicPr>
          <p:cNvPr id="21" name="Picture 20" descr="A yellow and blue sign&#10;&#10;Description automatically generated">
            <a:extLst>
              <a:ext uri="{FF2B5EF4-FFF2-40B4-BE49-F238E27FC236}">
                <a16:creationId xmlns:a16="http://schemas.microsoft.com/office/drawing/2014/main" id="{F1ED5B4A-92C8-B1AF-96C5-FE074A6C3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1290" y="3579634"/>
            <a:ext cx="637952" cy="228600"/>
          </a:xfrm>
          <a:prstGeom prst="rect">
            <a:avLst/>
          </a:prstGeom>
        </p:spPr>
      </p:pic>
      <p:pic>
        <p:nvPicPr>
          <p:cNvPr id="22" name="Picture 21" descr="A yellow and blue sign&#10;&#10;Description automatically generated">
            <a:extLst>
              <a:ext uri="{FF2B5EF4-FFF2-40B4-BE49-F238E27FC236}">
                <a16:creationId xmlns:a16="http://schemas.microsoft.com/office/drawing/2014/main" id="{1EB5B825-6D29-24EB-1F3E-35F333B33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0380" y="4138943"/>
            <a:ext cx="637952" cy="228600"/>
          </a:xfrm>
          <a:prstGeom prst="rect">
            <a:avLst/>
          </a:prstGeom>
        </p:spPr>
      </p:pic>
      <p:pic>
        <p:nvPicPr>
          <p:cNvPr id="23" name="Picture 22" descr="A yellow and blue sign&#10;&#10;Description automatically generated">
            <a:extLst>
              <a:ext uri="{FF2B5EF4-FFF2-40B4-BE49-F238E27FC236}">
                <a16:creationId xmlns:a16="http://schemas.microsoft.com/office/drawing/2014/main" id="{89BBC356-184C-4DA5-DA49-BD33C80001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1780" y="4710443"/>
            <a:ext cx="637952" cy="228600"/>
          </a:xfrm>
          <a:prstGeom prst="rect">
            <a:avLst/>
          </a:prstGeom>
        </p:spPr>
      </p:pic>
      <p:pic>
        <p:nvPicPr>
          <p:cNvPr id="24" name="Picture 23" descr="A yellow and blue sign&#10;&#10;Description automatically generated">
            <a:extLst>
              <a:ext uri="{FF2B5EF4-FFF2-40B4-BE49-F238E27FC236}">
                <a16:creationId xmlns:a16="http://schemas.microsoft.com/office/drawing/2014/main" id="{E1C4C9EE-D6E4-4FE0-54C0-4E6FE0DFA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957" y="4507123"/>
            <a:ext cx="637952" cy="228600"/>
          </a:xfrm>
          <a:prstGeom prst="rect">
            <a:avLst/>
          </a:prstGeom>
        </p:spPr>
      </p:pic>
      <p:pic>
        <p:nvPicPr>
          <p:cNvPr id="25" name="Picture 24" descr="A yellow and blue sign&#10;&#10;Description automatically generated">
            <a:extLst>
              <a:ext uri="{FF2B5EF4-FFF2-40B4-BE49-F238E27FC236}">
                <a16:creationId xmlns:a16="http://schemas.microsoft.com/office/drawing/2014/main" id="{2AC11506-31D3-CC54-047C-F7776DDE9E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0537" y="4562361"/>
            <a:ext cx="637952" cy="228600"/>
          </a:xfrm>
          <a:prstGeom prst="rect">
            <a:avLst/>
          </a:prstGeom>
        </p:spPr>
      </p:pic>
      <p:pic>
        <p:nvPicPr>
          <p:cNvPr id="26" name="Picture 25" descr="A yellow and blue sign&#10;&#10;Description automatically generated">
            <a:extLst>
              <a:ext uri="{FF2B5EF4-FFF2-40B4-BE49-F238E27FC236}">
                <a16:creationId xmlns:a16="http://schemas.microsoft.com/office/drawing/2014/main" id="{D5A221E1-D4BE-8C50-CF4B-44273DF908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9476" y="4982238"/>
            <a:ext cx="637952" cy="228600"/>
          </a:xfrm>
          <a:prstGeom prst="rect">
            <a:avLst/>
          </a:prstGeom>
        </p:spPr>
      </p:pic>
      <p:sp>
        <p:nvSpPr>
          <p:cNvPr id="12" name="Rectangle 11">
            <a:extLst>
              <a:ext uri="{FF2B5EF4-FFF2-40B4-BE49-F238E27FC236}">
                <a16:creationId xmlns:a16="http://schemas.microsoft.com/office/drawing/2014/main" id="{186568E4-0F23-68E3-DB9E-2FCD2E0A886D}"/>
              </a:ext>
            </a:extLst>
          </p:cNvPr>
          <p:cNvSpPr/>
          <p:nvPr/>
        </p:nvSpPr>
        <p:spPr>
          <a:xfrm>
            <a:off x="9825887" y="-1652"/>
            <a:ext cx="2366112" cy="2124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65938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itting on the floor&#10;&#10;Description automatically generated">
            <a:extLst>
              <a:ext uri="{FF2B5EF4-FFF2-40B4-BE49-F238E27FC236}">
                <a16:creationId xmlns:a16="http://schemas.microsoft.com/office/drawing/2014/main" id="{1ADAF578-31B5-2EA5-4CD6-2094000EA25B}"/>
              </a:ext>
            </a:extLst>
          </p:cNvPr>
          <p:cNvPicPr>
            <a:picLocks noGrp="1" noRot="1" noChangeAspect="1" noMove="1" noResize="1" noEditPoints="1" noAdjustHandles="1" noChangeArrowheads="1" noChangeShapeType="1" noCrop="1"/>
          </p:cNvPicPr>
          <p:nvPr>
            <p:ph type="pic" sz="quarter" idx="13"/>
          </p:nvPr>
        </p:nvPicPr>
        <p:blipFill>
          <a:blip r:embed="rId2">
            <a:extLst>
              <a:ext uri="{28A0092B-C50C-407E-A947-70E740481C1C}">
                <a14:useLocalDpi xmlns:a14="http://schemas.microsoft.com/office/drawing/2010/main" val="0"/>
              </a:ext>
            </a:extLst>
          </a:blip>
          <a:srcRect t="21875" b="21875"/>
          <a:stretch>
            <a:fillRect/>
          </a:stretch>
        </p:blipFill>
        <p:spPr/>
      </p:pic>
      <p:pic>
        <p:nvPicPr>
          <p:cNvPr id="12" name="object 12"/>
          <p:cNvPicPr/>
          <p:nvPr/>
        </p:nvPicPr>
        <p:blipFill>
          <a:blip r:embed="rId3" cstate="print"/>
          <a:stretch>
            <a:fillRect/>
          </a:stretch>
        </p:blipFill>
        <p:spPr>
          <a:xfrm>
            <a:off x="5640512" y="647794"/>
            <a:ext cx="4161034" cy="1184605"/>
          </a:xfrm>
          <a:prstGeom prst="rect">
            <a:avLst/>
          </a:prstGeom>
        </p:spPr>
      </p:pic>
      <p:pic>
        <p:nvPicPr>
          <p:cNvPr id="10" name="Picture 9" descr="A yellow and blue sign&#10;&#10;Description automatically generated">
            <a:extLst>
              <a:ext uri="{FF2B5EF4-FFF2-40B4-BE49-F238E27FC236}">
                <a16:creationId xmlns:a16="http://schemas.microsoft.com/office/drawing/2014/main" id="{C6AEA11E-6312-605E-6F63-CDD99B6F5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552" y="647794"/>
            <a:ext cx="3305873" cy="1184605"/>
          </a:xfrm>
          <a:prstGeom prst="rect">
            <a:avLst/>
          </a:prstGeom>
        </p:spPr>
      </p:pic>
      <p:sp>
        <p:nvSpPr>
          <p:cNvPr id="2" name="TextBox 1">
            <a:extLst>
              <a:ext uri="{FF2B5EF4-FFF2-40B4-BE49-F238E27FC236}">
                <a16:creationId xmlns:a16="http://schemas.microsoft.com/office/drawing/2014/main" id="{AA3B297B-B00E-F855-211D-F53AC0233BFA}"/>
              </a:ext>
            </a:extLst>
          </p:cNvPr>
          <p:cNvSpPr txBox="1"/>
          <p:nvPr/>
        </p:nvSpPr>
        <p:spPr>
          <a:xfrm>
            <a:off x="4468472" y="516821"/>
            <a:ext cx="1027416" cy="1446550"/>
          </a:xfrm>
          <a:prstGeom prst="rect">
            <a:avLst/>
          </a:prstGeom>
          <a:noFill/>
        </p:spPr>
        <p:txBody>
          <a:bodyPr wrap="square" rtlCol="0">
            <a:spAutoFit/>
          </a:bodyPr>
          <a:lstStyle/>
          <a:p>
            <a:r>
              <a:rPr lang="en-US" sz="8800" b="1" dirty="0">
                <a:solidFill>
                  <a:schemeClr val="bg1"/>
                </a:solidFill>
                <a:latin typeface="Noto IKEA Latin" panose="020B0502040504020204" pitchFamily="34" charset="0"/>
              </a:rPr>
              <a:t>+</a:t>
            </a:r>
            <a:endParaRPr lang="en-CA" sz="8800" b="1" dirty="0">
              <a:solidFill>
                <a:schemeClr val="bg1"/>
              </a:solidFill>
              <a:latin typeface="Noto IKEA Latin" panose="020B0502040504020204" pitchFamily="34" charset="0"/>
            </a:endParaRPr>
          </a:p>
        </p:txBody>
      </p:sp>
      <p:sp>
        <p:nvSpPr>
          <p:cNvPr id="3" name="Title 12">
            <a:extLst>
              <a:ext uri="{FF2B5EF4-FFF2-40B4-BE49-F238E27FC236}">
                <a16:creationId xmlns:a16="http://schemas.microsoft.com/office/drawing/2014/main" id="{85F37954-9AA6-E667-E7DC-8D0E39FD06D4}"/>
              </a:ext>
            </a:extLst>
          </p:cNvPr>
          <p:cNvSpPr>
            <a:spLocks noGrp="1"/>
          </p:cNvSpPr>
          <p:nvPr>
            <p:ph type="title"/>
          </p:nvPr>
        </p:nvSpPr>
        <p:spPr>
          <a:xfrm>
            <a:off x="93038" y="2248940"/>
            <a:ext cx="11599524" cy="1180060"/>
          </a:xfrm>
        </p:spPr>
        <p:txBody>
          <a:bodyPr>
            <a:normAutofit/>
          </a:bodyPr>
          <a:lstStyle/>
          <a:p>
            <a:r>
              <a:rPr lang="en-US" sz="4400" b="1" dirty="0">
                <a:latin typeface="Noto IKEA Latin" panose="020B0502040504020204" pitchFamily="34" charset="0"/>
              </a:rPr>
              <a:t>How can you support?</a:t>
            </a:r>
            <a:endParaRPr lang="en-CA" sz="4400" b="1" dirty="0">
              <a:latin typeface="Noto IKEA Latin" panose="020B0502040504020204" pitchFamily="34" charset="0"/>
            </a:endParaRPr>
          </a:p>
        </p:txBody>
      </p:sp>
    </p:spTree>
    <p:extLst>
      <p:ext uri="{BB962C8B-B14F-4D97-AF65-F5344CB8AC3E}">
        <p14:creationId xmlns:p14="http://schemas.microsoft.com/office/powerpoint/2010/main" val="526106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gvar Kamprad standing in the IKEA store wear-house with a cardboard box.">
            <a:extLst>
              <a:ext uri="{FF2B5EF4-FFF2-40B4-BE49-F238E27FC236}">
                <a16:creationId xmlns:a16="http://schemas.microsoft.com/office/drawing/2014/main" id="{9A48F954-5D9F-BC61-BA52-B14140E3F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147" r="25147"/>
          <a:stretch>
            <a:fillRect/>
          </a:stretch>
        </p:blipFill>
        <p:spPr bwMode="auto">
          <a:xfrm>
            <a:off x="0" y="0"/>
            <a:ext cx="606217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1ED9FB5-B01A-CDDD-7DE5-A9CCA7E56A3F}"/>
              </a:ext>
            </a:extLst>
          </p:cNvPr>
          <p:cNvPicPr>
            <a:picLocks noChangeAspect="1"/>
          </p:cNvPicPr>
          <p:nvPr/>
        </p:nvPicPr>
        <p:blipFill>
          <a:blip r:embed="rId4"/>
          <a:stretch>
            <a:fillRect/>
          </a:stretch>
        </p:blipFill>
        <p:spPr>
          <a:xfrm>
            <a:off x="6129826" y="2445280"/>
            <a:ext cx="5821018" cy="1967439"/>
          </a:xfrm>
          <a:prstGeom prst="rect">
            <a:avLst/>
          </a:prstGeom>
        </p:spPr>
      </p:pic>
      <p:sp>
        <p:nvSpPr>
          <p:cNvPr id="4" name="Title 3">
            <a:extLst>
              <a:ext uri="{FF2B5EF4-FFF2-40B4-BE49-F238E27FC236}">
                <a16:creationId xmlns:a16="http://schemas.microsoft.com/office/drawing/2014/main" id="{F458556A-E80D-698F-9DE2-04E9E0F4C61F}"/>
              </a:ext>
            </a:extLst>
          </p:cNvPr>
          <p:cNvSpPr>
            <a:spLocks noGrp="1"/>
          </p:cNvSpPr>
          <p:nvPr>
            <p:ph type="title"/>
          </p:nvPr>
        </p:nvSpPr>
        <p:spPr>
          <a:xfrm>
            <a:off x="6594123" y="170953"/>
            <a:ext cx="4824771" cy="1728787"/>
          </a:xfrm>
        </p:spPr>
        <p:txBody>
          <a:bodyPr/>
          <a:lstStyle/>
          <a:p>
            <a:r>
              <a:rPr lang="en-GB" sz="3200" b="1" dirty="0">
                <a:solidFill>
                  <a:prstClr val="black"/>
                </a:solidFill>
                <a:latin typeface="Noto IKEA Latin" panose="020B0502040504020204" pitchFamily="34" charset="0"/>
                <a:cs typeface="Verdana"/>
              </a:rPr>
              <a:t>Our sustainability legacy</a:t>
            </a:r>
            <a:endParaRPr lang="en-US" sz="3200" dirty="0"/>
          </a:p>
        </p:txBody>
      </p:sp>
    </p:spTree>
    <p:extLst>
      <p:ext uri="{BB962C8B-B14F-4D97-AF65-F5344CB8AC3E}">
        <p14:creationId xmlns:p14="http://schemas.microsoft.com/office/powerpoint/2010/main" val="2307245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3F263A-2EB2-6006-A07D-6F467CF82B44}"/>
              </a:ext>
            </a:extLst>
          </p:cNvPr>
          <p:cNvSpPr txBox="1"/>
          <p:nvPr/>
        </p:nvSpPr>
        <p:spPr>
          <a:xfrm>
            <a:off x="1138029" y="1386366"/>
            <a:ext cx="10073309" cy="2862322"/>
          </a:xfrm>
          <a:prstGeom prst="rect">
            <a:avLst/>
          </a:prstGeom>
          <a:noFill/>
        </p:spPr>
        <p:txBody>
          <a:bodyPr wrap="square">
            <a:spAutoFit/>
          </a:bodyPr>
          <a:lstStyle/>
          <a:p>
            <a:r>
              <a:rPr lang="en-US" sz="6000" b="1" dirty="0">
                <a:solidFill>
                  <a:schemeClr val="tx1"/>
                </a:solidFill>
                <a:latin typeface="Noto IKEA Latin" panose="020B0502040504020204" pitchFamily="34" charset="0"/>
              </a:rPr>
              <a:t>“Waste of resources is one of the greatest diseases of mankind.” </a:t>
            </a:r>
            <a:endParaRPr lang="en-CA" sz="6000" dirty="0"/>
          </a:p>
        </p:txBody>
      </p:sp>
      <p:sp>
        <p:nvSpPr>
          <p:cNvPr id="4" name="TextBox 3">
            <a:extLst>
              <a:ext uri="{FF2B5EF4-FFF2-40B4-BE49-F238E27FC236}">
                <a16:creationId xmlns:a16="http://schemas.microsoft.com/office/drawing/2014/main" id="{3FF1EE49-EF31-35A3-6F38-B33A3BAEDBFE}"/>
              </a:ext>
            </a:extLst>
          </p:cNvPr>
          <p:cNvSpPr txBox="1"/>
          <p:nvPr/>
        </p:nvSpPr>
        <p:spPr>
          <a:xfrm>
            <a:off x="1138029" y="4559614"/>
            <a:ext cx="6096000" cy="369332"/>
          </a:xfrm>
          <a:prstGeom prst="rect">
            <a:avLst/>
          </a:prstGeom>
          <a:noFill/>
        </p:spPr>
        <p:txBody>
          <a:bodyPr wrap="square">
            <a:spAutoFit/>
          </a:bodyPr>
          <a:lstStyle/>
          <a:p>
            <a:r>
              <a:rPr lang="en-CA" sz="1800" b="1" dirty="0">
                <a:latin typeface="Noto IKEA Latin" panose="020B0502040504020204" pitchFamily="34" charset="0"/>
              </a:rPr>
              <a:t>Ingvar Kamprad, founder of IKEA, 1976 </a:t>
            </a:r>
            <a:endParaRPr lang="en-CA" b="1" dirty="0"/>
          </a:p>
        </p:txBody>
      </p:sp>
    </p:spTree>
    <p:extLst>
      <p:ext uri="{BB962C8B-B14F-4D97-AF65-F5344CB8AC3E}">
        <p14:creationId xmlns:p14="http://schemas.microsoft.com/office/powerpoint/2010/main" val="3368556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527AB16-FEFA-4717-ACC2-FC363F645463}"/>
              </a:ext>
            </a:extLst>
          </p:cNvPr>
          <p:cNvSpPr>
            <a:spLocks noGrp="1"/>
          </p:cNvSpPr>
          <p:nvPr>
            <p:ph type="pic" sz="quarter" idx="14"/>
          </p:nvPr>
        </p:nvSpPr>
        <p:spPr>
          <a:solidFill>
            <a:srgbClr val="0A8A00"/>
          </a:solidFill>
        </p:spPr>
        <p:txBody>
          <a:bodyPr/>
          <a:lstStyle/>
          <a:p>
            <a:endParaRPr lang="en-CA"/>
          </a:p>
        </p:txBody>
      </p:sp>
      <p:sp>
        <p:nvSpPr>
          <p:cNvPr id="3" name="Title 2">
            <a:extLst>
              <a:ext uri="{FF2B5EF4-FFF2-40B4-BE49-F238E27FC236}">
                <a16:creationId xmlns:a16="http://schemas.microsoft.com/office/drawing/2014/main" id="{6BF08E78-1ABB-4CB6-9D62-26642B3EBDC9}"/>
              </a:ext>
            </a:extLst>
          </p:cNvPr>
          <p:cNvSpPr>
            <a:spLocks noGrp="1"/>
          </p:cNvSpPr>
          <p:nvPr>
            <p:ph type="title"/>
          </p:nvPr>
        </p:nvSpPr>
        <p:spPr/>
        <p:txBody>
          <a:bodyPr/>
          <a:lstStyle/>
          <a:p>
            <a:r>
              <a:rPr lang="en-CA" sz="6000" b="1" dirty="0">
                <a:effectLst/>
                <a:latin typeface="Noto IKEA Latin" panose="020B0502040504020204" pitchFamily="34" charset="0"/>
                <a:ea typeface="Calibri" panose="020F0502020204030204" pitchFamily="34" charset="0"/>
                <a:cs typeface="Times New Roman" panose="02020603050405020304" pitchFamily="18" charset="0"/>
              </a:rPr>
              <a:t>Circularity aligns with our belief that sustainability should not be a luxury that few can afford. </a:t>
            </a:r>
            <a:endParaRPr lang="en-CA" b="1" dirty="0"/>
          </a:p>
        </p:txBody>
      </p:sp>
    </p:spTree>
    <p:extLst>
      <p:ext uri="{BB962C8B-B14F-4D97-AF65-F5344CB8AC3E}">
        <p14:creationId xmlns:p14="http://schemas.microsoft.com/office/powerpoint/2010/main" val="425775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able, person, wooden, potter's wheel&#10;&#10;Description automatically generated">
            <a:extLst>
              <a:ext uri="{FF2B5EF4-FFF2-40B4-BE49-F238E27FC236}">
                <a16:creationId xmlns:a16="http://schemas.microsoft.com/office/drawing/2014/main" id="{03EBDFC9-7008-3DD8-E758-566589A1F491}"/>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3001" b="13001"/>
          <a:stretch>
            <a:fillRect/>
          </a:stretch>
        </p:blipFill>
        <p:spPr/>
      </p:pic>
      <p:sp>
        <p:nvSpPr>
          <p:cNvPr id="2" name="Title 1">
            <a:extLst>
              <a:ext uri="{FF2B5EF4-FFF2-40B4-BE49-F238E27FC236}">
                <a16:creationId xmlns:a16="http://schemas.microsoft.com/office/drawing/2014/main" id="{6F3DE1DF-5F14-86F7-1FAD-B5289C654DB5}"/>
              </a:ext>
            </a:extLst>
          </p:cNvPr>
          <p:cNvSpPr>
            <a:spLocks noGrp="1"/>
          </p:cNvSpPr>
          <p:nvPr>
            <p:ph type="title"/>
          </p:nvPr>
        </p:nvSpPr>
        <p:spPr/>
        <p:txBody>
          <a:bodyPr>
            <a:noAutofit/>
          </a:bodyPr>
          <a:lstStyle/>
          <a:p>
            <a:r>
              <a:rPr lang="en-CA" sz="3200" b="1" dirty="0">
                <a:latin typeface="Noto IKEA Latin" panose="020B0502040504020204" pitchFamily="34" charset="0"/>
              </a:rPr>
              <a:t>We are committed to designing all our products with circular capabilities by 2030</a:t>
            </a:r>
            <a:endParaRPr lang="en-US" sz="3200" b="1" dirty="0">
              <a:latin typeface="Noto IKEA Latin" panose="020B0502040504020204" pitchFamily="34" charset="0"/>
            </a:endParaRPr>
          </a:p>
        </p:txBody>
      </p:sp>
      <p:sp>
        <p:nvSpPr>
          <p:cNvPr id="6" name="Content Placeholder 5">
            <a:extLst>
              <a:ext uri="{FF2B5EF4-FFF2-40B4-BE49-F238E27FC236}">
                <a16:creationId xmlns:a16="http://schemas.microsoft.com/office/drawing/2014/main" id="{9A2BB2C7-638E-46E9-C76A-6F07385B9EC6}"/>
              </a:ext>
            </a:extLst>
          </p:cNvPr>
          <p:cNvSpPr>
            <a:spLocks noGrp="1"/>
          </p:cNvSpPr>
          <p:nvPr>
            <p:ph type="body" sz="quarter" idx="18"/>
          </p:nvPr>
        </p:nvSpPr>
        <p:spPr>
          <a:xfrm>
            <a:off x="6677081" y="3094792"/>
            <a:ext cx="4825752" cy="3168649"/>
          </a:xfrm>
        </p:spPr>
        <p:txBody>
          <a:bodyPr>
            <a:normAutofit/>
          </a:bodyPr>
          <a:lstStyle/>
          <a:p>
            <a:pPr marL="0" indent="0">
              <a:spcBef>
                <a:spcPts val="600"/>
              </a:spcBef>
              <a:buNone/>
            </a:pPr>
            <a:r>
              <a:rPr lang="en-CA" sz="1800" dirty="0">
                <a:latin typeface="Noto IKEA Latin" panose="020B0502040504020204" pitchFamily="34" charset="0"/>
              </a:rPr>
              <a:t>We aim to use only </a:t>
            </a:r>
            <a:r>
              <a:rPr lang="en-CA" sz="1800" b="1" dirty="0">
                <a:latin typeface="Noto IKEA Latin" panose="020B0502040504020204" pitchFamily="34" charset="0"/>
              </a:rPr>
              <a:t>renewable</a:t>
            </a:r>
            <a:r>
              <a:rPr lang="en-CA" sz="1800" dirty="0">
                <a:latin typeface="Noto IKEA Latin" panose="020B0502040504020204" pitchFamily="34" charset="0"/>
              </a:rPr>
              <a:t> or </a:t>
            </a:r>
            <a:r>
              <a:rPr lang="en-CA" sz="1800" b="1" dirty="0">
                <a:latin typeface="Noto IKEA Latin" panose="020B0502040504020204" pitchFamily="34" charset="0"/>
              </a:rPr>
              <a:t>recycled materials </a:t>
            </a:r>
            <a:r>
              <a:rPr lang="en-CA" sz="1800" dirty="0">
                <a:latin typeface="Noto IKEA Latin" panose="020B0502040504020204" pitchFamily="34" charset="0"/>
              </a:rPr>
              <a:t>and to provide new solutions for our customers to </a:t>
            </a:r>
            <a:r>
              <a:rPr lang="en-CA" sz="1800" b="1" dirty="0">
                <a:latin typeface="Noto IKEA Latin" panose="020B0502040504020204" pitchFamily="34" charset="0"/>
              </a:rPr>
              <a:t>prolong the life </a:t>
            </a:r>
            <a:r>
              <a:rPr lang="en-CA" sz="1800" dirty="0">
                <a:latin typeface="Noto IKEA Latin" panose="020B0502040504020204" pitchFamily="34" charset="0"/>
              </a:rPr>
              <a:t>of products and materials.</a:t>
            </a:r>
          </a:p>
          <a:p>
            <a:pPr marL="0" indent="0">
              <a:spcBef>
                <a:spcPts val="600"/>
              </a:spcBef>
              <a:buNone/>
            </a:pPr>
            <a:endParaRPr lang="en-CA" sz="1800" dirty="0">
              <a:latin typeface="Noto IKEA Latin" panose="020B0502040504020204" pitchFamily="34" charset="0"/>
            </a:endParaRPr>
          </a:p>
          <a:p>
            <a:pPr marL="0" indent="0">
              <a:spcBef>
                <a:spcPts val="600"/>
              </a:spcBef>
              <a:buNone/>
            </a:pPr>
            <a:r>
              <a:rPr lang="en-CA" sz="1800" dirty="0">
                <a:latin typeface="Noto IKEA Latin" panose="020B0502040504020204" pitchFamily="34" charset="0"/>
              </a:rPr>
              <a:t>In 2022 55.8% of the materials we sourced were renewable and 17.3% were recycled. </a:t>
            </a:r>
            <a:endParaRPr lang="en-US" sz="1800" dirty="0">
              <a:latin typeface="Noto IKEA Latin" panose="020B0502040504020204" pitchFamily="34" charset="0"/>
            </a:endParaRPr>
          </a:p>
        </p:txBody>
      </p:sp>
    </p:spTree>
    <p:extLst>
      <p:ext uri="{BB962C8B-B14F-4D97-AF65-F5344CB8AC3E}">
        <p14:creationId xmlns:p14="http://schemas.microsoft.com/office/powerpoint/2010/main" val="4280603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D5DD86F8-51EF-38D1-629B-FAD29FD3E6A1}"/>
              </a:ext>
            </a:extLst>
          </p:cNvPr>
          <p:cNvPicPr>
            <a:picLocks noChangeAspect="1"/>
          </p:cNvPicPr>
          <p:nvPr/>
        </p:nvPicPr>
        <p:blipFill rotWithShape="1">
          <a:blip r:embed="rId3"/>
          <a:srcRect l="57918" t="25226" r="9010" b="14096"/>
          <a:stretch/>
        </p:blipFill>
        <p:spPr>
          <a:xfrm>
            <a:off x="257554" y="390526"/>
            <a:ext cx="6333885" cy="6467474"/>
          </a:xfrm>
          <a:prstGeom prst="rect">
            <a:avLst/>
          </a:prstGeom>
        </p:spPr>
      </p:pic>
      <p:sp>
        <p:nvSpPr>
          <p:cNvPr id="3" name="TextBox 2">
            <a:extLst>
              <a:ext uri="{FF2B5EF4-FFF2-40B4-BE49-F238E27FC236}">
                <a16:creationId xmlns:a16="http://schemas.microsoft.com/office/drawing/2014/main" id="{EE8F551E-CA1F-730D-A957-D8F326D627CD}"/>
              </a:ext>
            </a:extLst>
          </p:cNvPr>
          <p:cNvSpPr txBox="1"/>
          <p:nvPr/>
        </p:nvSpPr>
        <p:spPr>
          <a:xfrm>
            <a:off x="7600951" y="2562225"/>
            <a:ext cx="4333496" cy="3139321"/>
          </a:xfrm>
          <a:prstGeom prst="rect">
            <a:avLst/>
          </a:prstGeom>
          <a:noFill/>
        </p:spPr>
        <p:txBody>
          <a:bodyPr wrap="square" rtlCol="0">
            <a:spAutoFit/>
          </a:bodyPr>
          <a:lstStyle/>
          <a:p>
            <a:r>
              <a:rPr lang="en-US" b="1" dirty="0">
                <a:latin typeface="Noto IKEA Latin" panose="020B0502040504020204" pitchFamily="34" charset="0"/>
              </a:rPr>
              <a:t>Circularity criteria – designed for:</a:t>
            </a:r>
          </a:p>
          <a:p>
            <a:pPr marL="342900" indent="-342900">
              <a:buFont typeface="+mj-lt"/>
              <a:buAutoNum type="arabicPeriod"/>
            </a:pPr>
            <a:r>
              <a:rPr lang="en-CA" dirty="0">
                <a:latin typeface="Noto IKEA Latin" panose="020B0502040504020204" pitchFamily="34" charset="0"/>
              </a:rPr>
              <a:t>Standardization</a:t>
            </a:r>
          </a:p>
          <a:p>
            <a:pPr marL="342900" indent="-342900">
              <a:buFont typeface="+mj-lt"/>
              <a:buAutoNum type="arabicPeriod"/>
            </a:pPr>
            <a:r>
              <a:rPr lang="en-CA" dirty="0">
                <a:latin typeface="Noto IKEA Latin" panose="020B0502040504020204" pitchFamily="34" charset="0"/>
              </a:rPr>
              <a:t>Adaptability</a:t>
            </a:r>
          </a:p>
          <a:p>
            <a:pPr marL="342900" indent="-342900">
              <a:buFont typeface="+mj-lt"/>
              <a:buAutoNum type="arabicPeriod"/>
            </a:pPr>
            <a:r>
              <a:rPr lang="en-CA" dirty="0">
                <a:latin typeface="Noto IKEA Latin" panose="020B0502040504020204" pitchFamily="34" charset="0"/>
              </a:rPr>
              <a:t>Recyclability</a:t>
            </a:r>
          </a:p>
          <a:p>
            <a:pPr marL="342900" indent="-342900">
              <a:buFont typeface="+mj-lt"/>
              <a:buAutoNum type="arabicPeriod"/>
            </a:pPr>
            <a:r>
              <a:rPr lang="en-CA" dirty="0">
                <a:latin typeface="Noto IKEA Latin" panose="020B0502040504020204" pitchFamily="34" charset="0"/>
              </a:rPr>
              <a:t>Renewable/recycled materials</a:t>
            </a:r>
          </a:p>
          <a:p>
            <a:pPr marL="342900" indent="-342900">
              <a:buFont typeface="+mj-lt"/>
              <a:buAutoNum type="arabicPeriod"/>
            </a:pPr>
            <a:r>
              <a:rPr lang="en-CA" dirty="0">
                <a:latin typeface="Noto IKEA Latin" panose="020B0502040504020204" pitchFamily="34" charset="0"/>
              </a:rPr>
              <a:t>Remanufacturing</a:t>
            </a:r>
          </a:p>
          <a:p>
            <a:pPr marL="342900" indent="-342900">
              <a:buFont typeface="+mj-lt"/>
              <a:buAutoNum type="arabicPeriod"/>
            </a:pPr>
            <a:r>
              <a:rPr lang="en-CA" dirty="0">
                <a:latin typeface="Noto IKEA Latin" panose="020B0502040504020204" pitchFamily="34" charset="0"/>
              </a:rPr>
              <a:t>Care</a:t>
            </a:r>
          </a:p>
          <a:p>
            <a:pPr marL="342900" indent="-342900">
              <a:buFont typeface="+mj-lt"/>
              <a:buAutoNum type="arabicPeriod"/>
            </a:pPr>
            <a:r>
              <a:rPr lang="en-CA" dirty="0">
                <a:latin typeface="Noto IKEA Latin" panose="020B0502040504020204" pitchFamily="34" charset="0"/>
              </a:rPr>
              <a:t>Repair</a:t>
            </a:r>
          </a:p>
          <a:p>
            <a:pPr marL="342900" indent="-342900">
              <a:buFont typeface="+mj-lt"/>
              <a:buAutoNum type="arabicPeriod"/>
            </a:pPr>
            <a:r>
              <a:rPr lang="en-CA" dirty="0">
                <a:latin typeface="Noto IKEA Latin" panose="020B0502040504020204" pitchFamily="34" charset="0"/>
              </a:rPr>
              <a:t>Disassembly &amp; reassembly</a:t>
            </a:r>
          </a:p>
          <a:p>
            <a:pPr marL="342900" indent="-342900">
              <a:buFont typeface="+mj-lt"/>
              <a:buAutoNum type="arabicPeriod"/>
            </a:pPr>
            <a:endParaRPr lang="en-CA" dirty="0">
              <a:latin typeface="Noto IKEA Latin" panose="020B0502040504020204" pitchFamily="34" charset="0"/>
            </a:endParaRPr>
          </a:p>
          <a:p>
            <a:pPr marL="342900" indent="-342900">
              <a:buFont typeface="+mj-lt"/>
              <a:buAutoNum type="arabicPeriod"/>
            </a:pPr>
            <a:endParaRPr lang="en-CA" dirty="0">
              <a:latin typeface="Noto IKEA Latin" panose="020B0502040504020204" pitchFamily="34" charset="0"/>
            </a:endParaRPr>
          </a:p>
        </p:txBody>
      </p:sp>
      <p:sp>
        <p:nvSpPr>
          <p:cNvPr id="4" name="TextBox 3">
            <a:extLst>
              <a:ext uri="{FF2B5EF4-FFF2-40B4-BE49-F238E27FC236}">
                <a16:creationId xmlns:a16="http://schemas.microsoft.com/office/drawing/2014/main" id="{4215C895-4CBD-40A2-B522-672974C371D8}"/>
              </a:ext>
            </a:extLst>
          </p:cNvPr>
          <p:cNvSpPr txBox="1"/>
          <p:nvPr/>
        </p:nvSpPr>
        <p:spPr>
          <a:xfrm>
            <a:off x="600076" y="5391150"/>
            <a:ext cx="4229100" cy="1524000"/>
          </a:xfrm>
          <a:prstGeom prst="rect">
            <a:avLst/>
          </a:prstGeom>
          <a:solidFill>
            <a:schemeClr val="bg1"/>
          </a:solidFill>
          <a:ln>
            <a:solidFill>
              <a:schemeClr val="bg1"/>
            </a:solidFill>
          </a:ln>
        </p:spPr>
        <p:txBody>
          <a:bodyPr wrap="square" rtlCol="0">
            <a:spAutoFit/>
          </a:bodyPr>
          <a:lstStyle/>
          <a:p>
            <a:endParaRPr lang="en-CA" dirty="0"/>
          </a:p>
        </p:txBody>
      </p:sp>
      <p:sp>
        <p:nvSpPr>
          <p:cNvPr id="5" name="TextBox 4">
            <a:extLst>
              <a:ext uri="{FF2B5EF4-FFF2-40B4-BE49-F238E27FC236}">
                <a16:creationId xmlns:a16="http://schemas.microsoft.com/office/drawing/2014/main" id="{A4793F13-0932-6825-982F-7417FE062C56}"/>
              </a:ext>
            </a:extLst>
          </p:cNvPr>
          <p:cNvSpPr txBox="1"/>
          <p:nvPr/>
        </p:nvSpPr>
        <p:spPr>
          <a:xfrm>
            <a:off x="2628899" y="4982259"/>
            <a:ext cx="2130711" cy="646331"/>
          </a:xfrm>
          <a:prstGeom prst="rect">
            <a:avLst/>
          </a:prstGeom>
          <a:noFill/>
        </p:spPr>
        <p:txBody>
          <a:bodyPr wrap="none" rtlCol="0">
            <a:spAutoFit/>
          </a:bodyPr>
          <a:lstStyle/>
          <a:p>
            <a:r>
              <a:rPr lang="en-US" b="1" dirty="0">
                <a:latin typeface="Noto IKEA Latin" panose="020B0502040504020204" pitchFamily="34" charset="0"/>
              </a:rPr>
              <a:t>LANEBERG</a:t>
            </a:r>
          </a:p>
          <a:p>
            <a:r>
              <a:rPr lang="en-US" b="1" dirty="0">
                <a:latin typeface="Noto IKEA Latin" panose="020B0502040504020204" pitchFamily="34" charset="0"/>
              </a:rPr>
              <a:t>extendable table</a:t>
            </a:r>
            <a:endParaRPr lang="en-CA" b="1" dirty="0">
              <a:latin typeface="Noto IKEA Latin" panose="020B0502040504020204" pitchFamily="34" charset="0"/>
            </a:endParaRPr>
          </a:p>
        </p:txBody>
      </p:sp>
      <p:sp>
        <p:nvSpPr>
          <p:cNvPr id="8" name="TextBox 7">
            <a:extLst>
              <a:ext uri="{FF2B5EF4-FFF2-40B4-BE49-F238E27FC236}">
                <a16:creationId xmlns:a16="http://schemas.microsoft.com/office/drawing/2014/main" id="{6692A35D-D7A8-52A5-594B-487C217A241E}"/>
              </a:ext>
            </a:extLst>
          </p:cNvPr>
          <p:cNvSpPr txBox="1"/>
          <p:nvPr/>
        </p:nvSpPr>
        <p:spPr>
          <a:xfrm>
            <a:off x="457201" y="390526"/>
            <a:ext cx="3648073" cy="1209674"/>
          </a:xfrm>
          <a:prstGeom prst="rect">
            <a:avLst/>
          </a:prstGeom>
          <a:solidFill>
            <a:schemeClr val="bg1"/>
          </a:solidFill>
          <a:ln>
            <a:solidFill>
              <a:schemeClr val="bg1"/>
            </a:solidFill>
          </a:ln>
        </p:spPr>
        <p:txBody>
          <a:bodyPr wrap="square" rtlCol="0">
            <a:spAutoFit/>
          </a:bodyPr>
          <a:lstStyle/>
          <a:p>
            <a:endParaRPr lang="en-CA" dirty="0"/>
          </a:p>
        </p:txBody>
      </p:sp>
      <p:sp>
        <p:nvSpPr>
          <p:cNvPr id="9" name="TextBox 8">
            <a:extLst>
              <a:ext uri="{FF2B5EF4-FFF2-40B4-BE49-F238E27FC236}">
                <a16:creationId xmlns:a16="http://schemas.microsoft.com/office/drawing/2014/main" id="{F9406DCB-BAE2-98E5-A533-25C6C1C548D0}"/>
              </a:ext>
            </a:extLst>
          </p:cNvPr>
          <p:cNvSpPr txBox="1"/>
          <p:nvPr/>
        </p:nvSpPr>
        <p:spPr>
          <a:xfrm>
            <a:off x="547878" y="331903"/>
            <a:ext cx="10424922" cy="1077218"/>
          </a:xfrm>
          <a:prstGeom prst="rect">
            <a:avLst/>
          </a:prstGeom>
          <a:noFill/>
        </p:spPr>
        <p:txBody>
          <a:bodyPr wrap="square" rtlCol="0">
            <a:spAutoFit/>
          </a:bodyPr>
          <a:lstStyle/>
          <a:p>
            <a:r>
              <a:rPr lang="en-US" sz="3200" b="1" dirty="0">
                <a:latin typeface="Noto IKEA Latin" panose="020B0502040504020204" pitchFamily="34" charset="0"/>
              </a:rPr>
              <a:t>All our products are being assessed</a:t>
            </a:r>
            <a:endParaRPr lang="en-CA" sz="3200" b="1" dirty="0">
              <a:latin typeface="Noto IKEA Latin" panose="020B0502040504020204" pitchFamily="34" charset="0"/>
            </a:endParaRPr>
          </a:p>
          <a:p>
            <a:pPr marL="342900" indent="-342900">
              <a:buFont typeface="+mj-lt"/>
              <a:buAutoNum type="arabicPeriod"/>
            </a:pPr>
            <a:endParaRPr lang="en-CA" sz="3200" b="1" dirty="0">
              <a:latin typeface="Noto IKEA Latin" panose="020B0502040504020204" pitchFamily="34" charset="0"/>
            </a:endParaRPr>
          </a:p>
        </p:txBody>
      </p:sp>
    </p:spTree>
    <p:extLst>
      <p:ext uri="{BB962C8B-B14F-4D97-AF65-F5344CB8AC3E}">
        <p14:creationId xmlns:p14="http://schemas.microsoft.com/office/powerpoint/2010/main" val="2488801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E3128656-1ABE-B30B-6182-3188BB662325}"/>
              </a:ext>
            </a:extLst>
          </p:cNvPr>
          <p:cNvPicPr>
            <a:picLocks noChangeAspect="1"/>
          </p:cNvPicPr>
          <p:nvPr/>
        </p:nvPicPr>
        <p:blipFill rotWithShape="1">
          <a:blip r:embed="rId3"/>
          <a:srcRect t="13076" b="18910"/>
          <a:stretch/>
        </p:blipFill>
        <p:spPr>
          <a:xfrm>
            <a:off x="262778" y="1415106"/>
            <a:ext cx="4682892" cy="3184989"/>
          </a:xfrm>
          <a:prstGeom prst="rect">
            <a:avLst/>
          </a:prstGeom>
        </p:spPr>
      </p:pic>
      <p:pic>
        <p:nvPicPr>
          <p:cNvPr id="5" name="Picture 4">
            <a:extLst>
              <a:ext uri="{FF2B5EF4-FFF2-40B4-BE49-F238E27FC236}">
                <a16:creationId xmlns:a16="http://schemas.microsoft.com/office/drawing/2014/main" id="{C92131B2-5045-64B3-80AA-A170ED168D76}"/>
              </a:ext>
            </a:extLst>
          </p:cNvPr>
          <p:cNvPicPr>
            <a:picLocks noChangeAspect="1"/>
          </p:cNvPicPr>
          <p:nvPr/>
        </p:nvPicPr>
        <p:blipFill rotWithShape="1">
          <a:blip r:embed="rId4"/>
          <a:srcRect l="3083" t="24224" r="5691" b="25625"/>
          <a:stretch/>
        </p:blipFill>
        <p:spPr>
          <a:xfrm>
            <a:off x="4542021" y="4259567"/>
            <a:ext cx="4781993" cy="2628906"/>
          </a:xfrm>
          <a:prstGeom prst="rect">
            <a:avLst/>
          </a:prstGeom>
        </p:spPr>
      </p:pic>
      <p:sp>
        <p:nvSpPr>
          <p:cNvPr id="2" name="Title 1">
            <a:extLst>
              <a:ext uri="{FF2B5EF4-FFF2-40B4-BE49-F238E27FC236}">
                <a16:creationId xmlns:a16="http://schemas.microsoft.com/office/drawing/2014/main" id="{0B5A6421-F2C9-9E79-6958-405F92236242}"/>
              </a:ext>
            </a:extLst>
          </p:cNvPr>
          <p:cNvSpPr>
            <a:spLocks noGrp="1"/>
          </p:cNvSpPr>
          <p:nvPr>
            <p:ph type="title"/>
          </p:nvPr>
        </p:nvSpPr>
        <p:spPr>
          <a:xfrm>
            <a:off x="813891" y="151268"/>
            <a:ext cx="10515600" cy="1325563"/>
          </a:xfrm>
        </p:spPr>
        <p:txBody>
          <a:bodyPr>
            <a:normAutofit/>
          </a:bodyPr>
          <a:lstStyle/>
          <a:p>
            <a:r>
              <a:rPr lang="en-US" sz="3200" b="1" dirty="0">
                <a:latin typeface="Noto IKEA Latin" panose="020B0502040504020204" pitchFamily="34" charset="0"/>
              </a:rPr>
              <a:t>Keep your products longer</a:t>
            </a:r>
          </a:p>
        </p:txBody>
      </p:sp>
      <p:sp>
        <p:nvSpPr>
          <p:cNvPr id="9" name="Title 1">
            <a:extLst>
              <a:ext uri="{FF2B5EF4-FFF2-40B4-BE49-F238E27FC236}">
                <a16:creationId xmlns:a16="http://schemas.microsoft.com/office/drawing/2014/main" id="{B17B9F9A-ABC4-5DE3-912C-674EB660881E}"/>
              </a:ext>
            </a:extLst>
          </p:cNvPr>
          <p:cNvSpPr txBox="1">
            <a:spLocks/>
          </p:cNvSpPr>
          <p:nvPr/>
        </p:nvSpPr>
        <p:spPr>
          <a:xfrm>
            <a:off x="5256129" y="6423230"/>
            <a:ext cx="2089935" cy="4347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1800" b="1" dirty="0">
                <a:solidFill>
                  <a:srgbClr val="111111"/>
                </a:solidFill>
                <a:latin typeface="Noto IKEA Latin"/>
              </a:rPr>
              <a:t>KLIPPAN</a:t>
            </a:r>
            <a:br>
              <a:rPr lang="en-CA" sz="1800" dirty="0">
                <a:latin typeface="Noto IKEA Latin" panose="020B0502040504020204" pitchFamily="34" charset="0"/>
              </a:rPr>
            </a:br>
            <a:endParaRPr lang="en-CA" sz="1800" b="1" dirty="0">
              <a:latin typeface="Noto IKEA Latin"/>
            </a:endParaRPr>
          </a:p>
        </p:txBody>
      </p:sp>
      <p:pic>
        <p:nvPicPr>
          <p:cNvPr id="8" name="Picture 6">
            <a:extLst>
              <a:ext uri="{FF2B5EF4-FFF2-40B4-BE49-F238E27FC236}">
                <a16:creationId xmlns:a16="http://schemas.microsoft.com/office/drawing/2014/main" id="{75EBB1CB-DE69-26CC-DE3A-60167466AB70}"/>
              </a:ext>
            </a:extLst>
          </p:cNvPr>
          <p:cNvPicPr>
            <a:picLocks noChangeAspect="1"/>
          </p:cNvPicPr>
          <p:nvPr/>
        </p:nvPicPr>
        <p:blipFill rotWithShape="1">
          <a:blip r:embed="rId5"/>
          <a:srcRect l="21590" t="13370" r="12864" b="13733"/>
          <a:stretch/>
        </p:blipFill>
        <p:spPr>
          <a:xfrm>
            <a:off x="1014668" y="4005158"/>
            <a:ext cx="2775463" cy="1739126"/>
          </a:xfrm>
          <a:prstGeom prst="rect">
            <a:avLst/>
          </a:prstGeom>
        </p:spPr>
      </p:pic>
      <p:sp>
        <p:nvSpPr>
          <p:cNvPr id="11" name="Title 1">
            <a:extLst>
              <a:ext uri="{FF2B5EF4-FFF2-40B4-BE49-F238E27FC236}">
                <a16:creationId xmlns:a16="http://schemas.microsoft.com/office/drawing/2014/main" id="{9334D951-F695-2B98-0D57-9809B0FE6567}"/>
              </a:ext>
            </a:extLst>
          </p:cNvPr>
          <p:cNvSpPr txBox="1">
            <a:spLocks/>
          </p:cNvSpPr>
          <p:nvPr/>
        </p:nvSpPr>
        <p:spPr>
          <a:xfrm>
            <a:off x="1694088" y="2875611"/>
            <a:ext cx="1316618" cy="3006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1800" b="1" dirty="0">
                <a:solidFill>
                  <a:srgbClr val="111111"/>
                </a:solidFill>
                <a:latin typeface="Noto IKEA Latin"/>
              </a:rPr>
              <a:t>LISABO</a:t>
            </a:r>
            <a:br>
              <a:rPr lang="en-CA" sz="1800" dirty="0">
                <a:latin typeface="Noto IKEA Latin" panose="020B0502040504020204" pitchFamily="34" charset="0"/>
              </a:rPr>
            </a:br>
            <a:endParaRPr lang="en-CA" sz="1800" b="1" dirty="0">
              <a:latin typeface="Noto IKEA Latin"/>
            </a:endParaRPr>
          </a:p>
        </p:txBody>
      </p:sp>
      <p:pic>
        <p:nvPicPr>
          <p:cNvPr id="14" name="Picture 2" descr="VIMSIG Foam mattress for extendable bed, 38 1/4x74 3/4 &quot;">
            <a:extLst>
              <a:ext uri="{FF2B5EF4-FFF2-40B4-BE49-F238E27FC236}">
                <a16:creationId xmlns:a16="http://schemas.microsoft.com/office/drawing/2014/main" id="{CF92A633-7653-D5F5-C69D-7560982CA0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264" b="25569"/>
          <a:stretch/>
        </p:blipFill>
        <p:spPr bwMode="auto">
          <a:xfrm>
            <a:off x="7994614" y="2868199"/>
            <a:ext cx="4116610" cy="19005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UNDVIK Ext bed frame with slatted bed base, white, 38 1/4x74 3/4 &quot;">
            <a:extLst>
              <a:ext uri="{FF2B5EF4-FFF2-40B4-BE49-F238E27FC236}">
                <a16:creationId xmlns:a16="http://schemas.microsoft.com/office/drawing/2014/main" id="{8425A78F-B1E2-93D6-171A-39D20AB5C5C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48" t="12821" r="-6773" b="17068"/>
          <a:stretch/>
        </p:blipFill>
        <p:spPr bwMode="auto">
          <a:xfrm>
            <a:off x="6797631" y="57960"/>
            <a:ext cx="4682893" cy="2967985"/>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2E7F5A5B-26E1-59E1-2251-06D8E2E9AF3D}"/>
              </a:ext>
            </a:extLst>
          </p:cNvPr>
          <p:cNvSpPr txBox="1">
            <a:spLocks/>
          </p:cNvSpPr>
          <p:nvPr/>
        </p:nvSpPr>
        <p:spPr>
          <a:xfrm>
            <a:off x="7421111" y="2747467"/>
            <a:ext cx="3435935" cy="4891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1800" b="1" dirty="0">
                <a:solidFill>
                  <a:srgbClr val="111111"/>
                </a:solidFill>
                <a:latin typeface="Noto IKEA Latin"/>
              </a:rPr>
              <a:t>SUNDVIK</a:t>
            </a:r>
            <a:br>
              <a:rPr lang="en-CA" sz="1800" dirty="0">
                <a:latin typeface="Noto IKEA Latin" panose="020B0502040504020204" pitchFamily="34" charset="0"/>
              </a:rPr>
            </a:br>
            <a:endParaRPr lang="en-CA" sz="1800" dirty="0">
              <a:solidFill>
                <a:srgbClr val="111111"/>
              </a:solidFill>
              <a:latin typeface="Noto IKEA Latin"/>
            </a:endParaRPr>
          </a:p>
        </p:txBody>
      </p:sp>
    </p:spTree>
    <p:extLst>
      <p:ext uri="{BB962C8B-B14F-4D97-AF65-F5344CB8AC3E}">
        <p14:creationId xmlns:p14="http://schemas.microsoft.com/office/powerpoint/2010/main" val="3925163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8C33B8-C0FB-6D20-6789-5C069EB13D94}"/>
              </a:ext>
            </a:extLst>
          </p:cNvPr>
          <p:cNvSpPr>
            <a:spLocks noGrp="1"/>
          </p:cNvSpPr>
          <p:nvPr>
            <p:ph type="title"/>
          </p:nvPr>
        </p:nvSpPr>
        <p:spPr>
          <a:xfrm>
            <a:off x="659468" y="377001"/>
            <a:ext cx="10515600" cy="1325563"/>
          </a:xfrm>
        </p:spPr>
        <p:txBody>
          <a:bodyPr>
            <a:normAutofit/>
          </a:bodyPr>
          <a:lstStyle/>
          <a:p>
            <a:r>
              <a:rPr lang="en-US" sz="3200" b="1" dirty="0">
                <a:latin typeface="Noto IKEA Latin" panose="020B0502040504020204" pitchFamily="34" charset="0"/>
              </a:rPr>
              <a:t>Products made of recycled material</a:t>
            </a:r>
          </a:p>
        </p:txBody>
      </p:sp>
      <p:pic>
        <p:nvPicPr>
          <p:cNvPr id="5" name="Picture 4" descr="HÅLLBAR Bin with lid, light gray, 6 gallon">
            <a:extLst>
              <a:ext uri="{FF2B5EF4-FFF2-40B4-BE49-F238E27FC236}">
                <a16:creationId xmlns:a16="http://schemas.microsoft.com/office/drawing/2014/main" id="{62D32BD5-576B-4F3A-C854-6FF62F9CD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6533" y="1873064"/>
            <a:ext cx="3505590" cy="350559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E8BF02B-19AD-F659-A9D1-3E0401CD3256}"/>
              </a:ext>
            </a:extLst>
          </p:cNvPr>
          <p:cNvSpPr txBox="1">
            <a:spLocks/>
          </p:cNvSpPr>
          <p:nvPr/>
        </p:nvSpPr>
        <p:spPr>
          <a:xfrm>
            <a:off x="8176533" y="5514334"/>
            <a:ext cx="3299730" cy="41020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1800" b="1">
                <a:solidFill>
                  <a:srgbClr val="111111"/>
                </a:solidFill>
                <a:latin typeface="Noto IKEA Latin"/>
              </a:rPr>
              <a:t>HÅLLBAR</a:t>
            </a:r>
            <a:r>
              <a:rPr lang="en-CA" sz="1800">
                <a:solidFill>
                  <a:srgbClr val="111111"/>
                </a:solidFill>
                <a:latin typeface="Noto IKEA Latin"/>
              </a:rPr>
              <a:t> </a:t>
            </a:r>
          </a:p>
        </p:txBody>
      </p:sp>
      <p:sp>
        <p:nvSpPr>
          <p:cNvPr id="7" name="Title 1">
            <a:extLst>
              <a:ext uri="{FF2B5EF4-FFF2-40B4-BE49-F238E27FC236}">
                <a16:creationId xmlns:a16="http://schemas.microsoft.com/office/drawing/2014/main" id="{ED8781DD-9ABA-7817-ECD6-EEC7768C2FB3}"/>
              </a:ext>
            </a:extLst>
          </p:cNvPr>
          <p:cNvSpPr txBox="1">
            <a:spLocks/>
          </p:cNvSpPr>
          <p:nvPr/>
        </p:nvSpPr>
        <p:spPr>
          <a:xfrm>
            <a:off x="4477268" y="5599251"/>
            <a:ext cx="2880000" cy="41020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1800" b="1" dirty="0">
                <a:solidFill>
                  <a:srgbClr val="111111"/>
                </a:solidFill>
                <a:latin typeface="Noto IKEA Latin"/>
              </a:rPr>
              <a:t>SKOGSDUVA</a:t>
            </a:r>
            <a:endParaRPr lang="en-CA" sz="1800" dirty="0">
              <a:solidFill>
                <a:srgbClr val="111111"/>
              </a:solidFill>
              <a:latin typeface="Noto IKEA Latin" panose="020B0502040504020204" pitchFamily="34" charset="0"/>
            </a:endParaRPr>
          </a:p>
        </p:txBody>
      </p:sp>
      <p:sp>
        <p:nvSpPr>
          <p:cNvPr id="8" name="TextBox 7">
            <a:extLst>
              <a:ext uri="{FF2B5EF4-FFF2-40B4-BE49-F238E27FC236}">
                <a16:creationId xmlns:a16="http://schemas.microsoft.com/office/drawing/2014/main" id="{D0B7DBA3-DCDC-18D9-7423-78BB01134669}"/>
              </a:ext>
            </a:extLst>
          </p:cNvPr>
          <p:cNvSpPr txBox="1"/>
          <p:nvPr/>
        </p:nvSpPr>
        <p:spPr>
          <a:xfrm>
            <a:off x="253573" y="5619687"/>
            <a:ext cx="1509913" cy="369332"/>
          </a:xfrm>
          <a:prstGeom prst="rect">
            <a:avLst/>
          </a:prstGeom>
          <a:noFill/>
        </p:spPr>
        <p:txBody>
          <a:bodyPr wrap="square">
            <a:spAutoFit/>
          </a:bodyPr>
          <a:lstStyle/>
          <a:p>
            <a:r>
              <a:rPr lang="en-CA" b="1">
                <a:solidFill>
                  <a:srgbClr val="111111"/>
                </a:solidFill>
                <a:latin typeface="Noto IKEA Latin"/>
                <a:ea typeface="+mj-ea"/>
                <a:cs typeface="+mj-cs"/>
              </a:rPr>
              <a:t>NICKEBO</a:t>
            </a:r>
            <a:endParaRPr lang="en-CA"/>
          </a:p>
        </p:txBody>
      </p:sp>
      <p:pic>
        <p:nvPicPr>
          <p:cNvPr id="9" name="Picture 8">
            <a:extLst>
              <a:ext uri="{FF2B5EF4-FFF2-40B4-BE49-F238E27FC236}">
                <a16:creationId xmlns:a16="http://schemas.microsoft.com/office/drawing/2014/main" id="{BA392D16-CDAB-BF02-ADBD-C9BDF0985141}"/>
              </a:ext>
            </a:extLst>
          </p:cNvPr>
          <p:cNvPicPr>
            <a:picLocks noChangeAspect="1"/>
          </p:cNvPicPr>
          <p:nvPr/>
        </p:nvPicPr>
        <p:blipFill>
          <a:blip r:embed="rId4"/>
          <a:stretch>
            <a:fillRect/>
          </a:stretch>
        </p:blipFill>
        <p:spPr>
          <a:xfrm>
            <a:off x="381481" y="1873064"/>
            <a:ext cx="3641270" cy="3641270"/>
          </a:xfrm>
          <a:prstGeom prst="rect">
            <a:avLst/>
          </a:prstGeom>
        </p:spPr>
      </p:pic>
      <p:pic>
        <p:nvPicPr>
          <p:cNvPr id="1026" name="Picture 2" descr="SKOGSDUVA Soft toy, hand puppet/snowy owl white, 9 ¾ &quot;">
            <a:extLst>
              <a:ext uri="{FF2B5EF4-FFF2-40B4-BE49-F238E27FC236}">
                <a16:creationId xmlns:a16="http://schemas.microsoft.com/office/drawing/2014/main" id="{3AF51E57-D06B-4475-A561-638FBE50F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6899" y="1729348"/>
            <a:ext cx="3758201" cy="375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787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om with furniture in it&#10;&#10;Description automatically generated">
            <a:extLst>
              <a:ext uri="{FF2B5EF4-FFF2-40B4-BE49-F238E27FC236}">
                <a16:creationId xmlns:a16="http://schemas.microsoft.com/office/drawing/2014/main" id="{08501C8B-09F5-AD32-AEBA-A90AF9582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12192000" cy="9144000"/>
          </a:xfrm>
          <a:prstGeom prst="rect">
            <a:avLst/>
          </a:prstGeom>
        </p:spPr>
      </p:pic>
      <p:sp>
        <p:nvSpPr>
          <p:cNvPr id="2" name="Title 1">
            <a:extLst>
              <a:ext uri="{FF2B5EF4-FFF2-40B4-BE49-F238E27FC236}">
                <a16:creationId xmlns:a16="http://schemas.microsoft.com/office/drawing/2014/main" id="{68418A1F-1B52-AB29-5CBA-F0568A5118C9}"/>
              </a:ext>
            </a:extLst>
          </p:cNvPr>
          <p:cNvSpPr>
            <a:spLocks noGrp="1"/>
          </p:cNvSpPr>
          <p:nvPr>
            <p:ph type="title"/>
          </p:nvPr>
        </p:nvSpPr>
        <p:spPr>
          <a:xfrm>
            <a:off x="185791" y="343153"/>
            <a:ext cx="7355440" cy="540426"/>
          </a:xfrm>
        </p:spPr>
        <p:txBody>
          <a:bodyPr anchor="t">
            <a:normAutofit/>
          </a:bodyPr>
          <a:lstStyle/>
          <a:p>
            <a:r>
              <a:rPr lang="en-CA" sz="3200" b="1" dirty="0">
                <a:solidFill>
                  <a:schemeClr val="bg1"/>
                </a:solidFill>
                <a:latin typeface="Noto IKEA Latin"/>
              </a:rPr>
              <a:t>The most visited part of the store </a:t>
            </a:r>
          </a:p>
        </p:txBody>
      </p:sp>
    </p:spTree>
    <p:extLst>
      <p:ext uri="{BB962C8B-B14F-4D97-AF65-F5344CB8AC3E}">
        <p14:creationId xmlns:p14="http://schemas.microsoft.com/office/powerpoint/2010/main" val="1087971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KEA Theme">
  <a:themeElements>
    <a:clrScheme name="Custom 2">
      <a:dk1>
        <a:srgbClr val="000000"/>
      </a:dk1>
      <a:lt1>
        <a:srgbClr val="FFFFFF"/>
      </a:lt1>
      <a:dk2>
        <a:srgbClr val="585958"/>
      </a:dk2>
      <a:lt2>
        <a:srgbClr val="E3E4E2"/>
      </a:lt2>
      <a:accent1>
        <a:srgbClr val="005A9B"/>
      </a:accent1>
      <a:accent2>
        <a:srgbClr val="FFE512"/>
      </a:accent2>
      <a:accent3>
        <a:srgbClr val="DA3D2A"/>
      </a:accent3>
      <a:accent4>
        <a:srgbClr val="84BE41"/>
      </a:accent4>
      <a:accent5>
        <a:srgbClr val="BFC0BE"/>
      </a:accent5>
      <a:accent6>
        <a:srgbClr val="898A89"/>
      </a:accent6>
      <a:hlink>
        <a:srgbClr val="005B9C"/>
      </a:hlink>
      <a:folHlink>
        <a:srgbClr val="002F54"/>
      </a:folHlink>
    </a:clrScheme>
    <a:fontScheme name="IKEA">
      <a:majorFont>
        <a:latin typeface="Noto IKEA Latin"/>
        <a:ea typeface=""/>
        <a:cs typeface=""/>
      </a:majorFont>
      <a:minorFont>
        <a:latin typeface="Noto IKEA Lat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sic_template_IKEA.potx" id="{390C77A2-2C78-420F-A421-469D44B2EB79}" vid="{27424189-F575-4320-B242-843C2694698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F3B28E139512469A444E1F708F3EC3" ma:contentTypeVersion="20" ma:contentTypeDescription="Create a new document." ma:contentTypeScope="" ma:versionID="fa7bf9d688a23789dc3c5630346536c7">
  <xsd:schema xmlns:xsd="http://www.w3.org/2001/XMLSchema" xmlns:xs="http://www.w3.org/2001/XMLSchema" xmlns:p="http://schemas.microsoft.com/office/2006/metadata/properties" xmlns:ns1="http://schemas.microsoft.com/sharepoint/v3" xmlns:ns2="e4b7a44c-1b74-4c5d-af99-0f61180b4e1a" xmlns:ns3="d12b95d0-b172-46df-bc7d-4b2ff4e35a75" targetNamespace="http://schemas.microsoft.com/office/2006/metadata/properties" ma:root="true" ma:fieldsID="a149bdc024555c1ddc4cc92d9ccd6e4b" ns1:_="" ns2:_="" ns3:_="">
    <xsd:import namespace="http://schemas.microsoft.com/sharepoint/v3"/>
    <xsd:import namespace="e4b7a44c-1b74-4c5d-af99-0f61180b4e1a"/>
    <xsd:import namespace="d12b95d0-b172-46df-bc7d-4b2ff4e35a7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b7a44c-1b74-4c5d-af99-0f61180b4e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f74b9ce-e249-4914-9420-12ff0f463e8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2b95d0-b172-46df-bc7d-4b2ff4e35a7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9e84ba8-0a4c-47db-9836-94323b7254cd}" ma:internalName="TaxCatchAll" ma:showField="CatchAllData" ma:web="d12b95d0-b172-46df-bc7d-4b2ff4e35a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4b7a44c-1b74-4c5d-af99-0f61180b4e1a">
      <Terms xmlns="http://schemas.microsoft.com/office/infopath/2007/PartnerControls"/>
    </lcf76f155ced4ddcb4097134ff3c332f>
    <TaxCatchAll xmlns="d12b95d0-b172-46df-bc7d-4b2ff4e35a75" xsi:nil="true"/>
    <SharedWithUsers xmlns="d12b95d0-b172-46df-bc7d-4b2ff4e35a75">
      <UserInfo>
        <DisplayName>Lisa Huie</DisplayName>
        <AccountId>19283</AccountId>
        <AccountType/>
      </UserInfo>
      <UserInfo>
        <DisplayName>Danielle Rohs</DisplayName>
        <AccountId>105</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2A2A27-5CDD-4E55-9EBB-20EE72C2A8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4b7a44c-1b74-4c5d-af99-0f61180b4e1a"/>
    <ds:schemaRef ds:uri="d12b95d0-b172-46df-bc7d-4b2ff4e35a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2220CD-EDCE-4659-A707-288A11D7EDB5}">
  <ds:schemaRefs>
    <ds:schemaRef ds:uri="e4b7a44c-1b74-4c5d-af99-0f61180b4e1a"/>
    <ds:schemaRef ds:uri="http://schemas.microsoft.com/office/2006/documentManagement/types"/>
    <ds:schemaRef ds:uri="http://schemas.microsoft.com/office/2006/metadata/properties"/>
    <ds:schemaRef ds:uri="http://purl.org/dc/dcmitype/"/>
    <ds:schemaRef ds:uri="http://purl.org/dc/elements/1.1/"/>
    <ds:schemaRef ds:uri="http://schemas.microsoft.com/office/infopath/2007/PartnerControls"/>
    <ds:schemaRef ds:uri="http://schemas.openxmlformats.org/package/2006/metadata/core-properties"/>
    <ds:schemaRef ds:uri="http://purl.org/dc/terms/"/>
    <ds:schemaRef ds:uri="d12b95d0-b172-46df-bc7d-4b2ff4e35a75"/>
    <ds:schemaRef ds:uri="http://schemas.microsoft.com/sharepoint/v3"/>
    <ds:schemaRef ds:uri="http://www.w3.org/XML/1998/namespace"/>
  </ds:schemaRefs>
</ds:datastoreItem>
</file>

<file path=customXml/itemProps3.xml><?xml version="1.0" encoding="utf-8"?>
<ds:datastoreItem xmlns:ds="http://schemas.openxmlformats.org/officeDocument/2006/customXml" ds:itemID="{5EC5E8C9-8752-460B-BE28-8DCD094978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10632</TotalTime>
  <Words>1469</Words>
  <Application>Microsoft Office PowerPoint</Application>
  <PresentationFormat>Widescreen</PresentationFormat>
  <Paragraphs>158</Paragraphs>
  <Slides>30</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Aptos Narrow</vt:lpstr>
      <vt:lpstr>Arial</vt:lpstr>
      <vt:lpstr>Calibri</vt:lpstr>
      <vt:lpstr>Calibri Light</vt:lpstr>
      <vt:lpstr>Montserrat ExtraBold</vt:lpstr>
      <vt:lpstr>Montserrat Medium</vt:lpstr>
      <vt:lpstr>Noto IKEA</vt:lpstr>
      <vt:lpstr>Noto IKEA Latin</vt:lpstr>
      <vt:lpstr>Roboto Black</vt:lpstr>
      <vt:lpstr>Times New Roman</vt:lpstr>
      <vt:lpstr>Office Theme</vt:lpstr>
      <vt:lpstr>IKEA Theme</vt:lpstr>
      <vt:lpstr>Creating positive change for people and planet</vt:lpstr>
      <vt:lpstr>Our commitment</vt:lpstr>
      <vt:lpstr>Our sustainability legacy</vt:lpstr>
      <vt:lpstr>Circularity aligns with our belief that sustainability should not be a luxury that few can afford. </vt:lpstr>
      <vt:lpstr>We are committed to designing all our products with circular capabilities by 2030</vt:lpstr>
      <vt:lpstr>PowerPoint Presentation</vt:lpstr>
      <vt:lpstr>Keep your products longer</vt:lpstr>
      <vt:lpstr>Products made of recycled material</vt:lpstr>
      <vt:lpstr>The most visited part of the store </vt:lpstr>
      <vt:lpstr>PowerPoint Presentation</vt:lpstr>
      <vt:lpstr>The Sell-back program</vt:lpstr>
      <vt:lpstr>PowerPoint Presentation</vt:lpstr>
      <vt:lpstr>PowerPoint Presentation</vt:lpstr>
      <vt:lpstr>The Recovery Process The IKEA way</vt:lpstr>
      <vt:lpstr>Nothing is wasted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$4000 – 8000   To furnish one empty housing unit.</vt:lpstr>
      <vt:lpstr>Children sleeping on floors</vt:lpstr>
      <vt:lpstr>PowerPoint Presentation</vt:lpstr>
      <vt:lpstr>A second life for returned mattresses</vt:lpstr>
      <vt:lpstr>PowerPoint Presentation</vt:lpstr>
      <vt:lpstr>Canada-wide solution Social &amp; Circular Impact Model</vt:lpstr>
      <vt:lpstr>How can you support?</vt:lpstr>
      <vt:lpstr>PowerPoint Presentation</vt:lpstr>
    </vt:vector>
  </TitlesOfParts>
  <Company>INGKA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Zero Waste</dc:title>
  <dc:creator>Helene Loberg</dc:creator>
  <cp:lastModifiedBy>Helene Loberg</cp:lastModifiedBy>
  <cp:revision>397</cp:revision>
  <dcterms:created xsi:type="dcterms:W3CDTF">2022-09-09T13:45:31Z</dcterms:created>
  <dcterms:modified xsi:type="dcterms:W3CDTF">2024-10-21T00:55:02Z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0x010100F7F3B28E139512469A444E1F708F3EC3</vt:lpwstr>
  </property>
  <property fmtid="{D5CDD505-2E9C-101B-9397-08002B2CF9AE}" pid="3" name="MediaServiceImageTags">
    <vt:lpwstr/>
  </property>
</Properties>
</file>